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9" r:id="rId6"/>
    <p:sldId id="263" r:id="rId7"/>
    <p:sldId id="264" r:id="rId8"/>
    <p:sldId id="265" r:id="rId9"/>
    <p:sldId id="266" r:id="rId10"/>
    <p:sldId id="262" r:id="rId11"/>
    <p:sldId id="268" r:id="rId12"/>
    <p:sldId id="278"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122" d="100"/>
          <a:sy n="122" d="100"/>
        </p:scale>
        <p:origin x="96"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9/24/2021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9/24/2021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9/24/2021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9/24/2021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LU Decomposition</a:t>
            </a:r>
          </a:p>
        </p:txBody>
      </p:sp>
      <p:sp>
        <p:nvSpPr>
          <p:cNvPr id="3" name="Subtitle 2"/>
          <p:cNvSpPr>
            <a:spLocks noGrp="1"/>
          </p:cNvSpPr>
          <p:nvPr>
            <p:ph type="subTitle" idx="1"/>
          </p:nvPr>
        </p:nvSpPr>
        <p:spPr/>
        <p:txBody>
          <a:bodyPr/>
          <a:lstStyle/>
          <a:p>
            <a:r>
              <a:rPr lang="en-US"/>
              <a:t>						Xinjie Zhuang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sz="half" idx="1"/>
          </p:nvPr>
        </p:nvPicPr>
        <p:blipFill>
          <a:blip r:embed="rId2"/>
          <a:stretch>
            <a:fillRect/>
          </a:stretch>
        </p:blipFill>
        <p:spPr>
          <a:xfrm>
            <a:off x="2073910" y="365125"/>
            <a:ext cx="7360920" cy="1466850"/>
          </a:xfrm>
          <a:prstGeom prst="rect">
            <a:avLst/>
          </a:prstGeom>
        </p:spPr>
      </p:pic>
      <p:pic>
        <p:nvPicPr>
          <p:cNvPr id="6" name="Content Placeholder 5"/>
          <p:cNvPicPr>
            <a:picLocks noGrp="1" noChangeAspect="1"/>
          </p:cNvPicPr>
          <p:nvPr>
            <p:ph sz="half" idx="2"/>
          </p:nvPr>
        </p:nvPicPr>
        <p:blipFill>
          <a:blip r:embed="rId3"/>
          <a:stretch>
            <a:fillRect/>
          </a:stretch>
        </p:blipFill>
        <p:spPr>
          <a:xfrm>
            <a:off x="1109345" y="2306955"/>
            <a:ext cx="5181600" cy="224409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a:t>output</a:t>
            </a:r>
          </a:p>
        </p:txBody>
      </p:sp>
      <p:pic>
        <p:nvPicPr>
          <p:cNvPr id="12" name="Content Placeholder 11"/>
          <p:cNvPicPr>
            <a:picLocks noGrp="1" noChangeAspect="1"/>
          </p:cNvPicPr>
          <p:nvPr>
            <p:ph idx="1"/>
          </p:nvPr>
        </p:nvPicPr>
        <p:blipFill>
          <a:blip r:embed="rId2"/>
          <a:stretch>
            <a:fillRect/>
          </a:stretch>
        </p:blipFill>
        <p:spPr>
          <a:xfrm>
            <a:off x="2291080" y="2556510"/>
            <a:ext cx="5339080" cy="300863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LU decomp will not be faster than Gaussian elimination. Indeed, the decomposition algorithm is very similar to the elimination algorithm, and the speed is not fast.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Advantage of LU decomposition</a:t>
            </a:r>
          </a:p>
        </p:txBody>
      </p:sp>
      <p:sp>
        <p:nvSpPr>
          <p:cNvPr id="3" name="Content Placeholder 2"/>
          <p:cNvSpPr>
            <a:spLocks noGrp="1"/>
          </p:cNvSpPr>
          <p:nvPr>
            <p:ph idx="1"/>
          </p:nvPr>
        </p:nvSpPr>
        <p:spPr/>
        <p:txBody>
          <a:bodyPr/>
          <a:lstStyle/>
          <a:p>
            <a:r>
              <a:rPr lang="en-US"/>
              <a:t>The advantage of LU decomposition is that when you will get matrix A, the equation you want to solve is Ax=b for multiple different given vectors b. Gaussian elimination needs to start from scratch, and each solution will take the same amount of time. In the LU decomposition, you can store the generated matrix L and the matrix U calculated for the first time, which can greatly speed up the solution speed b of subsequent equations using different vectors.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A=LU</a:t>
            </a:r>
          </a:p>
        </p:txBody>
      </p:sp>
      <p:sp>
        <p:nvSpPr>
          <p:cNvPr id="3" name="Content Placeholder 2"/>
          <p:cNvSpPr>
            <a:spLocks noGrp="1"/>
          </p:cNvSpPr>
          <p:nvPr>
            <p:ph sz="half" idx="1"/>
          </p:nvPr>
        </p:nvSpPr>
        <p:spPr/>
        <p:txBody>
          <a:bodyPr/>
          <a:lstStyle/>
          <a:p>
            <a:r>
              <a:rPr lang="en-US"/>
              <a:t>The goal of LU decomposition,is to write a square matrix a as a product of matrix L(lower triangular matrix and Upper triangler matrix).</a:t>
            </a:r>
          </a:p>
          <a:p>
            <a:r>
              <a:rPr lang="en-US"/>
              <a:t> For example, for a 3 × 3 matrix A, its LU decomposition looks like this:</a:t>
            </a:r>
          </a:p>
        </p:txBody>
      </p:sp>
      <p:pic>
        <p:nvPicPr>
          <p:cNvPr id="4" name="Content Placeholder 3"/>
          <p:cNvPicPr>
            <a:picLocks noGrp="1" noChangeAspect="1"/>
          </p:cNvPicPr>
          <p:nvPr>
            <p:ph sz="half" idx="2"/>
          </p:nvPr>
        </p:nvPicPr>
        <p:blipFill>
          <a:blip r:embed="rId2"/>
          <a:stretch>
            <a:fillRect/>
          </a:stretch>
        </p:blipFill>
        <p:spPr>
          <a:xfrm>
            <a:off x="5681980" y="2658745"/>
            <a:ext cx="6313805" cy="113538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ym typeface="+mn-ea"/>
              </a:rPr>
              <a:t>A=LU</a:t>
            </a:r>
            <a:endParaRPr lang="en-US"/>
          </a:p>
        </p:txBody>
      </p:sp>
      <p:sp>
        <p:nvSpPr>
          <p:cNvPr id="4" name="Content Placeholder 3"/>
          <p:cNvSpPr>
            <a:spLocks noGrp="1"/>
          </p:cNvSpPr>
          <p:nvPr>
            <p:ph sz="half" idx="2"/>
          </p:nvPr>
        </p:nvSpPr>
        <p:spPr>
          <a:xfrm>
            <a:off x="3716020" y="1307465"/>
            <a:ext cx="5181600" cy="1456690"/>
          </a:xfrm>
        </p:spPr>
        <p:txBody>
          <a:bodyPr/>
          <a:lstStyle/>
          <a:p>
            <a:r>
              <a:rPr lang="en-US"/>
              <a:t>A must be able to be reduced to a row-echelon form without exchanging any rows in U.</a:t>
            </a:r>
          </a:p>
        </p:txBody>
      </p:sp>
      <p:sp>
        <p:nvSpPr>
          <p:cNvPr id="6" name="Text Box 5"/>
          <p:cNvSpPr txBox="1"/>
          <p:nvPr/>
        </p:nvSpPr>
        <p:spPr>
          <a:xfrm>
            <a:off x="104140" y="2959735"/>
            <a:ext cx="2042160" cy="368300"/>
          </a:xfrm>
          <a:prstGeom prst="rect">
            <a:avLst/>
          </a:prstGeom>
          <a:noFill/>
        </p:spPr>
        <p:txBody>
          <a:bodyPr wrap="square" rtlCol="0">
            <a:spAutoFit/>
          </a:bodyPr>
          <a:lstStyle/>
          <a:p>
            <a:r>
              <a:rPr lang="en-US"/>
              <a:t>diagonal in L is all 1</a:t>
            </a:r>
          </a:p>
        </p:txBody>
      </p:sp>
      <p:pic>
        <p:nvPicPr>
          <p:cNvPr id="8" name="Content Placeholder 7"/>
          <p:cNvPicPr>
            <a:picLocks noGrp="1" noChangeAspect="1"/>
          </p:cNvPicPr>
          <p:nvPr>
            <p:ph sz="half" idx="1"/>
          </p:nvPr>
        </p:nvPicPr>
        <p:blipFill>
          <a:blip r:embed="rId2"/>
          <a:stretch>
            <a:fillRect/>
          </a:stretch>
        </p:blipFill>
        <p:spPr>
          <a:xfrm>
            <a:off x="2146300" y="2647950"/>
            <a:ext cx="7899400" cy="385508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3" name="Content Placeholder 2"/>
          <p:cNvPicPr>
            <a:picLocks noGrp="1" noChangeAspect="1"/>
          </p:cNvPicPr>
          <p:nvPr>
            <p:ph sz="half" idx="2"/>
          </p:nvPr>
        </p:nvPicPr>
        <p:blipFill>
          <a:blip r:embed="rId2"/>
          <a:stretch>
            <a:fillRect/>
          </a:stretch>
        </p:blipFill>
        <p:spPr>
          <a:xfrm>
            <a:off x="448945" y="1825625"/>
            <a:ext cx="10553700" cy="1430655"/>
          </a:xfrm>
          <a:prstGeom prst="rect">
            <a:avLst/>
          </a:prstGeom>
        </p:spPr>
      </p:pic>
      <p:pic>
        <p:nvPicPr>
          <p:cNvPr id="7" name="Content Placeholder 6"/>
          <p:cNvPicPr>
            <a:picLocks noGrp="1" noChangeAspect="1"/>
          </p:cNvPicPr>
          <p:nvPr>
            <p:ph sz="half" idx="1"/>
          </p:nvPr>
        </p:nvPicPr>
        <p:blipFill>
          <a:blip r:embed="rId3"/>
          <a:stretch>
            <a:fillRect/>
          </a:stretch>
        </p:blipFill>
        <p:spPr>
          <a:xfrm>
            <a:off x="7890510" y="3876675"/>
            <a:ext cx="2499360" cy="150876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p:txBody>
          <a:bodyPr/>
          <a:lstStyle/>
          <a:p>
            <a:endParaRPr lang="en-US"/>
          </a:p>
        </p:txBody>
      </p:sp>
      <p:pic>
        <p:nvPicPr>
          <p:cNvPr id="5" name="Content Placeholder 4"/>
          <p:cNvPicPr>
            <a:picLocks noGrp="1" noChangeAspect="1"/>
          </p:cNvPicPr>
          <p:nvPr>
            <p:ph sz="half" idx="1"/>
          </p:nvPr>
        </p:nvPicPr>
        <p:blipFill>
          <a:blip r:embed="rId2"/>
          <a:stretch>
            <a:fillRect/>
          </a:stretch>
        </p:blipFill>
        <p:spPr>
          <a:xfrm>
            <a:off x="2929890" y="1576070"/>
            <a:ext cx="4914265" cy="37052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a:xfrm>
            <a:off x="1424940" y="3143250"/>
            <a:ext cx="8837295" cy="3064510"/>
          </a:xfrm>
        </p:spPr>
        <p:txBody>
          <a:bodyPr/>
          <a:lstStyle/>
          <a:p>
            <a:r>
              <a:rPr lang="en-US"/>
              <a:t>The matrix A is decomposed into a unit lower triangular matrix L and upper triangular matrix U through the equal elements on both sides of the equation. E.g</a:t>
            </a:r>
          </a:p>
          <a:p>
            <a:endParaRPr lang="en-US"/>
          </a:p>
          <a:p>
            <a:endParaRPr lang="en-US"/>
          </a:p>
        </p:txBody>
      </p:sp>
      <p:pic>
        <p:nvPicPr>
          <p:cNvPr id="5" name="Content Placeholder 4"/>
          <p:cNvPicPr>
            <a:picLocks noGrp="1" noChangeAspect="1"/>
          </p:cNvPicPr>
          <p:nvPr>
            <p:ph sz="half" idx="1"/>
          </p:nvPr>
        </p:nvPicPr>
        <p:blipFill>
          <a:blip r:embed="rId2"/>
          <a:stretch>
            <a:fillRect/>
          </a:stretch>
        </p:blipFill>
        <p:spPr>
          <a:xfrm>
            <a:off x="1033145" y="493395"/>
            <a:ext cx="9652635" cy="203708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a:xfrm>
            <a:off x="838200" y="1825625"/>
            <a:ext cx="5181600" cy="4757420"/>
          </a:xfrm>
        </p:spPr>
        <p:txBody>
          <a:bodyPr>
            <a:normAutofit/>
          </a:bodyPr>
          <a:lstStyle/>
          <a:p>
            <a:r>
              <a:rPr lang="en-US">
                <a:sym typeface="+mn-ea"/>
              </a:rPr>
              <a:t>1: By comparing the first row and the first column on both sides of the equation, we can get:</a:t>
            </a:r>
          </a:p>
          <a:p>
            <a:endParaRPr lang="en-US">
              <a:sym typeface="+mn-ea"/>
            </a:endParaRPr>
          </a:p>
          <a:p>
            <a:r>
              <a:rPr lang="en-US"/>
              <a:t>2: It can be obtained by comparing the second row and second column on both sides of the equation</a:t>
            </a:r>
          </a:p>
          <a:p>
            <a:endParaRPr lang="en-US"/>
          </a:p>
        </p:txBody>
      </p:sp>
      <p:sp>
        <p:nvSpPr>
          <p:cNvPr id="4" name="Content Placeholder 3"/>
          <p:cNvSpPr>
            <a:spLocks noGrp="1"/>
          </p:cNvSpPr>
          <p:nvPr>
            <p:ph sz="half" idx="2"/>
          </p:nvPr>
        </p:nvSpPr>
        <p:spPr>
          <a:xfrm>
            <a:off x="6172200" y="1825625"/>
            <a:ext cx="5181600" cy="4621530"/>
          </a:xfrm>
        </p:spPr>
        <p:txBody>
          <a:bodyPr/>
          <a:lstStyle/>
          <a:p>
            <a:r>
              <a:rPr lang="en-US"/>
              <a:t>U(1,j)=a(1,j)(j=1…n)</a:t>
            </a:r>
          </a:p>
          <a:p>
            <a:endParaRPr lang="en-US"/>
          </a:p>
          <a:p>
            <a:r>
              <a:rPr lang="en-US"/>
              <a:t>L(i,1)=a(i,1)/U(1,1)(i=2,..,n)</a:t>
            </a:r>
          </a:p>
          <a:p>
            <a:endParaRPr lang="en-US"/>
          </a:p>
          <a:p>
            <a:r>
              <a:rPr lang="en-US"/>
              <a:t>U(2,j)=a(i,2)-l(2,1)*U(1,j) j=2,..,n</a:t>
            </a:r>
          </a:p>
          <a:p>
            <a:endParaRPr lang="en-US"/>
          </a:p>
          <a:p>
            <a:r>
              <a:rPr lang="en-US"/>
              <a:t>L(i,2)=(a(i,2)-l(i,1)*U(1,2))/U(2,2) i=3,…,n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Therefore, we can get by analogy:</a:t>
            </a:r>
          </a:p>
        </p:txBody>
      </p:sp>
      <p:pic>
        <p:nvPicPr>
          <p:cNvPr id="5" name="Content Placeholder 4"/>
          <p:cNvPicPr>
            <a:picLocks noGrp="1" noChangeAspect="1"/>
          </p:cNvPicPr>
          <p:nvPr>
            <p:ph sz="half" idx="1"/>
          </p:nvPr>
        </p:nvPicPr>
        <p:blipFill>
          <a:blip r:embed="rId2"/>
          <a:stretch>
            <a:fillRect/>
          </a:stretch>
        </p:blipFill>
        <p:spPr>
          <a:xfrm>
            <a:off x="734695" y="1691005"/>
            <a:ext cx="11050905" cy="1550670"/>
          </a:xfrm>
          <a:prstGeom prst="rect">
            <a:avLst/>
          </a:prstGeom>
        </p:spPr>
      </p:pic>
      <p:pic>
        <p:nvPicPr>
          <p:cNvPr id="6" name="Content Placeholder 5"/>
          <p:cNvPicPr>
            <a:picLocks noGrp="1" noChangeAspect="1"/>
          </p:cNvPicPr>
          <p:nvPr>
            <p:ph sz="half" idx="2"/>
          </p:nvPr>
        </p:nvPicPr>
        <p:blipFill>
          <a:blip r:embed="rId3"/>
          <a:stretch>
            <a:fillRect/>
          </a:stretch>
        </p:blipFill>
        <p:spPr>
          <a:xfrm>
            <a:off x="838200" y="3912870"/>
            <a:ext cx="11001375" cy="158559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a:xfrm>
            <a:off x="838200" y="521970"/>
            <a:ext cx="10753090" cy="5834380"/>
          </a:xfrm>
        </p:spPr>
        <p:txBody>
          <a:bodyPr>
            <a:normAutofit/>
          </a:bodyPr>
          <a:lstStyle/>
          <a:p>
            <a:r>
              <a:rPr lang="en-US"/>
              <a:t>Go to the nth step in turn to find all the elements in the matrix L and the matrix U.</a:t>
            </a:r>
          </a:p>
          <a:p>
            <a:endParaRPr lang="en-US"/>
          </a:p>
          <a:p>
            <a:r>
              <a:rPr lang="en-US"/>
              <a:t>After obtaining LU, the original equations AX=b can become the form of LUX=b. Let UX=Y.</a:t>
            </a:r>
          </a:p>
          <a:p>
            <a:endParaRPr lang="en-US"/>
          </a:p>
          <a:p>
            <a:r>
              <a:rPr lang="en-US"/>
              <a:t>All the original formulas can become: LY=b, and UX=Y. Two linear equations. And because LU is the lower triangular matrix and the upper triangular matrix respectively, Y can be obtained by direct d substitution method, and then X can be obtained by back substitution method.</a:t>
            </a:r>
          </a:p>
        </p:txBody>
      </p:sp>
      <p:sp>
        <p:nvSpPr>
          <p:cNvPr id="4" name="Content Placeholder 3"/>
          <p:cNvSpPr>
            <a:spLocks noGrp="1"/>
          </p:cNvSpPr>
          <p:nvPr>
            <p:ph sz="half" idx="2"/>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490</Words>
  <Application>Microsoft Office PowerPoint</Application>
  <PresentationFormat>Widescreen</PresentationFormat>
  <Paragraphs>29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LU Decomposition</vt:lpstr>
      <vt:lpstr>A=LU</vt:lpstr>
      <vt:lpstr>A=LU</vt:lpstr>
      <vt:lpstr>PowerPoint Presentation</vt:lpstr>
      <vt:lpstr>PowerPoint Presentation</vt:lpstr>
      <vt:lpstr>PowerPoint Presentation</vt:lpstr>
      <vt:lpstr>PowerPoint Presentation</vt:lpstr>
      <vt:lpstr>Therefore, we can get by analogy:</vt:lpstr>
      <vt:lpstr>PowerPoint Presentation</vt:lpstr>
      <vt:lpstr>PowerPoint Presentation</vt:lpstr>
      <vt:lpstr>output</vt:lpstr>
      <vt:lpstr>PowerPoint Presentation</vt:lpstr>
      <vt:lpstr>Advantage of LU decomposition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 Decomposition</dc:title>
  <dc:creator>Debasis Mitra</dc:creator>
  <cp:lastModifiedBy>Debasis Mitra</cp:lastModifiedBy>
  <cp:revision>6</cp:revision>
  <dcterms:created xsi:type="dcterms:W3CDTF">2021-09-01T04:04:00Z</dcterms:created>
  <dcterms:modified xsi:type="dcterms:W3CDTF">2021-09-24T14:46:07Z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B15A1F36DB4A4DB295C2A7C607168B3A</vt:lpwstr>
  </property>
  <property fmtid="{D5CDD505-2E9C-101B-9397-08002B2CF9AE}" pid="3" name="KSOProductBuildVer">
    <vt:lpwstr>1033-11.2.0.10296</vt:lpwstr>
  </property>
</Properties>
</file>