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Shape 100"/>
          <p:cNvSpPr/>
          <p:nvPr>
            <p:ph type="sldImg"/>
          </p:nvPr>
        </p:nvSpPr>
        <p:spPr>
          <a:prstGeom prst="rect">
            <a:avLst/>
          </a:prstGeom>
        </p:spPr>
        <p:txBody>
          <a:bodyPr/>
          <a:lstStyle/>
          <a:p>
            <a:pPr/>
          </a:p>
        </p:txBody>
      </p:sp>
      <p:sp>
        <p:nvSpPr>
          <p:cNvPr id="101" name="Shape 101"/>
          <p:cNvSpPr/>
          <p:nvPr>
            <p:ph type="body" sz="quarter" idx="1"/>
          </p:nvPr>
        </p:nvSpPr>
        <p:spPr>
          <a:prstGeom prst="rect">
            <a:avLst/>
          </a:prstGeom>
        </p:spPr>
        <p:txBody>
          <a:bodyPr/>
          <a:lstStyle/>
          <a:p>
            <a:pPr/>
            <a:r>
              <a:t>extra is less reliable to the interpotlation because we can strech willing to the future into the the past. the further we move from the actual data points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标题文本"/>
          <p:cNvSpPr txBox="1"/>
          <p:nvPr>
            <p:ph type="title"/>
          </p:nvPr>
        </p:nvSpPr>
        <p:spPr>
          <a:xfrm>
            <a:off x="1524000" y="1122362"/>
            <a:ext cx="9144000" cy="2387601"/>
          </a:xfrm>
          <a:prstGeom prst="rect">
            <a:avLst/>
          </a:prstGeom>
        </p:spPr>
        <p:txBody>
          <a:bodyPr anchor="b"/>
          <a:lstStyle>
            <a:lvl1pPr algn="ctr">
              <a:defRPr sz="6000"/>
            </a:lvl1pPr>
          </a:lstStyle>
          <a:p>
            <a:pPr/>
            <a:r>
              <a:t>标题文本</a:t>
            </a:r>
          </a:p>
        </p:txBody>
      </p:sp>
      <p:sp>
        <p:nvSpPr>
          <p:cNvPr id="12" name="正文级别 1…"/>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正文级别 1</a:t>
            </a:r>
          </a:p>
          <a:p>
            <a:pPr lvl="1"/>
            <a:r>
              <a:t>正文级别 2</a:t>
            </a:r>
          </a:p>
          <a:p>
            <a:pPr lvl="2"/>
            <a:r>
              <a:t>正文级别 3</a:t>
            </a:r>
          </a:p>
          <a:p>
            <a:pPr lvl="3"/>
            <a:r>
              <a:t>正文级别 4</a:t>
            </a:r>
          </a:p>
          <a:p>
            <a:pPr lvl="4"/>
            <a:r>
              <a:t>正文级别 5</a:t>
            </a:r>
          </a:p>
        </p:txBody>
      </p:sp>
      <p:sp>
        <p:nvSpPr>
          <p:cNvPr id="13"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标题文本"/>
          <p:cNvSpPr txBox="1"/>
          <p:nvPr>
            <p:ph type="title"/>
          </p:nvPr>
        </p:nvSpPr>
        <p:spPr>
          <a:prstGeom prst="rect">
            <a:avLst/>
          </a:prstGeom>
        </p:spPr>
        <p:txBody>
          <a:bodyPr/>
          <a:lstStyle/>
          <a:p>
            <a:pPr/>
            <a:r>
              <a:t>标题文本</a:t>
            </a:r>
          </a:p>
        </p:txBody>
      </p:sp>
      <p:sp>
        <p:nvSpPr>
          <p:cNvPr id="21" name="正文级别 1…"/>
          <p:cNvSpPr txBox="1"/>
          <p:nvPr>
            <p:ph type="body" idx="1"/>
          </p:nvPr>
        </p:nvSpPr>
        <p:spPr>
          <a:prstGeom prst="rect">
            <a:avLst/>
          </a:prstGeom>
        </p:spPr>
        <p:txBody>
          <a:bodyPr/>
          <a:lstStyle/>
          <a:p>
            <a:pPr/>
            <a:r>
              <a:t>正文级别 1</a:t>
            </a:r>
          </a:p>
          <a:p>
            <a:pPr lvl="1"/>
            <a:r>
              <a:t>正文级别 2</a:t>
            </a:r>
          </a:p>
          <a:p>
            <a:pPr lvl="2"/>
            <a:r>
              <a:t>正文级别 3</a:t>
            </a:r>
          </a:p>
          <a:p>
            <a:pPr lvl="3"/>
            <a:r>
              <a:t>正文级别 4</a:t>
            </a:r>
          </a:p>
          <a:p>
            <a:pPr lvl="4"/>
            <a:r>
              <a:t>正文级别 5</a:t>
            </a:r>
          </a:p>
        </p:txBody>
      </p:sp>
      <p:sp>
        <p:nvSpPr>
          <p:cNvPr id="22"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标题文本"/>
          <p:cNvSpPr txBox="1"/>
          <p:nvPr>
            <p:ph type="title"/>
          </p:nvPr>
        </p:nvSpPr>
        <p:spPr>
          <a:xfrm>
            <a:off x="831850" y="1709738"/>
            <a:ext cx="10515600" cy="2852737"/>
          </a:xfrm>
          <a:prstGeom prst="rect">
            <a:avLst/>
          </a:prstGeom>
        </p:spPr>
        <p:txBody>
          <a:bodyPr anchor="b"/>
          <a:lstStyle>
            <a:lvl1pPr>
              <a:defRPr sz="6000"/>
            </a:lvl1pPr>
          </a:lstStyle>
          <a:p>
            <a:pPr/>
            <a:r>
              <a:t>标题文本</a:t>
            </a:r>
          </a:p>
        </p:txBody>
      </p:sp>
      <p:sp>
        <p:nvSpPr>
          <p:cNvPr id="30" name="正文级别 1…"/>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正文级别 1</a:t>
            </a:r>
          </a:p>
          <a:p>
            <a:pPr lvl="1"/>
            <a:r>
              <a:t>正文级别 2</a:t>
            </a:r>
          </a:p>
          <a:p>
            <a:pPr lvl="2"/>
            <a:r>
              <a:t>正文级别 3</a:t>
            </a:r>
          </a:p>
          <a:p>
            <a:pPr lvl="3"/>
            <a:r>
              <a:t>正文级别 4</a:t>
            </a:r>
          </a:p>
          <a:p>
            <a:pPr lvl="4"/>
            <a:r>
              <a:t>正文级别 5</a:t>
            </a:r>
          </a:p>
        </p:txBody>
      </p:sp>
      <p:sp>
        <p:nvSpPr>
          <p:cNvPr id="31"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标题文本"/>
          <p:cNvSpPr txBox="1"/>
          <p:nvPr>
            <p:ph type="title"/>
          </p:nvPr>
        </p:nvSpPr>
        <p:spPr>
          <a:prstGeom prst="rect">
            <a:avLst/>
          </a:prstGeom>
        </p:spPr>
        <p:txBody>
          <a:bodyPr/>
          <a:lstStyle/>
          <a:p>
            <a:pPr/>
            <a:r>
              <a:t>标题文本</a:t>
            </a:r>
          </a:p>
        </p:txBody>
      </p:sp>
      <p:sp>
        <p:nvSpPr>
          <p:cNvPr id="39" name="正文级别 1…"/>
          <p:cNvSpPr txBox="1"/>
          <p:nvPr>
            <p:ph type="body" sz="half" idx="1"/>
          </p:nvPr>
        </p:nvSpPr>
        <p:spPr>
          <a:xfrm>
            <a:off x="838200" y="1825625"/>
            <a:ext cx="5181600" cy="4351338"/>
          </a:xfrm>
          <a:prstGeom prst="rect">
            <a:avLst/>
          </a:prstGeom>
        </p:spPr>
        <p:txBody>
          <a:bodyPr/>
          <a:lstStyle/>
          <a:p>
            <a:pPr/>
            <a:r>
              <a:t>正文级别 1</a:t>
            </a:r>
          </a:p>
          <a:p>
            <a:pPr lvl="1"/>
            <a:r>
              <a:t>正文级别 2</a:t>
            </a:r>
          </a:p>
          <a:p>
            <a:pPr lvl="2"/>
            <a:r>
              <a:t>正文级别 3</a:t>
            </a:r>
          </a:p>
          <a:p>
            <a:pPr lvl="3"/>
            <a:r>
              <a:t>正文级别 4</a:t>
            </a:r>
          </a:p>
          <a:p>
            <a:pPr lvl="4"/>
            <a:r>
              <a:t>正文级别 5</a:t>
            </a:r>
          </a:p>
        </p:txBody>
      </p:sp>
      <p:sp>
        <p:nvSpPr>
          <p:cNvPr id="40"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标题文本"/>
          <p:cNvSpPr txBox="1"/>
          <p:nvPr>
            <p:ph type="title"/>
          </p:nvPr>
        </p:nvSpPr>
        <p:spPr>
          <a:xfrm>
            <a:off x="839787" y="365125"/>
            <a:ext cx="10515601" cy="1325563"/>
          </a:xfrm>
          <a:prstGeom prst="rect">
            <a:avLst/>
          </a:prstGeom>
        </p:spPr>
        <p:txBody>
          <a:bodyPr/>
          <a:lstStyle/>
          <a:p>
            <a:pPr/>
            <a:r>
              <a:t>标题文本</a:t>
            </a:r>
          </a:p>
        </p:txBody>
      </p:sp>
      <p:sp>
        <p:nvSpPr>
          <p:cNvPr id="48" name="正文级别 1…"/>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正文级别 1</a:t>
            </a:r>
          </a:p>
          <a:p>
            <a:pPr lvl="1"/>
            <a:r>
              <a:t>正文级别 2</a:t>
            </a:r>
          </a:p>
          <a:p>
            <a:pPr lvl="2"/>
            <a:r>
              <a:t>正文级别 3</a:t>
            </a:r>
          </a:p>
          <a:p>
            <a:pPr lvl="3"/>
            <a:r>
              <a:t>正文级别 4</a:t>
            </a:r>
          </a:p>
          <a:p>
            <a:pPr lvl="4"/>
            <a:r>
              <a:t>正文级别 5</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标题文本"/>
          <p:cNvSpPr txBox="1"/>
          <p:nvPr>
            <p:ph type="title"/>
          </p:nvPr>
        </p:nvSpPr>
        <p:spPr>
          <a:prstGeom prst="rect">
            <a:avLst/>
          </a:prstGeom>
        </p:spPr>
        <p:txBody>
          <a:bodyPr/>
          <a:lstStyle/>
          <a:p>
            <a:pPr/>
            <a:r>
              <a:t>标题文本</a:t>
            </a:r>
          </a:p>
        </p:txBody>
      </p:sp>
      <p:sp>
        <p:nvSpPr>
          <p:cNvPr id="58"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标题文本"/>
          <p:cNvSpPr txBox="1"/>
          <p:nvPr>
            <p:ph type="title"/>
          </p:nvPr>
        </p:nvSpPr>
        <p:spPr>
          <a:xfrm>
            <a:off x="839787" y="457200"/>
            <a:ext cx="3932239" cy="1600200"/>
          </a:xfrm>
          <a:prstGeom prst="rect">
            <a:avLst/>
          </a:prstGeom>
        </p:spPr>
        <p:txBody>
          <a:bodyPr anchor="b"/>
          <a:lstStyle>
            <a:lvl1pPr>
              <a:defRPr sz="3200"/>
            </a:lvl1pPr>
          </a:lstStyle>
          <a:p>
            <a:pPr/>
            <a:r>
              <a:t>标题文本</a:t>
            </a:r>
          </a:p>
        </p:txBody>
      </p:sp>
      <p:sp>
        <p:nvSpPr>
          <p:cNvPr id="73" name="正文级别 1…"/>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正文级别 1</a:t>
            </a:r>
          </a:p>
          <a:p>
            <a:pPr lvl="1"/>
            <a:r>
              <a:t>正文级别 2</a:t>
            </a:r>
          </a:p>
          <a:p>
            <a:pPr lvl="2"/>
            <a:r>
              <a:t>正文级别 3</a:t>
            </a:r>
          </a:p>
          <a:p>
            <a:pPr lvl="3"/>
            <a:r>
              <a:t>正文级别 4</a:t>
            </a:r>
          </a:p>
          <a:p>
            <a:pPr lvl="4"/>
            <a:r>
              <a:t>正文级别 5</a:t>
            </a:r>
          </a:p>
        </p:txBody>
      </p:sp>
      <p:sp>
        <p:nvSpPr>
          <p:cNvPr id="74" name="Text Placeholder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标题文本"/>
          <p:cNvSpPr txBox="1"/>
          <p:nvPr>
            <p:ph type="title"/>
          </p:nvPr>
        </p:nvSpPr>
        <p:spPr>
          <a:xfrm>
            <a:off x="839787" y="457200"/>
            <a:ext cx="3932239" cy="1600200"/>
          </a:xfrm>
          <a:prstGeom prst="rect">
            <a:avLst/>
          </a:prstGeom>
        </p:spPr>
        <p:txBody>
          <a:bodyPr anchor="b"/>
          <a:lstStyle>
            <a:lvl1pPr>
              <a:defRPr sz="3200"/>
            </a:lvl1pPr>
          </a:lstStyle>
          <a:p>
            <a:pPr/>
            <a:r>
              <a:t>标题文本</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正文级别 1…"/>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正文级别 1</a:t>
            </a:r>
          </a:p>
          <a:p>
            <a:pPr lvl="1"/>
            <a:r>
              <a:t>正文级别 2</a:t>
            </a:r>
          </a:p>
          <a:p>
            <a:pPr lvl="2"/>
            <a:r>
              <a:t>正文级别 3</a:t>
            </a:r>
          </a:p>
          <a:p>
            <a:pPr lvl="3"/>
            <a:r>
              <a:t>正文级别 4</a:t>
            </a:r>
          </a:p>
          <a:p>
            <a:pPr lvl="4"/>
            <a:r>
              <a:t>正文级别 5</a:t>
            </a:r>
          </a:p>
        </p:txBody>
      </p:sp>
      <p:sp>
        <p:nvSpPr>
          <p:cNvPr id="85"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标题文本"/>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标题文本</a:t>
            </a:r>
          </a:p>
        </p:txBody>
      </p:sp>
      <p:sp>
        <p:nvSpPr>
          <p:cNvPr id="3" name="正文级别 1…"/>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正文级别 1</a:t>
            </a:r>
          </a:p>
          <a:p>
            <a:pPr lvl="1"/>
            <a:r>
              <a:t>正文级别 2</a:t>
            </a:r>
          </a:p>
          <a:p>
            <a:pPr lvl="2"/>
            <a:r>
              <a:t>正文级别 3</a:t>
            </a:r>
          </a:p>
          <a:p>
            <a:pPr lvl="3"/>
            <a:r>
              <a:t>正文级别 4</a:t>
            </a:r>
          </a:p>
          <a:p>
            <a:pPr lvl="4"/>
            <a:r>
              <a:t>正文级别 5</a:t>
            </a:r>
          </a:p>
        </p:txBody>
      </p:sp>
      <p:sp>
        <p:nvSpPr>
          <p:cNvPr id="4" name="幻灯片编号"/>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xfrm>
            <a:off x="880744" y="532130"/>
            <a:ext cx="10081897" cy="2959101"/>
          </a:xfrm>
          <a:prstGeom prst="rect">
            <a:avLst/>
          </a:prstGeom>
        </p:spPr>
        <p:txBody>
          <a:bodyPr/>
          <a:lstStyle/>
          <a:p>
            <a:pPr/>
            <a:r>
              <a:t>Interpolation with scattered data</a:t>
            </a:r>
          </a:p>
        </p:txBody>
      </p:sp>
      <p:sp>
        <p:nvSpPr>
          <p:cNvPr id="95" name="Subtitle 2"/>
          <p:cNvSpPr txBox="1"/>
          <p:nvPr>
            <p:ph type="subTitle" sz="quarter" idx="1"/>
          </p:nvPr>
        </p:nvSpPr>
        <p:spPr>
          <a:xfrm>
            <a:off x="1524000" y="3602037"/>
            <a:ext cx="9144000" cy="1655762"/>
          </a:xfrm>
          <a:prstGeom prst="rect">
            <a:avLst/>
          </a:prstGeom>
        </p:spPr>
        <p:txBody>
          <a:bodyPr/>
          <a:lstStyle/>
          <a:p>
            <a:pPr/>
            <a:r>
              <a:t>						Xinjie Zhuang</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ext Box 4"/>
          <p:cNvSpPr txBox="1"/>
          <p:nvPr/>
        </p:nvSpPr>
        <p:spPr>
          <a:xfrm>
            <a:off x="1737994" y="1960879"/>
            <a:ext cx="1770381" cy="3330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3 data points</a:t>
            </a:r>
          </a:p>
        </p:txBody>
      </p:sp>
      <p:pic>
        <p:nvPicPr>
          <p:cNvPr id="131" name="Content Placeholder 5" descr="Content Placeholder 5"/>
          <p:cNvPicPr>
            <a:picLocks noChangeAspect="1"/>
          </p:cNvPicPr>
          <p:nvPr/>
        </p:nvPicPr>
        <p:blipFill>
          <a:blip r:embed="rId2">
            <a:extLst/>
          </a:blip>
          <a:stretch>
            <a:fillRect/>
          </a:stretch>
        </p:blipFill>
        <p:spPr>
          <a:xfrm>
            <a:off x="659130" y="125095"/>
            <a:ext cx="5360035" cy="6356985"/>
          </a:xfrm>
          <a:prstGeom prst="rect">
            <a:avLst/>
          </a:prstGeom>
          <a:ln w="12700">
            <a:miter lim="400000"/>
          </a:ln>
        </p:spPr>
      </p:pic>
      <p:sp>
        <p:nvSpPr>
          <p:cNvPr id="132" name="Text Box 9"/>
          <p:cNvSpPr txBox="1"/>
          <p:nvPr/>
        </p:nvSpPr>
        <p:spPr>
          <a:xfrm>
            <a:off x="6974839" y="2360295"/>
            <a:ext cx="4598036" cy="14876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200"/>
            </a:lvl1pPr>
          </a:lstStyle>
          <a:p>
            <a:pPr/>
            <a:r>
              <a:t>It increase or decrease monotonically towards centre</a:t>
            </a:r>
          </a:p>
        </p:txBody>
      </p:sp>
      <p:pic>
        <p:nvPicPr>
          <p:cNvPr id="133" name="Content Placeholder 10" descr="Content Placeholder 10"/>
          <p:cNvPicPr>
            <a:picLocks noChangeAspect="1"/>
          </p:cNvPicPr>
          <p:nvPr/>
        </p:nvPicPr>
        <p:blipFill>
          <a:blip r:embed="rId3">
            <a:extLst/>
          </a:blip>
          <a:stretch>
            <a:fillRect/>
          </a:stretch>
        </p:blipFill>
        <p:spPr>
          <a:xfrm>
            <a:off x="6929119" y="4582795"/>
            <a:ext cx="5181601" cy="1899286"/>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itle 1"/>
          <p:cNvSpPr txBox="1"/>
          <p:nvPr>
            <p:ph type="title"/>
          </p:nvPr>
        </p:nvSpPr>
        <p:spPr>
          <a:prstGeom prst="rect">
            <a:avLst/>
          </a:prstGeom>
        </p:spPr>
        <p:txBody>
          <a:bodyPr/>
          <a:lstStyle/>
          <a:p>
            <a:pPr/>
            <a:r>
              <a:t>Type of radial function</a:t>
            </a:r>
          </a:p>
        </p:txBody>
      </p:sp>
      <p:pic>
        <p:nvPicPr>
          <p:cNvPr id="136" name="Content Placeholder 3" descr="Content Placeholder 3"/>
          <p:cNvPicPr>
            <a:picLocks noChangeAspect="1"/>
          </p:cNvPicPr>
          <p:nvPr/>
        </p:nvPicPr>
        <p:blipFill>
          <a:blip r:embed="rId2">
            <a:extLst/>
          </a:blip>
          <a:stretch>
            <a:fillRect/>
          </a:stretch>
        </p:blipFill>
        <p:spPr>
          <a:xfrm>
            <a:off x="678815" y="1691004"/>
            <a:ext cx="11749406" cy="3979546"/>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Title 1"/>
          <p:cNvSpPr txBox="1"/>
          <p:nvPr>
            <p:ph type="title"/>
          </p:nvPr>
        </p:nvSpPr>
        <p:spPr>
          <a:prstGeom prst="rect">
            <a:avLst/>
          </a:prstGeom>
        </p:spPr>
        <p:txBody>
          <a:bodyPr/>
          <a:lstStyle/>
          <a:p>
            <a:pPr/>
          </a:p>
        </p:txBody>
      </p:sp>
      <p:pic>
        <p:nvPicPr>
          <p:cNvPr id="139" name="Content Placeholder 3" descr="Content Placeholder 3"/>
          <p:cNvPicPr>
            <a:picLocks noChangeAspect="1"/>
          </p:cNvPicPr>
          <p:nvPr/>
        </p:nvPicPr>
        <p:blipFill>
          <a:blip r:embed="rId2">
            <a:extLst/>
          </a:blip>
          <a:stretch>
            <a:fillRect/>
          </a:stretch>
        </p:blipFill>
        <p:spPr>
          <a:xfrm>
            <a:off x="2970529" y="168275"/>
            <a:ext cx="5702936" cy="6617970"/>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prstGeom prst="rect">
            <a:avLst/>
          </a:prstGeom>
        </p:spPr>
        <p:txBody>
          <a:bodyPr/>
          <a:lstStyle/>
          <a:p>
            <a:pPr/>
          </a:p>
        </p:txBody>
      </p:sp>
      <p:sp>
        <p:nvSpPr>
          <p:cNvPr id="142" name="Content Placeholder 2"/>
          <p:cNvSpPr txBox="1"/>
          <p:nvPr>
            <p:ph type="body" idx="1"/>
          </p:nvPr>
        </p:nvSpPr>
        <p:spPr>
          <a:xfrm>
            <a:off x="838200" y="1043940"/>
            <a:ext cx="10515600" cy="4351338"/>
          </a:xfrm>
          <a:prstGeom prst="rect">
            <a:avLst/>
          </a:prstGeom>
        </p:spPr>
        <p:txBody>
          <a:bodyPr/>
          <a:lstStyle/>
          <a:p>
            <a:pPr/>
            <a:r>
              <a:t>Radial Basis function interpolation is equivalent to the use of universal kriging, both are based on the use of a conditionally positive definite function. There are a couple of practical and theoretical differences, RBF explicitly gives an interpolating function whereas the interpolating function is implicit in kriging. The literature on RBF devotes little space to the question of choosing or determining the radial basis function whereas this is an important aspect of using kriging.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Title 1"/>
          <p:cNvSpPr txBox="1"/>
          <p:nvPr>
            <p:ph type="title"/>
          </p:nvPr>
        </p:nvSpPr>
        <p:spPr>
          <a:prstGeom prst="rect">
            <a:avLst/>
          </a:prstGeom>
        </p:spPr>
        <p:txBody>
          <a:bodyPr/>
          <a:lstStyle/>
          <a:p>
            <a:pPr/>
            <a:r>
              <a:t>Reference</a:t>
            </a:r>
          </a:p>
        </p:txBody>
      </p:sp>
      <p:sp>
        <p:nvSpPr>
          <p:cNvPr id="145" name="Content Placeholder 2"/>
          <p:cNvSpPr txBox="1"/>
          <p:nvPr>
            <p:ph type="body" idx="1"/>
          </p:nvPr>
        </p:nvSpPr>
        <p:spPr>
          <a:prstGeom prst="rect">
            <a:avLst/>
          </a:prstGeom>
        </p:spPr>
        <p:txBody>
          <a:bodyPr/>
          <a:lstStyle/>
          <a:p>
            <a:pPr/>
            <a:r>
              <a:t>Radial Basis Function Interpolation    by   Wilna du Toi\</a:t>
            </a:r>
          </a:p>
          <a:p>
            <a:pPr/>
            <a:r>
              <a:t>Radial basis function - 1     by   NPTEL-NOC IITM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title"/>
          </p:nvPr>
        </p:nvSpPr>
        <p:spPr>
          <a:xfrm>
            <a:off x="7551419" y="288289"/>
            <a:ext cx="3802381" cy="1402717"/>
          </a:xfrm>
          <a:prstGeom prst="rect">
            <a:avLst/>
          </a:prstGeom>
        </p:spPr>
        <p:txBody>
          <a:bodyPr/>
          <a:lstStyle/>
          <a:p>
            <a:pPr/>
            <a:r>
              <a:t>Making Predictions</a:t>
            </a:r>
          </a:p>
        </p:txBody>
      </p:sp>
      <p:sp>
        <p:nvSpPr>
          <p:cNvPr id="98" name="Text Box 4"/>
          <p:cNvSpPr txBox="1"/>
          <p:nvPr/>
        </p:nvSpPr>
        <p:spPr>
          <a:xfrm>
            <a:off x="7379969" y="2028190"/>
            <a:ext cx="3581401" cy="22257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lvl1pPr>
          </a:lstStyle>
          <a:p>
            <a:pPr/>
            <a:r>
              <a:t>An interpolation is a prediction between the given data points.</a:t>
            </a:r>
          </a:p>
        </p:txBody>
      </p:sp>
      <p:pic>
        <p:nvPicPr>
          <p:cNvPr id="99" name="Content Placeholder 6" descr="Content Placeholder 6"/>
          <p:cNvPicPr>
            <a:picLocks noChangeAspect="1"/>
          </p:cNvPicPr>
          <p:nvPr/>
        </p:nvPicPr>
        <p:blipFill>
          <a:blip r:embed="rId3">
            <a:extLst/>
          </a:blip>
          <a:stretch>
            <a:fillRect/>
          </a:stretch>
        </p:blipFill>
        <p:spPr>
          <a:xfrm>
            <a:off x="549275" y="1383664"/>
            <a:ext cx="5638800" cy="4799967"/>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itle 1"/>
          <p:cNvSpPr txBox="1"/>
          <p:nvPr>
            <p:ph type="title"/>
          </p:nvPr>
        </p:nvSpPr>
        <p:spPr>
          <a:prstGeom prst="rect">
            <a:avLst/>
          </a:prstGeom>
        </p:spPr>
        <p:txBody>
          <a:bodyPr/>
          <a:lstStyle/>
          <a:p>
            <a:pPr/>
          </a:p>
        </p:txBody>
      </p:sp>
      <p:pic>
        <p:nvPicPr>
          <p:cNvPr id="104" name="Picture 3" descr="Picture 3"/>
          <p:cNvPicPr>
            <a:picLocks noChangeAspect="1"/>
          </p:cNvPicPr>
          <p:nvPr/>
        </p:nvPicPr>
        <p:blipFill>
          <a:blip r:embed="rId2">
            <a:extLst/>
          </a:blip>
          <a:stretch>
            <a:fillRect/>
          </a:stretch>
        </p:blipFill>
        <p:spPr>
          <a:xfrm>
            <a:off x="502284" y="1059814"/>
            <a:ext cx="11186796" cy="4738372"/>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title"/>
          </p:nvPr>
        </p:nvSpPr>
        <p:spPr>
          <a:prstGeom prst="rect">
            <a:avLst/>
          </a:prstGeom>
        </p:spPr>
        <p:txBody>
          <a:bodyPr/>
          <a:lstStyle/>
          <a:p>
            <a:pPr/>
            <a:r>
              <a:t> Radial Basis Function Interpolation</a:t>
            </a:r>
          </a:p>
        </p:txBody>
      </p:sp>
      <p:sp>
        <p:nvSpPr>
          <p:cNvPr id="107" name="Content Placeholder 2"/>
          <p:cNvSpPr txBox="1"/>
          <p:nvPr>
            <p:ph type="body" idx="1"/>
          </p:nvPr>
        </p:nvSpPr>
        <p:spPr>
          <a:prstGeom prst="rect">
            <a:avLst/>
          </a:prstGeom>
        </p:spPr>
        <p:txBody>
          <a:bodyPr/>
          <a:lstStyle/>
          <a:p>
            <a:pPr marL="0" indent="0">
              <a:buSzTx/>
              <a:buNone/>
            </a:pPr>
            <a:r>
              <a:t>The strong point of this radial basic function</a:t>
            </a:r>
          </a:p>
          <a:p>
            <a:pPr/>
            <a:r>
              <a:t>easy to use</a:t>
            </a:r>
          </a:p>
          <a:p>
            <a:pPr/>
            <a:r>
              <a:t>calculating quickly</a:t>
            </a:r>
          </a:p>
          <a:p>
            <a:pPr/>
            <a:r>
              <a:t>various basis function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prstGeom prst="rect">
            <a:avLst/>
          </a:prstGeom>
        </p:spPr>
        <p:txBody>
          <a:bodyPr/>
          <a:lstStyle/>
          <a:p>
            <a:pPr/>
          </a:p>
        </p:txBody>
      </p:sp>
      <p:sp>
        <p:nvSpPr>
          <p:cNvPr id="110" name="Content Placeholder 2"/>
          <p:cNvSpPr txBox="1"/>
          <p:nvPr>
            <p:ph type="body" idx="1"/>
          </p:nvPr>
        </p:nvSpPr>
        <p:spPr>
          <a:prstGeom prst="rect">
            <a:avLst/>
          </a:prstGeom>
        </p:spPr>
        <p:txBody>
          <a:bodyPr/>
          <a:lstStyle/>
          <a:p>
            <a:pPr/>
            <a:r>
              <a:t>We used to deal with 1-d or 2-d interpolation. Now we X can be N values data point if doing N dimensional interpolation.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5"/>
          <p:cNvSpPr txBox="1"/>
          <p:nvPr>
            <p:ph type="title"/>
          </p:nvPr>
        </p:nvSpPr>
        <p:spPr>
          <a:prstGeom prst="rect">
            <a:avLst/>
          </a:prstGeom>
        </p:spPr>
        <p:txBody>
          <a:bodyPr/>
          <a:lstStyle/>
          <a:p>
            <a:pPr/>
          </a:p>
        </p:txBody>
      </p:sp>
      <p:pic>
        <p:nvPicPr>
          <p:cNvPr id="113" name="Content Placeholder 4" descr="Content Placeholder 4"/>
          <p:cNvPicPr>
            <a:picLocks noChangeAspect="1"/>
          </p:cNvPicPr>
          <p:nvPr/>
        </p:nvPicPr>
        <p:blipFill>
          <a:blip r:embed="rId2">
            <a:extLst/>
          </a:blip>
          <a:stretch>
            <a:fillRect/>
          </a:stretch>
        </p:blipFill>
        <p:spPr>
          <a:xfrm>
            <a:off x="838200" y="1691004"/>
            <a:ext cx="10648316" cy="3053716"/>
          </a:xfrm>
          <a:prstGeom prst="rect">
            <a:avLst/>
          </a:prstGeom>
          <a:ln w="12700">
            <a:miter lim="400000"/>
          </a:ln>
        </p:spPr>
      </p:pic>
      <p:sp>
        <p:nvSpPr>
          <p:cNvPr id="114" name="Content Placeholder 6"/>
          <p:cNvSpPr txBox="1"/>
          <p:nvPr>
            <p:ph type="body" sz="half"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Title 1"/>
          <p:cNvSpPr txBox="1"/>
          <p:nvPr>
            <p:ph type="title"/>
          </p:nvPr>
        </p:nvSpPr>
        <p:spPr>
          <a:prstGeom prst="rect">
            <a:avLst/>
          </a:prstGeom>
        </p:spPr>
        <p:txBody>
          <a:bodyPr/>
          <a:lstStyle/>
          <a:p>
            <a:pPr/>
          </a:p>
        </p:txBody>
      </p:sp>
      <p:sp>
        <p:nvSpPr>
          <p:cNvPr id="117" name="Content Placeholder 3"/>
          <p:cNvSpPr txBox="1"/>
          <p:nvPr>
            <p:ph type="body" sz="half" idx="1"/>
          </p:nvPr>
        </p:nvSpPr>
        <p:spPr>
          <a:xfrm>
            <a:off x="6172200" y="1825625"/>
            <a:ext cx="5181600" cy="4351338"/>
          </a:xfrm>
          <a:prstGeom prst="rect">
            <a:avLst/>
          </a:prstGeom>
        </p:spPr>
        <p:txBody>
          <a:bodyPr/>
          <a:lstStyle/>
          <a:p>
            <a:pPr/>
          </a:p>
        </p:txBody>
      </p:sp>
      <p:pic>
        <p:nvPicPr>
          <p:cNvPr id="118" name="Content Placeholder 4" descr="Content Placeholder 4"/>
          <p:cNvPicPr>
            <a:picLocks noChangeAspect="1"/>
          </p:cNvPicPr>
          <p:nvPr/>
        </p:nvPicPr>
        <p:blipFill>
          <a:blip r:embed="rId2">
            <a:extLst/>
          </a:blip>
          <a:stretch>
            <a:fillRect/>
          </a:stretch>
        </p:blipFill>
        <p:spPr>
          <a:xfrm>
            <a:off x="1307464" y="250190"/>
            <a:ext cx="9010651" cy="6356985"/>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连按此项以编辑"/>
          <p:cNvSpPr txBox="1"/>
          <p:nvPr>
            <p:ph type="title"/>
          </p:nvPr>
        </p:nvSpPr>
        <p:spPr>
          <a:prstGeom prst="rect">
            <a:avLst/>
          </a:prstGeom>
        </p:spPr>
        <p:txBody>
          <a:bodyPr/>
          <a:lstStyle/>
          <a:p>
            <a:pPr/>
          </a:p>
        </p:txBody>
      </p:sp>
      <p:sp>
        <p:nvSpPr>
          <p:cNvPr id="121" name="连按此项以编辑"/>
          <p:cNvSpPr txBox="1"/>
          <p:nvPr>
            <p:ph type="body" idx="1"/>
          </p:nvPr>
        </p:nvSpPr>
        <p:spPr>
          <a:prstGeom prst="rect">
            <a:avLst/>
          </a:prstGeom>
        </p:spPr>
        <p:txBody>
          <a:bodyPr/>
          <a:lstStyle/>
          <a:p>
            <a:pPr/>
          </a:p>
        </p:txBody>
      </p:sp>
      <p:sp>
        <p:nvSpPr>
          <p:cNvPr id="122" name="文本"/>
          <p:cNvSpPr txBox="1"/>
          <p:nvPr/>
        </p:nvSpPr>
        <p:spPr>
          <a:xfrm>
            <a:off x="5242817" y="3278611"/>
            <a:ext cx="520701" cy="355601"/>
          </a:xfrm>
          <a:prstGeom prst="rect">
            <a:avLst/>
          </a:prstGeom>
          <a:ln w="12700">
            <a:miter lim="400000"/>
          </a:ln>
        </p:spPr>
        <p:txBody>
          <a:bodyPr wrap="none" lIns="0" tIns="0" rIns="0" bIns="0">
            <a:spAutoFit/>
          </a:bodyPr>
          <a:lstStyle/>
          <a:p>
            <a:pPr defTabSz="457200">
              <a:defRPr sz="2000">
                <a:solidFill>
                  <a:srgbClr val="202124"/>
                </a:solidFill>
                <a:latin typeface="+mj-lt"/>
                <a:ea typeface="+mj-ea"/>
                <a:cs typeface="+mj-cs"/>
                <a:sym typeface="Helvetica"/>
              </a:defRPr>
            </a:pPr>
          </a:p>
        </p:txBody>
      </p:sp>
      <p:pic>
        <p:nvPicPr>
          <p:cNvPr id="123" name="图像" descr="图像"/>
          <p:cNvPicPr>
            <a:picLocks noChangeAspect="1"/>
          </p:cNvPicPr>
          <p:nvPr/>
        </p:nvPicPr>
        <p:blipFill>
          <a:blip r:embed="rId2">
            <a:extLst/>
          </a:blip>
          <a:stretch>
            <a:fillRect/>
          </a:stretch>
        </p:blipFill>
        <p:spPr>
          <a:xfrm>
            <a:off x="3496638" y="1477352"/>
            <a:ext cx="5198724" cy="3958120"/>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连按此项以编辑"/>
          <p:cNvSpPr txBox="1"/>
          <p:nvPr>
            <p:ph type="title"/>
          </p:nvPr>
        </p:nvSpPr>
        <p:spPr>
          <a:prstGeom prst="rect">
            <a:avLst/>
          </a:prstGeom>
        </p:spPr>
        <p:txBody>
          <a:bodyPr/>
          <a:lstStyle/>
          <a:p>
            <a:pPr/>
          </a:p>
        </p:txBody>
      </p:sp>
      <p:sp>
        <p:nvSpPr>
          <p:cNvPr id="126" name="A point in the data set will affect the nearby points more than it affects the far away points.That is what radial basis function is.…"/>
          <p:cNvSpPr txBox="1"/>
          <p:nvPr>
            <p:ph type="body" idx="1"/>
          </p:nvPr>
        </p:nvSpPr>
        <p:spPr>
          <a:xfrm>
            <a:off x="5321085" y="344774"/>
            <a:ext cx="6032715" cy="5832189"/>
          </a:xfrm>
          <a:prstGeom prst="rect">
            <a:avLst/>
          </a:prstGeom>
          <a:solidFill>
            <a:srgbClr val="FFFFFF"/>
          </a:solidFill>
          <a:ln>
            <a:solidFill>
              <a:schemeClr val="accent1"/>
            </a:solidFill>
            <a:miter lim="800000"/>
          </a:ln>
        </p:spPr>
        <p:txBody>
          <a:bodyPr/>
          <a:lstStyle/>
          <a:p>
            <a:pPr marL="0" indent="0">
              <a:lnSpc>
                <a:spcPct val="100000"/>
              </a:lnSpc>
              <a:spcBef>
                <a:spcPts val="0"/>
              </a:spcBef>
              <a:buSzTx/>
              <a:buFontTx/>
              <a:buNone/>
              <a:defRPr sz="2500"/>
            </a:pPr>
            <a:r>
              <a:t>A point in the data set will affect the nearby points more than it affects the far away points.That is what radial basis function is.</a:t>
            </a:r>
          </a:p>
          <a:p>
            <a:pPr marL="0" indent="0">
              <a:lnSpc>
                <a:spcPct val="100000"/>
              </a:lnSpc>
              <a:spcBef>
                <a:spcPts val="0"/>
              </a:spcBef>
              <a:buSzTx/>
              <a:buFontTx/>
              <a:buNone/>
              <a:defRPr sz="2500"/>
            </a:pPr>
            <a:r>
              <a:t>This is Xn.</a:t>
            </a:r>
          </a:p>
          <a:p>
            <a:pPr marL="0" indent="0">
              <a:lnSpc>
                <a:spcPct val="100000"/>
              </a:lnSpc>
              <a:spcBef>
                <a:spcPts val="0"/>
              </a:spcBef>
              <a:buSzTx/>
              <a:buFontTx/>
              <a:buNone/>
              <a:defRPr sz="2500"/>
            </a:pPr>
          </a:p>
          <a:p>
            <a:pPr marL="0" indent="0">
              <a:lnSpc>
                <a:spcPct val="100000"/>
              </a:lnSpc>
              <a:spcBef>
                <a:spcPts val="0"/>
              </a:spcBef>
              <a:buSzTx/>
              <a:buFontTx/>
              <a:buNone/>
              <a:defRPr sz="2500"/>
            </a:pPr>
          </a:p>
          <a:p>
            <a:pPr marL="0" indent="0">
              <a:lnSpc>
                <a:spcPct val="100000"/>
              </a:lnSpc>
              <a:spcBef>
                <a:spcPts val="0"/>
              </a:spcBef>
              <a:buSzTx/>
              <a:buFontTx/>
              <a:buNone/>
              <a:defRPr sz="2500"/>
            </a:pPr>
            <a:r>
              <a:t>The influence of Xn goes down when it is far away from the center. </a:t>
            </a:r>
          </a:p>
        </p:txBody>
      </p:sp>
      <p:pic>
        <p:nvPicPr>
          <p:cNvPr id="127" name="图像" descr="图像"/>
          <p:cNvPicPr>
            <a:picLocks noChangeAspect="1"/>
          </p:cNvPicPr>
          <p:nvPr/>
        </p:nvPicPr>
        <p:blipFill>
          <a:blip r:embed="rId2">
            <a:extLst/>
          </a:blip>
          <a:stretch>
            <a:fillRect/>
          </a:stretch>
        </p:blipFill>
        <p:spPr>
          <a:xfrm>
            <a:off x="402631" y="946914"/>
            <a:ext cx="4496815" cy="3930422"/>
          </a:xfrm>
          <a:prstGeom prst="rect">
            <a:avLst/>
          </a:prstGeom>
          <a:ln w="12700">
            <a:miter lim="400000"/>
          </a:ln>
        </p:spPr>
      </p:pic>
      <p:sp>
        <p:nvSpPr>
          <p:cNvPr id="128" name="圆形"/>
          <p:cNvSpPr/>
          <p:nvPr/>
        </p:nvSpPr>
        <p:spPr>
          <a:xfrm>
            <a:off x="2601368" y="2033106"/>
            <a:ext cx="99341" cy="101755"/>
          </a:xfrm>
          <a:prstGeom prst="ellipse">
            <a:avLst/>
          </a:prstGeom>
          <a:solidFill>
            <a:srgbClr val="FFFFFF"/>
          </a:solidFill>
          <a:ln w="12700">
            <a:solidFill>
              <a:schemeClr val="accent1"/>
            </a:solidFill>
            <a:miter/>
          </a:ln>
        </p:spPr>
        <p:txBody>
          <a:bodyPr lIns="0" tIns="0" rIns="0" bIns="0"/>
          <a:lstStyle/>
          <a:p>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