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0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9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8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F60BE-A3E5-4AEA-B1AA-FF8ADD9BC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 fontScale="90000"/>
          </a:bodyPr>
          <a:lstStyle/>
          <a:p>
            <a:r>
              <a:rPr lang="en-US" dirty="0"/>
              <a:t>Conjugate Gradient</a:t>
            </a:r>
            <a:br>
              <a:rPr lang="en-US" dirty="0"/>
            </a:br>
            <a:r>
              <a:rPr lang="en-US" dirty="0"/>
              <a:t>methods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10.8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95EC-D942-4F1E-BAEC-C15BBA3DB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n-US" dirty="0"/>
              <a:t>Daniel Wall</a:t>
            </a:r>
          </a:p>
        </p:txBody>
      </p:sp>
      <p:pic>
        <p:nvPicPr>
          <p:cNvPr id="4" name="Picture 3" descr="Complex maths formulae on a blackboard">
            <a:extLst>
              <a:ext uri="{FF2B5EF4-FFF2-40B4-BE49-F238E27FC236}">
                <a16:creationId xmlns:a16="http://schemas.microsoft.com/office/drawing/2014/main" id="{E5544927-20A5-4367-9059-7BBE0DF747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06" r="17082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0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9C05-CF79-4C25-8163-C74DC4C7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749416"/>
          </a:xfrm>
        </p:spPr>
        <p:txBody>
          <a:bodyPr/>
          <a:lstStyle/>
          <a:p>
            <a:r>
              <a:rPr lang="en-US" dirty="0"/>
              <a:t>Conjugate gradient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58279-9928-4781-81F4-96BEED01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1" y="3564850"/>
            <a:ext cx="5858693" cy="56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466D95-D505-406A-B7F5-9F7E7B123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185" y="4262753"/>
            <a:ext cx="9004301" cy="109808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41141C-58E2-4857-81E2-A7698609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367" y="1959228"/>
            <a:ext cx="10691265" cy="1469772"/>
          </a:xfrm>
        </p:spPr>
        <p:txBody>
          <a:bodyPr/>
          <a:lstStyle/>
          <a:p>
            <a:r>
              <a:rPr lang="en-US" dirty="0"/>
              <a:t>Method for multidimensional minimization</a:t>
            </a:r>
          </a:p>
          <a:p>
            <a:r>
              <a:rPr lang="en-US" dirty="0"/>
              <a:t>Any function can be broken down into its Taylor series, which can then be approximated by the following equation:</a:t>
            </a:r>
          </a:p>
        </p:txBody>
      </p:sp>
    </p:spTree>
    <p:extLst>
      <p:ext uri="{BB962C8B-B14F-4D97-AF65-F5344CB8AC3E}">
        <p14:creationId xmlns:p14="http://schemas.microsoft.com/office/powerpoint/2010/main" val="33572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9C05-CF79-4C25-8163-C74DC4C7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749416"/>
          </a:xfrm>
        </p:spPr>
        <p:txBody>
          <a:bodyPr/>
          <a:lstStyle/>
          <a:p>
            <a:r>
              <a:rPr lang="en-US" dirty="0"/>
              <a:t>Improved 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BE8BBE-50FB-4B6E-9BF6-4E55F8C5F7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0635" y="1988820"/>
                <a:ext cx="10691265" cy="419426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Number of unknowns is equal to number of free parameters in A </a:t>
                </a:r>
                <a:r>
                  <a:rPr lang="en-US"/>
                  <a:t>and b: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,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Each change in parameters can change the minimum, so an equivalent information content is needed to find the actual minimum</a:t>
                </a:r>
              </a:p>
              <a:p>
                <a:r>
                  <a:rPr lang="en-US" dirty="0"/>
                  <a:t>Methods like those in 10.7 need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line minimizations for this, but each evaluation of the gradient brings </a:t>
                </a:r>
                <a:r>
                  <a:rPr lang="en-US" i="1" dirty="0"/>
                  <a:t>N</a:t>
                </a:r>
                <a:r>
                  <a:rPr lang="en-US" dirty="0"/>
                  <a:t> “components” of information, meaning ideally only </a:t>
                </a:r>
                <a:r>
                  <a:rPr lang="en-US" i="1" dirty="0"/>
                  <a:t>N</a:t>
                </a:r>
                <a:r>
                  <a:rPr lang="en-US" dirty="0"/>
                  <a:t> function evaluations are necessary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BE8BBE-50FB-4B6E-9BF6-4E55F8C5F7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35" y="1988820"/>
                <a:ext cx="10691265" cy="4194266"/>
              </a:xfrm>
              <a:blipFill>
                <a:blip r:embed="rId2"/>
                <a:stretch>
                  <a:fillRect l="-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82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BE2-7CE9-4EC9-9BAF-DEE23373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Steepest descent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43AF3-4182-40BE-8B2E-DD3C1AA5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1892300"/>
            <a:ext cx="10691265" cy="4267199"/>
          </a:xfrm>
        </p:spPr>
        <p:txBody>
          <a:bodyPr/>
          <a:lstStyle/>
          <a:p>
            <a:r>
              <a:rPr lang="en-US" dirty="0"/>
              <a:t>Inefficient method of incorporating gradient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inefficiency with this method is that if you follow the direction of the gradient at </a:t>
            </a:r>
            <a:r>
              <a:rPr lang="en-US"/>
              <a:t>a calculated </a:t>
            </a:r>
            <a:r>
              <a:rPr lang="en-US" dirty="0"/>
              <a:t>minimum, you can only move in right angle turns</a:t>
            </a:r>
          </a:p>
          <a:p>
            <a:r>
              <a:rPr lang="en-US" dirty="0"/>
              <a:t>We should instead proceed in a direction conjugate to previous gradient as well as all other directions traversed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30CF61-5B7B-4C55-BBF8-B267D523F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75" y="2415993"/>
            <a:ext cx="4953691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1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35C9-E337-4263-B54B-AD8390AE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779704"/>
          </a:xfrm>
        </p:spPr>
        <p:txBody>
          <a:bodyPr/>
          <a:lstStyle/>
          <a:p>
            <a:r>
              <a:rPr lang="en-US" dirty="0"/>
              <a:t>Derivation of the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D806E6-20AE-4A6B-B32C-6125CCFE76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0635" y="1943100"/>
                <a:ext cx="10691265" cy="3986114"/>
              </a:xfrm>
            </p:spPr>
            <p:txBody>
              <a:bodyPr/>
              <a:lstStyle/>
              <a:p>
                <a:r>
                  <a:rPr lang="en-US" dirty="0"/>
                  <a:t>Based on conjugate gradient method for solving linear equations (2.7.6)</a:t>
                </a:r>
              </a:p>
              <a:p>
                <a:r>
                  <a:rPr lang="en-US" dirty="0"/>
                  <a:t>Start with arbitrary initial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dirty="0"/>
                  <a:t>Construct two sequences of vectors from: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D806E6-20AE-4A6B-B32C-6125CCFE76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35" y="1943100"/>
                <a:ext cx="10691265" cy="3986114"/>
              </a:xfrm>
              <a:blipFill>
                <a:blip r:embed="rId2"/>
                <a:stretch>
                  <a:fillRect l="-513" t="-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EE305E8-5DF3-42F2-A45E-69E799096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002" y="3413089"/>
            <a:ext cx="8211696" cy="5144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88D55E-9292-4801-A5B0-1D02D667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002" y="3936157"/>
            <a:ext cx="8389259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2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07D9-8906-4961-9FF9-036E4E80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659054"/>
          </a:xfrm>
        </p:spPr>
        <p:txBody>
          <a:bodyPr>
            <a:normAutofit fontScale="90000"/>
          </a:bodyPr>
          <a:lstStyle/>
          <a:p>
            <a:r>
              <a:rPr lang="en-US" dirty="0"/>
              <a:t>Derivation of the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6D08C-5CE6-45BA-9F02-F8D1214C3B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0635" y="1905000"/>
                <a:ext cx="10691265" cy="4024214"/>
              </a:xfrm>
            </p:spPr>
            <p:txBody>
              <a:bodyPr/>
              <a:lstStyle/>
              <a:p>
                <a:r>
                  <a:rPr lang="en-US" dirty="0"/>
                  <a:t>The equation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requires A, which we do not have</a:t>
                </a:r>
              </a:p>
              <a:p>
                <a:r>
                  <a:rPr lang="en-US" dirty="0"/>
                  <a:t>Instead, from a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we can minimize in the direction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to arrive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dirty="0"/>
                  <a:t>Then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/>
                      <m:t>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describes the Fletcher-Reeves conjugate gradient algorithm</a:t>
                </a:r>
              </a:p>
              <a:p>
                <a:r>
                  <a:rPr lang="en-US" dirty="0"/>
                  <a:t>An optimization made by the </a:t>
                </a:r>
                <a:r>
                  <a:rPr lang="en-US" dirty="0" err="1"/>
                  <a:t>Polak-Ribiere</a:t>
                </a:r>
                <a:r>
                  <a:rPr lang="en-US" dirty="0"/>
                  <a:t> algorithm: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6D08C-5CE6-45BA-9F02-F8D1214C3B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35" y="1905000"/>
                <a:ext cx="10691265" cy="4024214"/>
              </a:xfrm>
              <a:blipFill>
                <a:blip r:embed="rId2"/>
                <a:stretch>
                  <a:fillRect l="-513" t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D5C5FDB-DCB2-45B7-BE54-776B32203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751" y="4486218"/>
            <a:ext cx="5534797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7211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Calisto MT</vt:lpstr>
      <vt:lpstr>Cambria Math</vt:lpstr>
      <vt:lpstr>Univers Condensed</vt:lpstr>
      <vt:lpstr>ChronicleVTI</vt:lpstr>
      <vt:lpstr>Conjugate Gradient methods  10.8</vt:lpstr>
      <vt:lpstr>Conjugate gradient</vt:lpstr>
      <vt:lpstr>Improved efficiency</vt:lpstr>
      <vt:lpstr>Steepest descent</vt:lpstr>
      <vt:lpstr>Derivation of the method</vt:lpstr>
      <vt:lpstr>Derivation of the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Gradient</dc:title>
  <dc:creator>Daniel Wall</dc:creator>
  <cp:lastModifiedBy>Daniel Wall</cp:lastModifiedBy>
  <cp:revision>13</cp:revision>
  <dcterms:created xsi:type="dcterms:W3CDTF">2021-11-04T00:04:58Z</dcterms:created>
  <dcterms:modified xsi:type="dcterms:W3CDTF">2021-11-09T17:57:26Z</dcterms:modified>
</cp:coreProperties>
</file>