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D8C4C6-470D-5348-8472-C9C34B35EF4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4DD63C-83C3-834D-AE0A-82C71B5B5E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5400</a:t>
            </a:r>
          </a:p>
          <a:p>
            <a:r>
              <a:rPr lang="en-US" dirty="0" smtClean="0"/>
              <a:t>Joy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5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Fitting data to a straight line</a:t>
            </a:r>
            <a:endParaRPr lang="en-US" sz="4400" dirty="0"/>
          </a:p>
        </p:txBody>
      </p:sp>
      <p:pic>
        <p:nvPicPr>
          <p:cNvPr id="5" name="Content Placeholder 4" descr="linear reg chi squared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136" b="-52136"/>
          <a:stretch>
            <a:fillRect/>
          </a:stretch>
        </p:blipFill>
        <p:spPr>
          <a:xfrm>
            <a:off x="489858" y="2859663"/>
            <a:ext cx="6435875" cy="3539484"/>
          </a:xfr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731028"/>
              </p:ext>
            </p:extLst>
          </p:nvPr>
        </p:nvGraphicFramePr>
        <p:xfrm>
          <a:off x="457200" y="1600199"/>
          <a:ext cx="8262258" cy="214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5486400" imgH="1422400" progId="Word.Document.12">
                  <p:embed/>
                </p:oleObj>
              </mc:Choice>
              <mc:Fallback>
                <p:oleObj name="Document" r:id="rId4" imgW="5486400" imgH="142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00199"/>
                        <a:ext cx="8262258" cy="2142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05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Fitting data to a straight </a:t>
            </a:r>
            <a:r>
              <a:rPr lang="en-US" sz="4400" dirty="0" smtClean="0"/>
              <a:t>line (cont.)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63566"/>
              </p:ext>
            </p:extLst>
          </p:nvPr>
        </p:nvGraphicFramePr>
        <p:xfrm>
          <a:off x="457199" y="1600199"/>
          <a:ext cx="8204883" cy="70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5486400" imgH="469900" progId="Word.Document.12">
                  <p:embed/>
                </p:oleObj>
              </mc:Choice>
              <mc:Fallback>
                <p:oleObj name="Document" r:id="rId3" imgW="5486400" imgH="46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1600199"/>
                        <a:ext cx="8204883" cy="702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linear reg deriv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9" y="2302931"/>
            <a:ext cx="5915295" cy="267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2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data to a straight line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following sums are defined to make the problem more compact: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thus the partial derivative equations become: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s ter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6" y="2476499"/>
            <a:ext cx="5773741" cy="1960033"/>
          </a:xfrm>
          <a:prstGeom prst="rect">
            <a:avLst/>
          </a:prstGeom>
        </p:spPr>
      </p:pic>
      <p:pic>
        <p:nvPicPr>
          <p:cNvPr id="5" name="Picture 4" descr="substitute s ter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6" y="4979460"/>
            <a:ext cx="3450589" cy="121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3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data to a straight line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Solving that system of equations, we have our parameters: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Where the errors in a and b are calculated as: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a and b para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423583"/>
            <a:ext cx="2898818" cy="2131484"/>
          </a:xfrm>
          <a:prstGeom prst="rect">
            <a:avLst/>
          </a:prstGeom>
        </p:spPr>
      </p:pic>
      <p:pic>
        <p:nvPicPr>
          <p:cNvPr id="5" name="Picture 4" descr="errors of para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666" y="4707467"/>
            <a:ext cx="1893201" cy="104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5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Goodness-of-fit (correlation)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The coefficient of correlation between the uncertainty in a and the uncertainty in b is a number between -1 and 1, defined by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Positive value indicates that the errors in a and b are likely to have the same sign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Negative value indicates that the errors are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anticorrelated</a:t>
            </a: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This is the square root of the “R squared” value, which is used as a goodness-of-fit test in linear regression 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&quot;correlation&quot;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49" y="2751665"/>
            <a:ext cx="2056212" cy="9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5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The structure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Fitab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has 2 constructors, one with the error in the data points: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And one without it: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When these errors are unknown,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Fitab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assumes equal values of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σ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for </a:t>
            </a:r>
            <a:r>
              <a:rPr lang="en-US" smtClean="0">
                <a:solidFill>
                  <a:schemeClr val="tx1"/>
                </a:solidFill>
                <a:latin typeface="Arial"/>
                <a:cs typeface="Arial"/>
              </a:rPr>
              <a:t>each point.</a:t>
            </a: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with sig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457450"/>
            <a:ext cx="8095324" cy="438149"/>
          </a:xfrm>
          <a:prstGeom prst="rect">
            <a:avLst/>
          </a:prstGeom>
        </p:spPr>
      </p:pic>
      <p:pic>
        <p:nvPicPr>
          <p:cNvPr id="5" name="Picture 4" descr="without sigm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280834"/>
            <a:ext cx="6053658" cy="46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8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goals of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Want to summarize data by fitting it to a model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figure of merit function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measures the agreement between the data and the model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Parameters of the model are then adjusted to find an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extremum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in the merit function, yielding </a:t>
            </a:r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best-fit parameters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It is a minimization problem in many dimensions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The merit function is not always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unimodal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with a single minimum, so we might look for global instead of local minima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Data itself is subject to measurement errors and likely will never exactly fit the model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Goodness of fit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test is used to determine whether the model is appropriate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259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things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1. parameters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2. error estimates of the parameters or a way to sample from their probability distribution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This is to know the accuracy with which parameters are determined by the data set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3. a statistical measure of goodness-of-fit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83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Frequentist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Bayesian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According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to the 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frequentist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 definition of probability, only repeatable random events (like the result of flipping a coin) have probabilities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Frequentists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 don’t attach probabilities to hypotheses or to any fixed but unknown values in general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In the Bayesian viewpoint, you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can use probabilities to represent the uncertainty in any event or 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hypothesis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newly collected data makes the probability distribution over the parameter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narrower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around the parameter’s true (unknown)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value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Numerical recipes uses the Bayesian viewpoint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87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theorem</a:t>
            </a:r>
            <a:endParaRPr lang="en-US" dirty="0"/>
          </a:p>
        </p:txBody>
      </p:sp>
      <p:pic>
        <p:nvPicPr>
          <p:cNvPr id="4" name="Content Placeholder 3" descr="bayesia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" b="14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32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Assuming the data has a normal distribution,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We want to maximize this equation by minimizing the negative logarithm of it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most probable model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is found when the parameters are derived this way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normal distribu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" y="2211917"/>
            <a:ext cx="6159587" cy="1073150"/>
          </a:xfrm>
          <a:prstGeom prst="rect">
            <a:avLst/>
          </a:prstGeom>
        </p:spPr>
      </p:pic>
      <p:pic>
        <p:nvPicPr>
          <p:cNvPr id="5" name="Picture 4" descr="negative 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4116917"/>
            <a:ext cx="34417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3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Maximum likelihood (cont.)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From Bayes’ theorem,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We define the probability of the data given the parameters as the </a:t>
            </a:r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likelihood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of the parameters given the data.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proportionalil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82" y="2044701"/>
            <a:ext cx="4447117" cy="4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fitting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Chi squared is a merit function that we want to minimize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this is a sum of N squares of normally distributed quantities, each normalized to unit variance.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It has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ν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= N-M degrees of freedom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N is the number of data points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 is the number of model parameters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6" name="Picture 5" descr="chi squa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84" y="2080683"/>
            <a:ext cx="4722004" cy="11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6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fitting (cont.)</a:t>
            </a:r>
            <a:endParaRPr lang="en-US" dirty="0"/>
          </a:p>
        </p:txBody>
      </p:sp>
      <p:pic>
        <p:nvPicPr>
          <p:cNvPr id="5" name="Content Placeholder 4" descr="chi squared deriv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1524" b="-161524"/>
          <a:stretch>
            <a:fillRect/>
          </a:stretch>
        </p:blipFill>
        <p:spPr>
          <a:xfrm>
            <a:off x="457200" y="2904067"/>
            <a:ext cx="8229600" cy="4525963"/>
          </a:xfr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909477"/>
              </p:ext>
            </p:extLst>
          </p:nvPr>
        </p:nvGraphicFramePr>
        <p:xfrm>
          <a:off x="457200" y="1600200"/>
          <a:ext cx="54864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5486400" imgH="2908300" progId="Word.Document.12">
                  <p:embed/>
                </p:oleObj>
              </mc:Choice>
              <mc:Fallback>
                <p:oleObj name="Document" r:id="rId4" imgW="5486400" imgH="290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00200"/>
                        <a:ext cx="548640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237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186</TotalTime>
  <Words>533</Words>
  <Application>Microsoft Macintosh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Executive</vt:lpstr>
      <vt:lpstr>Microsoft Word Document</vt:lpstr>
      <vt:lpstr>Modeling of data</vt:lpstr>
      <vt:lpstr>Basic goals of modeling</vt:lpstr>
      <vt:lpstr>3 things needed</vt:lpstr>
      <vt:lpstr>Frequentist vs Bayesian</vt:lpstr>
      <vt:lpstr>Bayes’ theorem</vt:lpstr>
      <vt:lpstr>Maximum likelihood</vt:lpstr>
      <vt:lpstr>Maximum likelihood (cont.)</vt:lpstr>
      <vt:lpstr>Chi-square fitting</vt:lpstr>
      <vt:lpstr>Chi-square fitting (cont.)</vt:lpstr>
      <vt:lpstr>Fitting data to a straight line</vt:lpstr>
      <vt:lpstr>Fitting data to a straight line (cont.)</vt:lpstr>
      <vt:lpstr>Fitting data to a straight line (cont.)</vt:lpstr>
      <vt:lpstr>Fitting data to a straight line (cont.)</vt:lpstr>
      <vt:lpstr>Goodness-of-fit (correlation)</vt:lpstr>
      <vt:lpstr>Fitab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of data</dc:title>
  <dc:creator>Joy Moore</dc:creator>
  <cp:lastModifiedBy>Joy Moore</cp:lastModifiedBy>
  <cp:revision>23</cp:revision>
  <dcterms:created xsi:type="dcterms:W3CDTF">2019-11-05T14:18:23Z</dcterms:created>
  <dcterms:modified xsi:type="dcterms:W3CDTF">2019-11-05T17:25:13Z</dcterms:modified>
</cp:coreProperties>
</file>