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4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2D5E882-8877-4947-8367-2C1F166BDEE7}" type="datetimeFigureOut">
              <a:rPr lang="en-US" smtClean="0"/>
              <a:pPr/>
              <a:t>4/17/2013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B33752B-45E9-4043-9B50-D70B40B08A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D5E882-8877-4947-8367-2C1F166BDEE7}" type="datetimeFigureOut">
              <a:rPr lang="en-US" smtClean="0"/>
              <a:pPr/>
              <a:t>4/17/2013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33752B-45E9-4043-9B50-D70B40B08A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D5E882-8877-4947-8367-2C1F166BDEE7}" type="datetimeFigureOut">
              <a:rPr lang="en-US" smtClean="0"/>
              <a:pPr/>
              <a:t>4/17/2013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33752B-45E9-4043-9B50-D70B40B08A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D5E882-8877-4947-8367-2C1F166BDEE7}" type="datetimeFigureOut">
              <a:rPr lang="en-US" smtClean="0"/>
              <a:pPr/>
              <a:t>4/17/2013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33752B-45E9-4043-9B50-D70B40B08A3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2D5E882-8877-4947-8367-2C1F166BDEE7}" type="datetimeFigureOut">
              <a:rPr lang="en-US" smtClean="0"/>
              <a:pPr/>
              <a:t>4/17/2013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33752B-45E9-4043-9B50-D70B40B08A3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2D5E882-8877-4947-8367-2C1F166BDEE7}" type="datetimeFigureOut">
              <a:rPr lang="en-US" smtClean="0"/>
              <a:pPr/>
              <a:t>4/17/2013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33752B-45E9-4043-9B50-D70B40B08A3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2D5E882-8877-4947-8367-2C1F166BDEE7}" type="datetimeFigureOut">
              <a:rPr lang="en-US" smtClean="0"/>
              <a:pPr/>
              <a:t>4/17/2013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B33752B-45E9-4043-9B50-D70B40B08A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2D5E882-8877-4947-8367-2C1F166BDEE7}" type="datetimeFigureOut">
              <a:rPr lang="en-US" smtClean="0"/>
              <a:pPr/>
              <a:t>4/17/2013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B33752B-45E9-4043-9B50-D70B40B08A3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2D5E882-8877-4947-8367-2C1F166BDEE7}" type="datetimeFigureOut">
              <a:rPr lang="en-US" smtClean="0"/>
              <a:pPr/>
              <a:t>4/17/2013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B33752B-45E9-4043-9B50-D70B40B08A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2D5E882-8877-4947-8367-2C1F166BDEE7}" type="datetimeFigureOut">
              <a:rPr lang="en-US" smtClean="0"/>
              <a:pPr/>
              <a:t>4/17/2013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33752B-45E9-4043-9B50-D70B40B08A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2D5E882-8877-4947-8367-2C1F166BDEE7}" type="datetimeFigureOut">
              <a:rPr lang="en-US" smtClean="0"/>
              <a:pPr/>
              <a:t>4/17/2013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B33752B-45E9-4043-9B50-D70B40B08A3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2D5E882-8877-4947-8367-2C1F166BDEE7}" type="datetimeFigureOut">
              <a:rPr lang="en-US" smtClean="0"/>
              <a:pPr/>
              <a:t>4/17/2013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B33752B-45E9-4043-9B50-D70B40B08A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Wavelet Transform</a:t>
            </a:r>
            <a:br>
              <a:rPr lang="en-US" dirty="0" smtClean="0"/>
            </a:br>
            <a:r>
              <a:rPr lang="en-US" sz="2000" dirty="0" smtClean="0"/>
              <a:t>(Section 13.10.6-13.10.8)</a:t>
            </a:r>
            <a:endParaRPr lang="en-US" dirty="0"/>
          </a:p>
        </p:txBody>
      </p:sp>
      <p:sp>
        <p:nvSpPr>
          <p:cNvPr id="3" name="Subtitle 2"/>
          <p:cNvSpPr>
            <a:spLocks noGrp="1"/>
          </p:cNvSpPr>
          <p:nvPr>
            <p:ph type="subTitle" idx="1"/>
          </p:nvPr>
        </p:nvSpPr>
        <p:spPr/>
        <p:txBody>
          <a:bodyPr/>
          <a:lstStyle/>
          <a:p>
            <a:r>
              <a:rPr lang="en-US" dirty="0" smtClean="0"/>
              <a:t>Michael Phipps</a:t>
            </a:r>
          </a:p>
          <a:p>
            <a:r>
              <a:rPr lang="en-US" dirty="0" err="1" smtClean="0"/>
              <a:t>Vallary</a:t>
            </a:r>
            <a:r>
              <a:rPr lang="en-US" dirty="0" smtClean="0"/>
              <a:t> S. </a:t>
            </a:r>
            <a:r>
              <a:rPr lang="en-US" dirty="0" err="1" smtClean="0"/>
              <a:t>Bhopatkar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r>
              <a:rPr lang="en-US" sz="2400" dirty="0" smtClean="0">
                <a:latin typeface="Times New Roman" pitchFamily="18" charset="0"/>
                <a:cs typeface="Times New Roman" pitchFamily="18" charset="0"/>
              </a:rPr>
              <a:t>The most useful thing about wavelet transform is that it can turned into sparse expansion i.e. it can be truncated</a:t>
            </a:r>
          </a:p>
          <a:p>
            <a:pPr>
              <a:buNone/>
            </a:pPr>
            <a:endParaRPr lang="en-US" sz="24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a:xfrm>
            <a:off x="381000" y="0"/>
            <a:ext cx="8229600" cy="838200"/>
          </a:xfrm>
        </p:spPr>
        <p:txBody>
          <a:bodyPr>
            <a:normAutofit/>
          </a:bodyPr>
          <a:lstStyle/>
          <a:p>
            <a:r>
              <a:rPr lang="en-US" dirty="0" smtClean="0">
                <a:latin typeface="Times New Roman" pitchFamily="18" charset="0"/>
                <a:cs typeface="Times New Roman" pitchFamily="18" charset="0"/>
              </a:rPr>
              <a:t>Truncated Wavelet Approximation</a:t>
            </a:r>
            <a:endParaRPr lang="en-US" dirty="0">
              <a:latin typeface="Times New Roman" pitchFamily="18" charset="0"/>
              <a:cs typeface="Times New Roman" pitchFamily="18" charset="0"/>
            </a:endParaRPr>
          </a:p>
        </p:txBody>
      </p:sp>
      <p:pic>
        <p:nvPicPr>
          <p:cNvPr id="4" name="Picture 3" descr="1.PNG"/>
          <p:cNvPicPr>
            <a:picLocks noChangeAspect="1"/>
          </p:cNvPicPr>
          <p:nvPr/>
        </p:nvPicPr>
        <p:blipFill>
          <a:blip r:embed="rId2" cstate="print"/>
          <a:stretch>
            <a:fillRect/>
          </a:stretch>
        </p:blipFill>
        <p:spPr>
          <a:xfrm>
            <a:off x="990599" y="1905000"/>
            <a:ext cx="7407965" cy="3962400"/>
          </a:xfrm>
          <a:prstGeom prst="rect">
            <a:avLst/>
          </a:prstGeom>
        </p:spPr>
      </p:pic>
      <p:sp>
        <p:nvSpPr>
          <p:cNvPr id="5" name="TextBox 4"/>
          <p:cNvSpPr txBox="1"/>
          <p:nvPr/>
        </p:nvSpPr>
        <p:spPr>
          <a:xfrm>
            <a:off x="0" y="1752600"/>
            <a:ext cx="1142999" cy="1107996"/>
          </a:xfrm>
          <a:prstGeom prst="rect">
            <a:avLst/>
          </a:prstGeom>
          <a:noFill/>
        </p:spPr>
        <p:txBody>
          <a:bodyPr wrap="square" rtlCol="0">
            <a:spAutoFit/>
          </a:bodyPr>
          <a:lstStyle/>
          <a:p>
            <a:r>
              <a:rPr lang="en-US" sz="1100" dirty="0" smtClean="0"/>
              <a:t>Arbitrary chosen </a:t>
            </a:r>
            <a:r>
              <a:rPr lang="en-US" sz="1100" dirty="0" smtClean="0"/>
              <a:t>test </a:t>
            </a:r>
            <a:r>
              <a:rPr lang="en-US" sz="1100" dirty="0" err="1" smtClean="0"/>
              <a:t>fnct</a:t>
            </a:r>
            <a:r>
              <a:rPr lang="en-US" sz="1100" dirty="0" smtClean="0"/>
              <a:t>, smooth except over square root cusp</a:t>
            </a:r>
            <a:endParaRPr lang="en-US" sz="1100" dirty="0"/>
          </a:p>
        </p:txBody>
      </p:sp>
      <p:cxnSp>
        <p:nvCxnSpPr>
          <p:cNvPr id="7" name="Straight Arrow Connector 6"/>
          <p:cNvCxnSpPr/>
          <p:nvPr/>
        </p:nvCxnSpPr>
        <p:spPr>
          <a:xfrm>
            <a:off x="1295400" y="2286000"/>
            <a:ext cx="2286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0" y="3200400"/>
            <a:ext cx="1066800" cy="938719"/>
          </a:xfrm>
          <a:prstGeom prst="rect">
            <a:avLst/>
          </a:prstGeom>
          <a:noFill/>
        </p:spPr>
        <p:txBody>
          <a:bodyPr wrap="square" rtlCol="0">
            <a:spAutoFit/>
          </a:bodyPr>
          <a:lstStyle/>
          <a:p>
            <a:r>
              <a:rPr lang="en-US" sz="1100" dirty="0" smtClean="0"/>
              <a:t>Vector components after performing </a:t>
            </a:r>
            <a:r>
              <a:rPr lang="en-US" sz="1100" dirty="0" smtClean="0"/>
              <a:t>DAUB4 </a:t>
            </a:r>
            <a:r>
              <a:rPr lang="en-US" sz="1100" dirty="0" smtClean="0"/>
              <a:t>DWT</a:t>
            </a:r>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6248400"/>
          </a:xfrm>
        </p:spPr>
        <p:txBody>
          <a:bodyPr>
            <a:normAutofit/>
          </a:bodyPr>
          <a:lstStyle/>
          <a:p>
            <a:r>
              <a:rPr lang="en-US" sz="2200" dirty="0" smtClean="0">
                <a:latin typeface="Times New Roman" pitchFamily="18" charset="0"/>
                <a:cs typeface="Times New Roman" pitchFamily="18" charset="0"/>
              </a:rPr>
              <a:t>This kind of truncation makes the vector sparse, but still of logical length 1024</a:t>
            </a:r>
          </a:p>
          <a:p>
            <a:r>
              <a:rPr lang="en-US" sz="2200" dirty="0" smtClean="0">
                <a:latin typeface="Times New Roman" pitchFamily="18" charset="0"/>
                <a:cs typeface="Times New Roman" pitchFamily="18" charset="0"/>
              </a:rPr>
              <a:t>To perform truncation on wavelet, it is very important to consider the amplitude of the components and not only the positions</a:t>
            </a:r>
          </a:p>
          <a:p>
            <a:r>
              <a:rPr lang="en-US" sz="2200" dirty="0" smtClean="0">
                <a:latin typeface="Times New Roman" pitchFamily="18" charset="0"/>
                <a:cs typeface="Times New Roman" pitchFamily="18" charset="0"/>
              </a:rPr>
              <a:t>Hence, whenever we compress the function, we should consider both the values </a:t>
            </a:r>
            <a:r>
              <a:rPr lang="en-US" sz="2200" dirty="0" smtClean="0">
                <a:latin typeface="Times New Roman" pitchFamily="18" charset="0"/>
                <a:cs typeface="Times New Roman" pitchFamily="18" charset="0"/>
              </a:rPr>
              <a:t>i.e</a:t>
            </a:r>
            <a:r>
              <a:rPr lang="en-US" sz="2200" dirty="0" smtClean="0">
                <a:latin typeface="Times New Roman" pitchFamily="18" charset="0"/>
                <a:cs typeface="Times New Roman" pitchFamily="18" charset="0"/>
              </a:rPr>
              <a:t>. amplitude </a:t>
            </a:r>
            <a:r>
              <a:rPr lang="en-US" sz="2200" dirty="0" smtClean="0">
                <a:latin typeface="Times New Roman" pitchFamily="18" charset="0"/>
                <a:cs typeface="Times New Roman" pitchFamily="18" charset="0"/>
              </a:rPr>
              <a:t>as </a:t>
            </a:r>
            <a:r>
              <a:rPr lang="en-US" sz="2200" dirty="0" smtClean="0">
                <a:latin typeface="Times New Roman" pitchFamily="18" charset="0"/>
                <a:cs typeface="Times New Roman" pitchFamily="18" charset="0"/>
              </a:rPr>
              <a:t>well as the position of the non zero coefficient.</a:t>
            </a:r>
          </a:p>
          <a:p>
            <a:r>
              <a:rPr lang="en-US" sz="2200" dirty="0" smtClean="0">
                <a:latin typeface="Times New Roman" pitchFamily="18" charset="0"/>
                <a:cs typeface="Times New Roman" pitchFamily="18" charset="0"/>
              </a:rPr>
              <a:t>There are two types of wavelets namely compact (unsmooth) and smooth (non compact)</a:t>
            </a:r>
          </a:p>
          <a:p>
            <a:r>
              <a:rPr lang="en-US" sz="2200" dirty="0" smtClean="0">
                <a:latin typeface="Times New Roman" pitchFamily="18" charset="0"/>
                <a:cs typeface="Times New Roman" pitchFamily="18" charset="0"/>
              </a:rPr>
              <a:t>Compact wavelets are better for lower accuracy approximations and for functions with discontinuities, which makes it good choice for image compression.</a:t>
            </a:r>
          </a:p>
          <a:p>
            <a:r>
              <a:rPr lang="en-US" sz="2200" dirty="0" smtClean="0">
                <a:latin typeface="Times New Roman" pitchFamily="18" charset="0"/>
                <a:cs typeface="Times New Roman" pitchFamily="18" charset="0"/>
              </a:rPr>
              <a:t>Smooth wavelets are good for achieving high numerical accuracy and hence it is best for fast solution of integral equations.</a:t>
            </a:r>
          </a:p>
          <a:p>
            <a:r>
              <a:rPr lang="en-US" sz="2200" dirty="0" smtClean="0">
                <a:latin typeface="Times New Roman" pitchFamily="18" charset="0"/>
                <a:cs typeface="Times New Roman" pitchFamily="18" charset="0"/>
              </a:rPr>
              <a:t>In real applications of wavelets to compression, components are not starkly “kept” or “discarded.” Rather, components may be kept with a varying number of bits of accuracy, depending on their magnitude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715000"/>
          </a:xfrm>
        </p:spPr>
        <p:txBody>
          <a:bodyPr/>
          <a:lstStyle/>
          <a:p>
            <a:r>
              <a:rPr lang="en-US" sz="2200" dirty="0" smtClean="0">
                <a:latin typeface="Times New Roman" pitchFamily="18" charset="0"/>
                <a:cs typeface="Times New Roman" pitchFamily="18" charset="0"/>
              </a:rPr>
              <a:t>A wavelet transform of a d-dimensional array is most easily obtained by transforming the array sequentially on its first index (for all values of its other indices),then on its second, and so on. Each transformation corresponds to multiplication by an orthogonal matrix M</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    For d = 2, the order of transformation is independent. And it similar to the multidimensional case for FFTs.</a:t>
            </a:r>
            <a:endParaRPr lang="en-US" sz="2200" dirty="0"/>
          </a:p>
        </p:txBody>
      </p:sp>
      <p:sp>
        <p:nvSpPr>
          <p:cNvPr id="3" name="Title 2"/>
          <p:cNvSpPr>
            <a:spLocks noGrp="1"/>
          </p:cNvSpPr>
          <p:nvPr>
            <p:ph type="title"/>
          </p:nvPr>
        </p:nvSpPr>
        <p:spPr>
          <a:xfrm>
            <a:off x="381000" y="0"/>
            <a:ext cx="8229600" cy="990600"/>
          </a:xfrm>
        </p:spPr>
        <p:txBody>
          <a:bodyPr>
            <a:normAutofit fontScale="90000"/>
          </a:bodyPr>
          <a:lstStyle/>
          <a:p>
            <a:r>
              <a:rPr lang="en-US" dirty="0" smtClean="0">
                <a:latin typeface="Times New Roman" pitchFamily="18" charset="0"/>
                <a:cs typeface="Times New Roman" pitchFamily="18" charset="0"/>
              </a:rPr>
              <a:t>Wavelet Transform In </a:t>
            </a:r>
            <a:r>
              <a:rPr lang="en-US" dirty="0" err="1" smtClean="0">
                <a:latin typeface="Times New Roman" pitchFamily="18" charset="0"/>
                <a:cs typeface="Times New Roman" pitchFamily="18" charset="0"/>
              </a:rPr>
              <a:t>Multidimensions</a:t>
            </a:r>
            <a:endParaRPr lang="en-US" dirty="0">
              <a:latin typeface="Times New Roman" pitchFamily="18" charset="0"/>
              <a:cs typeface="Times New Roman" pitchFamily="18" charset="0"/>
            </a:endParaRPr>
          </a:p>
        </p:txBody>
      </p:sp>
      <p:pic>
        <p:nvPicPr>
          <p:cNvPr id="4" name="Picture 3" descr="2.jpg"/>
          <p:cNvPicPr>
            <a:picLocks noChangeAspect="1"/>
          </p:cNvPicPr>
          <p:nvPr/>
        </p:nvPicPr>
        <p:blipFill>
          <a:blip r:embed="rId2" cstate="print"/>
          <a:stretch>
            <a:fillRect/>
          </a:stretch>
        </p:blipFill>
        <p:spPr>
          <a:xfrm>
            <a:off x="990600" y="2667000"/>
            <a:ext cx="6950163" cy="762000"/>
          </a:xfrm>
          <a:prstGeom prst="rect">
            <a:avLst/>
          </a:prstGeom>
        </p:spPr>
      </p:pic>
      <p:pic>
        <p:nvPicPr>
          <p:cNvPr id="5" name="Picture 4" descr="3.PNG"/>
          <p:cNvPicPr>
            <a:picLocks noChangeAspect="1"/>
          </p:cNvPicPr>
          <p:nvPr/>
        </p:nvPicPr>
        <p:blipFill>
          <a:blip r:embed="rId3" cstate="print"/>
          <a:stretch>
            <a:fillRect/>
          </a:stretch>
        </p:blipFill>
        <p:spPr>
          <a:xfrm>
            <a:off x="3048000" y="4267200"/>
            <a:ext cx="3810000" cy="2362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05400"/>
          </a:xfrm>
        </p:spPr>
        <p:txBody>
          <a:bodyPr>
            <a:normAutofit/>
          </a:bodyPr>
          <a:lstStyle/>
          <a:p>
            <a:r>
              <a:rPr lang="en-US" sz="2400" dirty="0" smtClean="0">
                <a:latin typeface="Times New Roman" pitchFamily="18" charset="0"/>
                <a:cs typeface="Times New Roman" pitchFamily="18" charset="0"/>
              </a:rPr>
              <a:t>This is an application of multidimensional transform.</a:t>
            </a:r>
          </a:p>
          <a:p>
            <a:r>
              <a:rPr lang="en-US" sz="2400" dirty="0" smtClean="0">
                <a:latin typeface="Times New Roman" pitchFamily="18" charset="0"/>
                <a:cs typeface="Times New Roman" pitchFamily="18" charset="0"/>
              </a:rPr>
              <a:t>The procedure is to take the wavelet transform of a digitized image, and then to “allocate bits” among the wavelet coefficients in some highly non uniform, optimized, manner.</a:t>
            </a:r>
          </a:p>
          <a:p>
            <a:r>
              <a:rPr lang="en-US" sz="2400" dirty="0" smtClean="0">
                <a:latin typeface="Times New Roman" pitchFamily="18" charset="0"/>
                <a:cs typeface="Times New Roman" pitchFamily="18" charset="0"/>
              </a:rPr>
              <a:t>Large wavelet coefficient </a:t>
            </a:r>
            <a:r>
              <a:rPr lang="en-US" sz="2400" dirty="0" smtClean="0">
                <a:latin typeface="Times New Roman" pitchFamily="18" charset="0"/>
                <a:cs typeface="Times New Roman" pitchFamily="18" charset="0"/>
              </a:rPr>
              <a:t>quantized </a:t>
            </a:r>
            <a:r>
              <a:rPr lang="en-US" sz="2400" dirty="0" smtClean="0">
                <a:latin typeface="Times New Roman" pitchFamily="18" charset="0"/>
                <a:cs typeface="Times New Roman" pitchFamily="18" charset="0"/>
              </a:rPr>
              <a:t>accurately, while small one quantized coarsely with bit- or two or else truncated completely.</a:t>
            </a:r>
          </a:p>
          <a:p>
            <a:r>
              <a:rPr lang="en-US" sz="2400" dirty="0" smtClean="0">
                <a:latin typeface="Times New Roman" pitchFamily="18" charset="0"/>
                <a:cs typeface="Times New Roman" pitchFamily="18" charset="0"/>
              </a:rPr>
              <a:t>To demonstrate front end wavelet encoding with simple truncation: Set the threshold value such that all small wavelet coefficients are set to zero and then by varying threshold we can vary the fraction of large wavelet coefficient.</a:t>
            </a:r>
          </a:p>
        </p:txBody>
      </p:sp>
      <p:sp>
        <p:nvSpPr>
          <p:cNvPr id="3" name="Title 2"/>
          <p:cNvSpPr>
            <a:spLocks noGrp="1"/>
          </p:cNvSpPr>
          <p:nvPr>
            <p:ph type="title"/>
          </p:nvPr>
        </p:nvSpPr>
        <p:spPr>
          <a:xfrm>
            <a:off x="457200" y="274638"/>
            <a:ext cx="8229600" cy="792162"/>
          </a:xfrm>
        </p:spPr>
        <p:txBody>
          <a:bodyPr>
            <a:normAutofit/>
          </a:bodyPr>
          <a:lstStyle/>
          <a:p>
            <a:r>
              <a:rPr lang="en-US" sz="4000" dirty="0" smtClean="0"/>
              <a:t>Compression of Images</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553200"/>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pPr>
              <a:buNone/>
            </a:pPr>
            <a:endParaRPr lang="en-US" dirty="0" smtClean="0"/>
          </a:p>
          <a:p>
            <a:r>
              <a:rPr lang="en-US" sz="2400" dirty="0" smtClean="0">
                <a:latin typeface="Times New Roman" pitchFamily="18" charset="0"/>
                <a:cs typeface="Times New Roman" pitchFamily="18" charset="0"/>
              </a:rPr>
              <a:t>Sometimes image b choose over a as a superior image, because the “little bit” of wavelet compression has the effect of </a:t>
            </a:r>
            <a:r>
              <a:rPr lang="en-US" sz="2400" dirty="0" err="1" smtClean="0">
                <a:latin typeface="Times New Roman" pitchFamily="18" charset="0"/>
                <a:cs typeface="Times New Roman" pitchFamily="18" charset="0"/>
              </a:rPr>
              <a:t>denoising</a:t>
            </a:r>
            <a:r>
              <a:rPr lang="en-US" sz="2400" dirty="0" smtClean="0">
                <a:latin typeface="Times New Roman" pitchFamily="18" charset="0"/>
                <a:cs typeface="Times New Roman" pitchFamily="18" charset="0"/>
              </a:rPr>
              <a:t> the image</a:t>
            </a:r>
            <a:endParaRPr lang="en-US" sz="2400" dirty="0">
              <a:latin typeface="Times New Roman" pitchFamily="18" charset="0"/>
              <a:cs typeface="Times New Roman" pitchFamily="18" charset="0"/>
            </a:endParaRPr>
          </a:p>
        </p:txBody>
      </p:sp>
      <p:pic>
        <p:nvPicPr>
          <p:cNvPr id="4" name="Picture 3" descr="3.PNG"/>
          <p:cNvPicPr>
            <a:picLocks noChangeAspect="1"/>
          </p:cNvPicPr>
          <p:nvPr/>
        </p:nvPicPr>
        <p:blipFill>
          <a:blip r:embed="rId2" cstate="print"/>
          <a:stretch>
            <a:fillRect/>
          </a:stretch>
        </p:blipFill>
        <p:spPr>
          <a:xfrm>
            <a:off x="1676400" y="0"/>
            <a:ext cx="5791200" cy="48006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177</TotalTime>
  <Words>419</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Wavelet Transform (Section 13.10.6-13.10.8)</vt:lpstr>
      <vt:lpstr>Truncated Wavelet Approximation</vt:lpstr>
      <vt:lpstr>Slide 3</vt:lpstr>
      <vt:lpstr>Wavelet Transform In Multidimensions</vt:lpstr>
      <vt:lpstr>Compression of Images</vt:lpstr>
      <vt:lpstr>Slide 6</vt:lpstr>
    </vt:vector>
  </TitlesOfParts>
  <Company>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Wavelet Transform (Section 13.10.6-13.10.8)</dc:title>
  <dc:creator>V</dc:creator>
  <cp:lastModifiedBy>V</cp:lastModifiedBy>
  <cp:revision>17</cp:revision>
  <dcterms:created xsi:type="dcterms:W3CDTF">2013-04-17T20:18:28Z</dcterms:created>
  <dcterms:modified xsi:type="dcterms:W3CDTF">2013-04-18T00:02:38Z</dcterms:modified>
</cp:coreProperties>
</file>