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7" r:id="rId11"/>
    <p:sldId id="265" r:id="rId12"/>
    <p:sldId id="270" r:id="rId13"/>
    <p:sldId id="268" r:id="rId14"/>
    <p:sldId id="266" r:id="rId15"/>
    <p:sldId id="269" r:id="rId1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9428911C-F5C0-495F-9E5B-0CD240A7CD88}">
          <p14:sldIdLst>
            <p14:sldId id="256"/>
            <p14:sldId id="257"/>
            <p14:sldId id="258"/>
            <p14:sldId id="259"/>
            <p14:sldId id="260"/>
            <p14:sldId id="261"/>
            <p14:sldId id="262"/>
            <p14:sldId id="263"/>
            <p14:sldId id="264"/>
            <p14:sldId id="267"/>
            <p14:sldId id="265"/>
            <p14:sldId id="270"/>
            <p14:sldId id="268"/>
            <p14:sldId id="266"/>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1" d="100"/>
          <a:sy n="111" d="100"/>
        </p:scale>
        <p:origin x="16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BC459D-84A5-4FF0-BDE7-66E74364C9BD}" type="datetimeFigureOut">
              <a:rPr lang="zh-CN" altLang="en-US" smtClean="0"/>
              <a:t>2013/4/17</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430A09-F3C5-48AE-B940-D12DAA1620B3}" type="slidenum">
              <a:rPr lang="zh-CN" altLang="en-US" smtClean="0"/>
              <a:t>‹#›</a:t>
            </a:fld>
            <a:endParaRPr lang="zh-CN" altLang="en-US"/>
          </a:p>
        </p:txBody>
      </p:sp>
    </p:spTree>
    <p:extLst>
      <p:ext uri="{BB962C8B-B14F-4D97-AF65-F5344CB8AC3E}">
        <p14:creationId xmlns:p14="http://schemas.microsoft.com/office/powerpoint/2010/main" val="3426206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D430A09-F3C5-48AE-B940-D12DAA1620B3}" type="slidenum">
              <a:rPr lang="zh-CN" altLang="en-US" smtClean="0"/>
              <a:t>3</a:t>
            </a:fld>
            <a:endParaRPr lang="zh-CN" altLang="en-US"/>
          </a:p>
        </p:txBody>
      </p:sp>
    </p:spTree>
    <p:extLst>
      <p:ext uri="{BB962C8B-B14F-4D97-AF65-F5344CB8AC3E}">
        <p14:creationId xmlns:p14="http://schemas.microsoft.com/office/powerpoint/2010/main" val="999696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D430A09-F3C5-48AE-B940-D12DAA1620B3}" type="slidenum">
              <a:rPr lang="zh-CN" altLang="en-US" smtClean="0"/>
              <a:t>14</a:t>
            </a:fld>
            <a:endParaRPr lang="zh-CN" altLang="en-US"/>
          </a:p>
        </p:txBody>
      </p:sp>
    </p:spTree>
    <p:extLst>
      <p:ext uri="{BB962C8B-B14F-4D97-AF65-F5344CB8AC3E}">
        <p14:creationId xmlns:p14="http://schemas.microsoft.com/office/powerpoint/2010/main" val="1597649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59F7521E-659A-4C87-A5BE-4B0738DA3B59}" type="datetimeFigureOut">
              <a:rPr lang="zh-CN" altLang="en-US" smtClean="0"/>
              <a:t>2013/4/17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CF598F2-F0AC-4640-B2E3-59EEC93256DA}" type="slidenum">
              <a:rPr lang="zh-CN" altLang="en-US" smtClean="0"/>
              <a:t>‹#›</a:t>
            </a:fld>
            <a:endParaRPr lang="zh-CN"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7416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9F7521E-659A-4C87-A5BE-4B0738DA3B59}" type="datetimeFigureOut">
              <a:rPr lang="zh-CN" altLang="en-US" smtClean="0"/>
              <a:t>2013/4/17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CF598F2-F0AC-4640-B2E3-59EEC93256DA}" type="slidenum">
              <a:rPr lang="zh-CN" altLang="en-US" smtClean="0"/>
              <a:t>‹#›</a:t>
            </a:fld>
            <a:endParaRPr lang="zh-CN" altLang="en-US"/>
          </a:p>
        </p:txBody>
      </p:sp>
    </p:spTree>
    <p:extLst>
      <p:ext uri="{BB962C8B-B14F-4D97-AF65-F5344CB8AC3E}">
        <p14:creationId xmlns:p14="http://schemas.microsoft.com/office/powerpoint/2010/main" val="1149764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10;文本">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9F7521E-659A-4C87-A5BE-4B0738DA3B59}" type="datetimeFigureOut">
              <a:rPr lang="zh-CN" altLang="en-US" smtClean="0"/>
              <a:t>2013/4/17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CF598F2-F0AC-4640-B2E3-59EEC93256DA}" type="slidenum">
              <a:rPr lang="zh-CN" altLang="en-US" smtClean="0"/>
              <a:t>‹#›</a:t>
            </a:fld>
            <a:endParaRPr lang="zh-CN" altLang="en-US"/>
          </a:p>
        </p:txBody>
      </p:sp>
    </p:spTree>
    <p:extLst>
      <p:ext uri="{BB962C8B-B14F-4D97-AF65-F5344CB8AC3E}">
        <p14:creationId xmlns:p14="http://schemas.microsoft.com/office/powerpoint/2010/main" val="2322079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9F7521E-659A-4C87-A5BE-4B0738DA3B59}" type="datetimeFigureOut">
              <a:rPr lang="zh-CN" altLang="en-US" smtClean="0"/>
              <a:t>2013/4/17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CF598F2-F0AC-4640-B2E3-59EEC93256DA}" type="slidenum">
              <a:rPr lang="zh-CN" altLang="en-US" smtClean="0"/>
              <a:t>‹#›</a:t>
            </a:fld>
            <a:endParaRPr lang="zh-CN" altLang="en-US"/>
          </a:p>
        </p:txBody>
      </p:sp>
    </p:spTree>
    <p:extLst>
      <p:ext uri="{BB962C8B-B14F-4D97-AF65-F5344CB8AC3E}">
        <p14:creationId xmlns:p14="http://schemas.microsoft.com/office/powerpoint/2010/main" val="4275247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9F7521E-659A-4C87-A5BE-4B0738DA3B59}" type="datetimeFigureOut">
              <a:rPr lang="zh-CN" altLang="en-US" smtClean="0"/>
              <a:t>2013/4/17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CF598F2-F0AC-4640-B2E3-59EEC93256DA}" type="slidenum">
              <a:rPr lang="zh-CN" altLang="en-US" smtClean="0"/>
              <a:t>‹#›</a:t>
            </a:fld>
            <a:endParaRPr lang="zh-CN"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0451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59F7521E-659A-4C87-A5BE-4B0738DA3B59}" type="datetimeFigureOut">
              <a:rPr lang="zh-CN" altLang="en-US" smtClean="0"/>
              <a:t>2013/4/17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CF598F2-F0AC-4640-B2E3-59EEC93256DA}" type="slidenum">
              <a:rPr lang="zh-CN" altLang="en-US" smtClean="0"/>
              <a:t>‹#›</a:t>
            </a:fld>
            <a:endParaRPr lang="zh-CN" altLang="en-US"/>
          </a:p>
        </p:txBody>
      </p:sp>
    </p:spTree>
    <p:extLst>
      <p:ext uri="{BB962C8B-B14F-4D97-AF65-F5344CB8AC3E}">
        <p14:creationId xmlns:p14="http://schemas.microsoft.com/office/powerpoint/2010/main" val="1577149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22960" y="2582334"/>
            <a:ext cx="3703320" cy="328676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63440" y="2582334"/>
            <a:ext cx="3703320" cy="328676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59F7521E-659A-4C87-A5BE-4B0738DA3B59}" type="datetimeFigureOut">
              <a:rPr lang="zh-CN" altLang="en-US" smtClean="0"/>
              <a:t>2013/4/17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BCF598F2-F0AC-4640-B2E3-59EEC93256DA}" type="slidenum">
              <a:rPr lang="zh-CN" altLang="en-US" smtClean="0"/>
              <a:t>‹#›</a:t>
            </a:fld>
            <a:endParaRPr lang="zh-CN" altLang="en-US"/>
          </a:p>
        </p:txBody>
      </p:sp>
    </p:spTree>
    <p:extLst>
      <p:ext uri="{BB962C8B-B14F-4D97-AF65-F5344CB8AC3E}">
        <p14:creationId xmlns:p14="http://schemas.microsoft.com/office/powerpoint/2010/main" val="3854800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59F7521E-659A-4C87-A5BE-4B0738DA3B59}" type="datetimeFigureOut">
              <a:rPr lang="zh-CN" altLang="en-US" smtClean="0"/>
              <a:t>2013/4/17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CF598F2-F0AC-4640-B2E3-59EEC93256DA}" type="slidenum">
              <a:rPr lang="zh-CN" altLang="en-US" smtClean="0"/>
              <a:t>‹#›</a:t>
            </a:fld>
            <a:endParaRPr lang="zh-CN" altLang="en-US"/>
          </a:p>
        </p:txBody>
      </p:sp>
    </p:spTree>
    <p:extLst>
      <p:ext uri="{BB962C8B-B14F-4D97-AF65-F5344CB8AC3E}">
        <p14:creationId xmlns:p14="http://schemas.microsoft.com/office/powerpoint/2010/main" val="4147539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9F7521E-659A-4C87-A5BE-4B0738DA3B59}" type="datetimeFigureOut">
              <a:rPr lang="zh-CN" altLang="en-US" smtClean="0"/>
              <a:t>2013/4/17</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BCF598F2-F0AC-4640-B2E3-59EEC93256DA}" type="slidenum">
              <a:rPr lang="zh-CN" altLang="en-US" smtClean="0"/>
              <a:t>‹#›</a:t>
            </a:fld>
            <a:endParaRPr lang="zh-CN" altLang="en-US"/>
          </a:p>
        </p:txBody>
      </p:sp>
    </p:spTree>
    <p:extLst>
      <p:ext uri="{BB962C8B-B14F-4D97-AF65-F5344CB8AC3E}">
        <p14:creationId xmlns:p14="http://schemas.microsoft.com/office/powerpoint/2010/main" val="4257448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59F7521E-659A-4C87-A5BE-4B0738DA3B59}" type="datetimeFigureOut">
              <a:rPr lang="zh-CN" altLang="en-US" smtClean="0"/>
              <a:t>2013/4/17</a:t>
            </a:fld>
            <a:endParaRPr lang="zh-CN"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CF598F2-F0AC-4640-B2E3-59EEC93256DA}" type="slidenum">
              <a:rPr lang="zh-CN" altLang="en-US" smtClean="0"/>
              <a:t>‹#›</a:t>
            </a:fld>
            <a:endParaRPr lang="zh-CN" altLang="en-US"/>
          </a:p>
        </p:txBody>
      </p:sp>
    </p:spTree>
    <p:extLst>
      <p:ext uri="{BB962C8B-B14F-4D97-AF65-F5344CB8AC3E}">
        <p14:creationId xmlns:p14="http://schemas.microsoft.com/office/powerpoint/2010/main" val="3677861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9F7521E-659A-4C87-A5BE-4B0738DA3B59}" type="datetimeFigureOut">
              <a:rPr lang="zh-CN" altLang="en-US" smtClean="0"/>
              <a:t>2013/4/17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CF598F2-F0AC-4640-B2E3-59EEC93256DA}" type="slidenum">
              <a:rPr lang="zh-CN" altLang="en-US" smtClean="0"/>
              <a:t>‹#›</a:t>
            </a:fld>
            <a:endParaRPr lang="zh-CN" altLang="en-US"/>
          </a:p>
        </p:txBody>
      </p:sp>
    </p:spTree>
    <p:extLst>
      <p:ext uri="{BB962C8B-B14F-4D97-AF65-F5344CB8AC3E}">
        <p14:creationId xmlns:p14="http://schemas.microsoft.com/office/powerpoint/2010/main" val="2261063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59F7521E-659A-4C87-A5BE-4B0738DA3B59}" type="datetimeFigureOut">
              <a:rPr lang="zh-CN" altLang="en-US" smtClean="0"/>
              <a:t>2013/4/17</a:t>
            </a:fld>
            <a:endParaRPr lang="zh-CN"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CF598F2-F0AC-4640-B2E3-59EEC93256DA}" type="slidenum">
              <a:rPr lang="zh-CN" altLang="en-US" smtClean="0"/>
              <a:t>‹#›</a:t>
            </a:fld>
            <a:endParaRPr lang="zh-CN"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2211313"/>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fontScale="90000"/>
          </a:bodyPr>
          <a:lstStyle/>
          <a:p>
            <a:r>
              <a:rPr lang="en-US" altLang="zh-CN" dirty="0" smtClean="0"/>
              <a:t>Direction Set (Powell’s) Methods in</a:t>
            </a:r>
            <a:br>
              <a:rPr lang="en-US" altLang="zh-CN" dirty="0" smtClean="0"/>
            </a:br>
            <a:r>
              <a:rPr lang="en-US" altLang="zh-CN" dirty="0" err="1" smtClean="0"/>
              <a:t>Multidimensions</a:t>
            </a:r>
            <a:endParaRPr lang="zh-CN" altLang="en-US" dirty="0"/>
          </a:p>
        </p:txBody>
      </p:sp>
      <p:sp>
        <p:nvSpPr>
          <p:cNvPr id="3" name="副标题 2"/>
          <p:cNvSpPr>
            <a:spLocks noGrp="1"/>
          </p:cNvSpPr>
          <p:nvPr>
            <p:ph type="subTitle" idx="1"/>
          </p:nvPr>
        </p:nvSpPr>
        <p:spPr/>
        <p:txBody>
          <a:bodyPr/>
          <a:lstStyle/>
          <a:p>
            <a:r>
              <a:rPr lang="en-US" altLang="zh-CN" dirty="0" smtClean="0"/>
              <a:t>Shi</a:t>
            </a:r>
            <a:endParaRPr lang="zh-CN" altLang="en-US" dirty="0"/>
          </a:p>
        </p:txBody>
      </p:sp>
    </p:spTree>
    <p:extLst>
      <p:ext uri="{BB962C8B-B14F-4D97-AF65-F5344CB8AC3E}">
        <p14:creationId xmlns:p14="http://schemas.microsoft.com/office/powerpoint/2010/main" val="3811323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altLang="zh-CN" dirty="0" smtClean="0"/>
              <a:t>The </a:t>
            </a:r>
            <a:r>
              <a:rPr lang="en-US" altLang="zh-CN" dirty="0"/>
              <a:t>gradient </a:t>
            </a:r>
            <a:r>
              <a:rPr lang="zh-CN" altLang="en-US" dirty="0" smtClean="0"/>
              <a:t>∇</a:t>
            </a:r>
            <a:r>
              <a:rPr lang="en-US" altLang="zh-CN" dirty="0" smtClean="0"/>
              <a:t>f </a:t>
            </a:r>
            <a:r>
              <a:rPr lang="en-US" altLang="zh-CN" dirty="0"/>
              <a:t>change as we move along some </a:t>
            </a:r>
            <a:r>
              <a:rPr lang="en-US" altLang="zh-CN" dirty="0" smtClean="0"/>
              <a:t>direction</a:t>
            </a:r>
          </a:p>
          <a:p>
            <a:endParaRPr lang="en-US" altLang="zh-CN" dirty="0"/>
          </a:p>
          <a:p>
            <a:r>
              <a:rPr lang="en-US" altLang="zh-CN" dirty="0"/>
              <a:t>Suppose that we have moved along some direction </a:t>
            </a:r>
            <a:r>
              <a:rPr lang="en-US" altLang="zh-CN" b="1" dirty="0"/>
              <a:t>u</a:t>
            </a:r>
            <a:r>
              <a:rPr lang="en-US" altLang="zh-CN" dirty="0"/>
              <a:t> to a minimum and </a:t>
            </a:r>
            <a:r>
              <a:rPr lang="en-US" altLang="zh-CN" dirty="0" smtClean="0"/>
              <a:t>now propose </a:t>
            </a:r>
            <a:r>
              <a:rPr lang="en-US" altLang="zh-CN" dirty="0"/>
              <a:t>to move along some new direction </a:t>
            </a:r>
            <a:r>
              <a:rPr lang="en-US" altLang="zh-CN" b="1" dirty="0"/>
              <a:t>v</a:t>
            </a:r>
            <a:r>
              <a:rPr lang="en-US" altLang="zh-CN" dirty="0"/>
              <a:t>. The condition that motion along </a:t>
            </a:r>
            <a:r>
              <a:rPr lang="en-US" altLang="zh-CN" b="1" dirty="0"/>
              <a:t>v</a:t>
            </a:r>
            <a:r>
              <a:rPr lang="en-US" altLang="zh-CN" dirty="0"/>
              <a:t> </a:t>
            </a:r>
            <a:r>
              <a:rPr lang="en-US" altLang="zh-CN" dirty="0" smtClean="0"/>
              <a:t>not spoil </a:t>
            </a:r>
            <a:r>
              <a:rPr lang="en-US" altLang="zh-CN" dirty="0"/>
              <a:t>our minimization along </a:t>
            </a:r>
            <a:r>
              <a:rPr lang="en-US" altLang="zh-CN" b="1" dirty="0"/>
              <a:t>u</a:t>
            </a:r>
            <a:r>
              <a:rPr lang="en-US" altLang="zh-CN" dirty="0"/>
              <a:t> is just that the gradient stay perpendicular to </a:t>
            </a:r>
            <a:r>
              <a:rPr lang="en-US" altLang="zh-CN" b="1" dirty="0"/>
              <a:t>u</a:t>
            </a:r>
            <a:r>
              <a:rPr lang="en-US" altLang="zh-CN" dirty="0"/>
              <a:t>, i.e</a:t>
            </a:r>
            <a:r>
              <a:rPr lang="en-US" altLang="zh-CN" dirty="0" smtClean="0"/>
              <a:t>., that </a:t>
            </a:r>
            <a:r>
              <a:rPr lang="en-US" altLang="zh-CN" dirty="0"/>
              <a:t>the change in the gradient be perpendicular to </a:t>
            </a:r>
            <a:r>
              <a:rPr lang="en-US" altLang="zh-CN" b="1" dirty="0"/>
              <a:t>u</a:t>
            </a:r>
            <a:r>
              <a:rPr lang="en-US" altLang="zh-CN" dirty="0"/>
              <a:t>. By equation (10.7.4) this is </a:t>
            </a:r>
            <a:r>
              <a:rPr lang="en-US" altLang="zh-CN" dirty="0" smtClean="0"/>
              <a:t>just</a:t>
            </a:r>
          </a:p>
          <a:p>
            <a:endParaRPr lang="en-US" altLang="zh-CN" dirty="0"/>
          </a:p>
          <a:p>
            <a:r>
              <a:rPr lang="en-US" altLang="zh-CN" dirty="0" smtClean="0"/>
              <a:t>When </a:t>
            </a:r>
            <a:r>
              <a:rPr lang="en-US" altLang="zh-CN" dirty="0"/>
              <a:t>(10.7.5) holds for two vectors </a:t>
            </a:r>
            <a:r>
              <a:rPr lang="en-US" altLang="zh-CN" b="1" dirty="0"/>
              <a:t>u</a:t>
            </a:r>
            <a:r>
              <a:rPr lang="en-US" altLang="zh-CN" dirty="0"/>
              <a:t> and </a:t>
            </a:r>
            <a:r>
              <a:rPr lang="en-US" altLang="zh-CN" b="1" dirty="0"/>
              <a:t>v</a:t>
            </a:r>
            <a:r>
              <a:rPr lang="en-US" altLang="zh-CN" dirty="0"/>
              <a:t>, they are said to be conjugate. When the relation holds pairwise for all members of a set of vectors, they are </a:t>
            </a:r>
            <a:r>
              <a:rPr lang="en-US" altLang="zh-CN" dirty="0" smtClean="0"/>
              <a:t>said to </a:t>
            </a:r>
            <a:r>
              <a:rPr lang="en-US" altLang="zh-CN" dirty="0"/>
              <a:t>be a conjugate set.</a:t>
            </a:r>
            <a:endParaRPr lang="zh-CN" altLang="en-US" dirty="0"/>
          </a:p>
        </p:txBody>
      </p:sp>
      <p:pic>
        <p:nvPicPr>
          <p:cNvPr id="4" name="图片 3"/>
          <p:cNvPicPr>
            <a:picLocks noChangeAspect="1"/>
          </p:cNvPicPr>
          <p:nvPr/>
        </p:nvPicPr>
        <p:blipFill>
          <a:blip r:embed="rId2"/>
          <a:stretch>
            <a:fillRect/>
          </a:stretch>
        </p:blipFill>
        <p:spPr>
          <a:xfrm>
            <a:off x="3588500" y="2215191"/>
            <a:ext cx="4848225" cy="495300"/>
          </a:xfrm>
          <a:prstGeom prst="rect">
            <a:avLst/>
          </a:prstGeom>
        </p:spPr>
      </p:pic>
      <p:pic>
        <p:nvPicPr>
          <p:cNvPr id="5" name="图片 4"/>
          <p:cNvPicPr>
            <a:picLocks noChangeAspect="1"/>
          </p:cNvPicPr>
          <p:nvPr/>
        </p:nvPicPr>
        <p:blipFill>
          <a:blip r:embed="rId3"/>
          <a:stretch>
            <a:fillRect/>
          </a:stretch>
        </p:blipFill>
        <p:spPr>
          <a:xfrm>
            <a:off x="3153467" y="4219486"/>
            <a:ext cx="5248275" cy="523875"/>
          </a:xfrm>
          <a:prstGeom prst="rect">
            <a:avLst/>
          </a:prstGeom>
        </p:spPr>
      </p:pic>
    </p:spTree>
    <p:extLst>
      <p:ext uri="{BB962C8B-B14F-4D97-AF65-F5344CB8AC3E}">
        <p14:creationId xmlns:p14="http://schemas.microsoft.com/office/powerpoint/2010/main" val="770383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Powell’s </a:t>
            </a:r>
            <a:r>
              <a:rPr lang="en-US" altLang="zh-CN" dirty="0" err="1"/>
              <a:t>Quadratically</a:t>
            </a:r>
            <a:r>
              <a:rPr lang="en-US" altLang="zh-CN" dirty="0"/>
              <a:t> Convergent Method</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normAutofit lnSpcReduction="10000"/>
              </a:bodyPr>
              <a:lstStyle/>
              <a:p>
                <a:r>
                  <a:rPr lang="en-US" altLang="zh-CN" dirty="0" smtClean="0"/>
                  <a:t>Powell first discovered a direction set method that does produce N mutually conjugate </a:t>
                </a:r>
                <a:r>
                  <a:rPr lang="en-US" altLang="zh-CN" dirty="0"/>
                  <a:t>directions</a:t>
                </a:r>
                <a:r>
                  <a:rPr lang="en-US" altLang="zh-CN" dirty="0" smtClean="0"/>
                  <a:t>.</a:t>
                </a:r>
                <a:endParaRPr lang="en-US" altLang="zh-CN" dirty="0"/>
              </a:p>
              <a:p>
                <a:r>
                  <a:rPr lang="en-US" altLang="zh-CN" dirty="0" smtClean="0"/>
                  <a:t>Steps:</a:t>
                </a:r>
              </a:p>
              <a:p>
                <a:r>
                  <a:rPr lang="en-US" altLang="zh-CN" dirty="0" smtClean="0"/>
                  <a:t>1.Initialize </a:t>
                </a:r>
                <a:r>
                  <a:rPr lang="en-US" altLang="zh-CN" dirty="0"/>
                  <a:t>the set of directions </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𝒖</m:t>
                        </m:r>
                      </m:e>
                      <m:sub>
                        <m:r>
                          <a:rPr lang="en-US" altLang="zh-CN" i="1">
                            <a:latin typeface="Cambria Math" panose="02040503050406030204" pitchFamily="18" charset="0"/>
                          </a:rPr>
                          <m:t>𝑖</m:t>
                        </m:r>
                      </m:sub>
                    </m:sSub>
                  </m:oMath>
                </a14:m>
                <a:r>
                  <a:rPr lang="en-US" altLang="zh-CN" dirty="0"/>
                  <a:t> to </a:t>
                </a:r>
                <a:r>
                  <a:rPr lang="en-US" altLang="zh-CN" dirty="0" smtClean="0"/>
                  <a:t>the basis </a:t>
                </a:r>
                <a:r>
                  <a:rPr lang="en-US" altLang="zh-CN" dirty="0"/>
                  <a:t>vectors</a:t>
                </a:r>
                <a:r>
                  <a:rPr lang="en-US" altLang="zh-CN" dirty="0" smtClean="0"/>
                  <a:t>,</a:t>
                </a:r>
              </a:p>
              <a:p>
                <a:endParaRPr lang="en-US" altLang="zh-CN" dirty="0"/>
              </a:p>
              <a:p>
                <a:r>
                  <a:rPr lang="en-US" altLang="zh-CN" dirty="0" smtClean="0"/>
                  <a:t>2.Then repeat the following steps until function stops </a:t>
                </a:r>
                <a:r>
                  <a:rPr lang="en-US" altLang="zh-CN" dirty="0"/>
                  <a:t>decreasing</a:t>
                </a:r>
                <a:r>
                  <a:rPr lang="en-US" altLang="zh-CN" dirty="0" smtClean="0"/>
                  <a:t>:</a:t>
                </a:r>
              </a:p>
              <a:p>
                <a:pPr lvl="1"/>
                <a:r>
                  <a:rPr lang="en-US" altLang="zh-CN" dirty="0" smtClean="0"/>
                  <a:t>Save starting point as </a:t>
                </a:r>
                <a14:m>
                  <m:oMath xmlns:m="http://schemas.openxmlformats.org/officeDocument/2006/math">
                    <m:sSub>
                      <m:sSubPr>
                        <m:ctrlPr>
                          <a:rPr lang="en-US" altLang="zh-CN" i="1" smtClean="0">
                            <a:latin typeface="Cambria Math" panose="02040503050406030204" pitchFamily="18" charset="0"/>
                          </a:rPr>
                        </m:ctrlPr>
                      </m:sSubPr>
                      <m:e>
                        <m:r>
                          <a:rPr lang="en-US" altLang="zh-CN" b="1" i="1" smtClean="0">
                            <a:latin typeface="Cambria Math" panose="02040503050406030204" pitchFamily="18" charset="0"/>
                          </a:rPr>
                          <m:t>𝑷</m:t>
                        </m:r>
                      </m:e>
                      <m:sub>
                        <m:r>
                          <a:rPr lang="en-US" altLang="zh-CN" b="0" i="1" smtClean="0">
                            <a:latin typeface="Cambria Math" panose="02040503050406030204" pitchFamily="18" charset="0"/>
                          </a:rPr>
                          <m:t>0</m:t>
                        </m:r>
                      </m:sub>
                    </m:sSub>
                  </m:oMath>
                </a14:m>
                <a:r>
                  <a:rPr lang="en-US" altLang="zh-CN" dirty="0" smtClean="0"/>
                  <a:t>.</a:t>
                </a:r>
              </a:p>
              <a:p>
                <a:pPr lvl="1"/>
                <a:r>
                  <a:rPr lang="en-US" altLang="zh-CN" dirty="0"/>
                  <a:t>For </a:t>
                </a:r>
                <a:r>
                  <a:rPr lang="en-US" altLang="zh-CN" dirty="0" err="1" smtClean="0"/>
                  <a:t>i</a:t>
                </a:r>
                <a:r>
                  <a:rPr lang="en-US" altLang="zh-CN" dirty="0" smtClean="0"/>
                  <a:t> = 0,…,N-1, </a:t>
                </a:r>
                <a:r>
                  <a:rPr lang="en-US" altLang="zh-CN" dirty="0"/>
                  <a:t>move </a:t>
                </a:r>
                <a14:m>
                  <m:oMath xmlns:m="http://schemas.openxmlformats.org/officeDocument/2006/math">
                    <m:sSub>
                      <m:sSubPr>
                        <m:ctrlPr>
                          <a:rPr lang="en-US" altLang="zh-CN" i="1" smtClean="0">
                            <a:latin typeface="Cambria Math" panose="02040503050406030204" pitchFamily="18" charset="0"/>
                          </a:rPr>
                        </m:ctrlPr>
                      </m:sSubPr>
                      <m:e>
                        <m:r>
                          <a:rPr lang="en-US" altLang="zh-CN" b="1" i="1" smtClean="0">
                            <a:latin typeface="Cambria Math" panose="02040503050406030204" pitchFamily="18" charset="0"/>
                          </a:rPr>
                          <m:t>𝑷</m:t>
                        </m:r>
                      </m:e>
                      <m:sub>
                        <m:r>
                          <a:rPr lang="en-US" altLang="zh-CN" b="0" i="1" smtClean="0">
                            <a:latin typeface="Cambria Math" panose="02040503050406030204" pitchFamily="18" charset="0"/>
                          </a:rPr>
                          <m:t>𝑖</m:t>
                        </m:r>
                      </m:sub>
                    </m:sSub>
                  </m:oMath>
                </a14:m>
                <a:r>
                  <a:rPr lang="en-US" altLang="zh-CN" dirty="0" smtClean="0"/>
                  <a:t> to </a:t>
                </a:r>
                <a:r>
                  <a:rPr lang="en-US" altLang="zh-CN" dirty="0"/>
                  <a:t>the minimum along direction </a:t>
                </a:r>
                <a14:m>
                  <m:oMath xmlns:m="http://schemas.openxmlformats.org/officeDocument/2006/math">
                    <m:sSub>
                      <m:sSubPr>
                        <m:ctrlPr>
                          <a:rPr lang="en-US" altLang="zh-CN" i="1">
                            <a:latin typeface="Cambria Math" panose="02040503050406030204" pitchFamily="18" charset="0"/>
                          </a:rPr>
                        </m:ctrlPr>
                      </m:sSubPr>
                      <m:e>
                        <m:r>
                          <a:rPr lang="en-US" altLang="zh-CN" b="1" i="1" smtClean="0">
                            <a:latin typeface="Cambria Math" panose="02040503050406030204" pitchFamily="18" charset="0"/>
                          </a:rPr>
                          <m:t>𝒖</m:t>
                        </m:r>
                      </m:e>
                      <m:sub>
                        <m:r>
                          <a:rPr lang="en-US" altLang="zh-CN" i="1">
                            <a:latin typeface="Cambria Math" panose="02040503050406030204" pitchFamily="18" charset="0"/>
                          </a:rPr>
                          <m:t>𝑖</m:t>
                        </m:r>
                      </m:sub>
                    </m:sSub>
                  </m:oMath>
                </a14:m>
                <a:r>
                  <a:rPr lang="en-US" altLang="zh-CN" dirty="0"/>
                  <a:t> and </a:t>
                </a:r>
                <a:r>
                  <a:rPr lang="en-US" altLang="zh-CN" dirty="0" smtClean="0"/>
                  <a:t>call this </a:t>
                </a:r>
                <a:r>
                  <a:rPr lang="en-US" altLang="zh-CN" dirty="0"/>
                  <a:t>point </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𝑷</m:t>
                        </m:r>
                      </m:e>
                      <m:sub>
                        <m:r>
                          <a:rPr lang="en-US" altLang="zh-CN" i="1">
                            <a:latin typeface="Cambria Math" panose="02040503050406030204" pitchFamily="18" charset="0"/>
                          </a:rPr>
                          <m:t>𝑖</m:t>
                        </m:r>
                        <m:r>
                          <a:rPr lang="en-US" altLang="zh-CN" b="0" i="1" smtClean="0">
                            <a:latin typeface="Cambria Math" panose="02040503050406030204" pitchFamily="18" charset="0"/>
                          </a:rPr>
                          <m:t>+1</m:t>
                        </m:r>
                      </m:sub>
                    </m:sSub>
                  </m:oMath>
                </a14:m>
                <a:r>
                  <a:rPr lang="en-US" altLang="zh-CN" dirty="0" smtClean="0"/>
                  <a:t>.</a:t>
                </a:r>
              </a:p>
              <a:p>
                <a:pPr lvl="1"/>
                <a:r>
                  <a:rPr lang="en-US" altLang="zh-CN" dirty="0"/>
                  <a:t>For </a:t>
                </a:r>
                <a:r>
                  <a:rPr lang="en-US" altLang="zh-CN" dirty="0" err="1" smtClean="0"/>
                  <a:t>i</a:t>
                </a:r>
                <a:r>
                  <a:rPr lang="en-US" altLang="zh-CN" dirty="0" smtClean="0"/>
                  <a:t> </a:t>
                </a:r>
                <a:r>
                  <a:rPr lang="en-US" altLang="zh-CN" dirty="0"/>
                  <a:t>= 0,…,</a:t>
                </a:r>
                <a:r>
                  <a:rPr lang="en-US" altLang="zh-CN" dirty="0" smtClean="0"/>
                  <a:t>N-2, set </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𝒖</m:t>
                        </m:r>
                      </m:e>
                      <m:sub>
                        <m:r>
                          <a:rPr lang="en-US" altLang="zh-CN" i="1">
                            <a:latin typeface="Cambria Math" panose="02040503050406030204" pitchFamily="18" charset="0"/>
                          </a:rPr>
                          <m:t>𝑖</m:t>
                        </m:r>
                      </m:sub>
                    </m:sSub>
                    <m:r>
                      <a:rPr lang="en-US" altLang="zh-CN" dirty="0">
                        <a:latin typeface="Cambria Math" panose="02040503050406030204" pitchFamily="18" charset="0"/>
                        <a:ea typeface="Cambria Math" panose="02040503050406030204" pitchFamily="18" charset="0"/>
                      </a:rPr>
                      <m:t>←</m:t>
                    </m:r>
                    <m:sSub>
                      <m:sSubPr>
                        <m:ctrlPr>
                          <a:rPr lang="en-US" altLang="zh-CN" i="1">
                            <a:latin typeface="Cambria Math" panose="02040503050406030204" pitchFamily="18" charset="0"/>
                          </a:rPr>
                        </m:ctrlPr>
                      </m:sSubPr>
                      <m:e>
                        <m:r>
                          <a:rPr lang="en-US" altLang="zh-CN" b="1" i="1">
                            <a:latin typeface="Cambria Math" panose="02040503050406030204" pitchFamily="18" charset="0"/>
                          </a:rPr>
                          <m:t>𝒖</m:t>
                        </m:r>
                      </m:e>
                      <m:sub>
                        <m:r>
                          <a:rPr lang="en-US" altLang="zh-CN" i="1">
                            <a:latin typeface="Cambria Math" panose="02040503050406030204" pitchFamily="18" charset="0"/>
                          </a:rPr>
                          <m:t>𝑖</m:t>
                        </m:r>
                        <m:r>
                          <a:rPr lang="en-US" altLang="zh-CN" b="0" i="1" smtClean="0">
                            <a:latin typeface="Cambria Math" panose="02040503050406030204" pitchFamily="18" charset="0"/>
                          </a:rPr>
                          <m:t>+1</m:t>
                        </m:r>
                      </m:sub>
                    </m:sSub>
                  </m:oMath>
                </a14:m>
                <a:r>
                  <a:rPr lang="en-US" altLang="zh-CN" dirty="0" smtClean="0"/>
                  <a:t>.</a:t>
                </a:r>
              </a:p>
              <a:p>
                <a:pPr lvl="1"/>
                <a:r>
                  <a:rPr lang="en-US" altLang="zh-CN" dirty="0" smtClean="0"/>
                  <a:t>Set </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𝒖</m:t>
                        </m:r>
                      </m:e>
                      <m:sub>
                        <m:r>
                          <a:rPr lang="en-US" altLang="zh-CN" b="0" i="1" smtClean="0">
                            <a:latin typeface="Cambria Math" panose="02040503050406030204" pitchFamily="18" charset="0"/>
                          </a:rPr>
                          <m:t>𝑁</m:t>
                        </m:r>
                        <m:r>
                          <a:rPr lang="en-US" altLang="zh-CN" b="0" i="1" smtClean="0">
                            <a:latin typeface="Cambria Math" panose="02040503050406030204" pitchFamily="18" charset="0"/>
                          </a:rPr>
                          <m:t>−1</m:t>
                        </m:r>
                      </m:sub>
                    </m:sSub>
                    <m:r>
                      <a:rPr lang="en-US" altLang="zh-CN" i="1" smtClean="0">
                        <a:latin typeface="Cambria Math" panose="02040503050406030204" pitchFamily="18" charset="0"/>
                        <a:ea typeface="Cambria Math" panose="02040503050406030204" pitchFamily="18" charset="0"/>
                      </a:rPr>
                      <m:t>←</m:t>
                    </m:r>
                    <m:sSub>
                      <m:sSubPr>
                        <m:ctrlPr>
                          <a:rPr lang="en-US" altLang="zh-CN" i="1">
                            <a:latin typeface="Cambria Math" panose="02040503050406030204" pitchFamily="18" charset="0"/>
                          </a:rPr>
                        </m:ctrlPr>
                      </m:sSubPr>
                      <m:e>
                        <m:r>
                          <a:rPr lang="en-US" altLang="zh-CN" b="1" i="1" smtClean="0">
                            <a:latin typeface="Cambria Math" panose="02040503050406030204" pitchFamily="18" charset="0"/>
                          </a:rPr>
                          <m:t>𝑷</m:t>
                        </m:r>
                      </m:e>
                      <m:sub>
                        <m:r>
                          <a:rPr lang="en-US" altLang="zh-CN" b="0" i="1" smtClean="0">
                            <a:latin typeface="Cambria Math" panose="02040503050406030204" pitchFamily="18" charset="0"/>
                          </a:rPr>
                          <m:t>𝑁</m:t>
                        </m:r>
                      </m:sub>
                    </m:sSub>
                  </m:oMath>
                </a14:m>
                <a:r>
                  <a:rPr lang="en-US" altLang="zh-CN" dirty="0" smtClean="0"/>
                  <a:t>-</a:t>
                </a:r>
                <a14:m>
                  <m:oMath xmlns:m="http://schemas.openxmlformats.org/officeDocument/2006/math">
                    <m:sSub>
                      <m:sSubPr>
                        <m:ctrlPr>
                          <a:rPr lang="en-US" altLang="zh-CN" i="1">
                            <a:latin typeface="Cambria Math" panose="02040503050406030204" pitchFamily="18" charset="0"/>
                          </a:rPr>
                        </m:ctrlPr>
                      </m:sSubPr>
                      <m:e>
                        <m:r>
                          <a:rPr lang="en-US" altLang="zh-CN" b="1" i="1" smtClean="0">
                            <a:latin typeface="Cambria Math" panose="02040503050406030204" pitchFamily="18" charset="0"/>
                          </a:rPr>
                          <m:t>𝑷</m:t>
                        </m:r>
                      </m:e>
                      <m:sub>
                        <m:r>
                          <a:rPr lang="en-US" altLang="zh-CN" b="0" i="1" smtClean="0">
                            <a:latin typeface="Cambria Math" panose="02040503050406030204" pitchFamily="18" charset="0"/>
                          </a:rPr>
                          <m:t>0</m:t>
                        </m:r>
                      </m:sub>
                    </m:sSub>
                  </m:oMath>
                </a14:m>
                <a:r>
                  <a:rPr lang="en-US" altLang="zh-CN" dirty="0" smtClean="0"/>
                  <a:t>.</a:t>
                </a:r>
              </a:p>
              <a:p>
                <a:pPr lvl="1"/>
                <a:r>
                  <a:rPr lang="en-US" altLang="zh-CN" dirty="0" smtClean="0"/>
                  <a:t>Move </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𝑷</m:t>
                        </m:r>
                      </m:e>
                      <m:sub>
                        <m:r>
                          <a:rPr lang="en-US" altLang="zh-CN" i="1">
                            <a:latin typeface="Cambria Math" panose="02040503050406030204" pitchFamily="18" charset="0"/>
                          </a:rPr>
                          <m:t>𝑁</m:t>
                        </m:r>
                      </m:sub>
                    </m:sSub>
                  </m:oMath>
                </a14:m>
                <a:r>
                  <a:rPr lang="en-US" altLang="zh-CN" dirty="0" smtClean="0"/>
                  <a:t> to the </a:t>
                </a:r>
                <a:r>
                  <a:rPr lang="en-US" altLang="zh-CN" dirty="0"/>
                  <a:t>minimum along direction </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𝒖</m:t>
                        </m:r>
                      </m:e>
                      <m:sub>
                        <m:r>
                          <a:rPr lang="en-US" altLang="zh-CN" i="1">
                            <a:latin typeface="Cambria Math" panose="02040503050406030204" pitchFamily="18" charset="0"/>
                          </a:rPr>
                          <m:t>𝑁</m:t>
                        </m:r>
                        <m:r>
                          <a:rPr lang="en-US" altLang="zh-CN" i="1">
                            <a:latin typeface="Cambria Math" panose="02040503050406030204" pitchFamily="18" charset="0"/>
                          </a:rPr>
                          <m:t>−1</m:t>
                        </m:r>
                      </m:sub>
                    </m:sSub>
                  </m:oMath>
                </a14:m>
                <a:r>
                  <a:rPr lang="en-US" altLang="zh-CN" dirty="0"/>
                  <a:t> and call this </a:t>
                </a:r>
                <a:r>
                  <a:rPr lang="en-US" altLang="zh-CN" dirty="0" smtClean="0"/>
                  <a:t>point </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𝑷</m:t>
                        </m:r>
                      </m:e>
                      <m:sub>
                        <m:r>
                          <a:rPr lang="en-US" altLang="zh-CN" i="1">
                            <a:latin typeface="Cambria Math" panose="02040503050406030204" pitchFamily="18" charset="0"/>
                          </a:rPr>
                          <m:t>0</m:t>
                        </m:r>
                      </m:sub>
                    </m:sSub>
                  </m:oMath>
                </a14:m>
                <a:r>
                  <a:rPr lang="en-US" altLang="zh-CN" dirty="0" smtClean="0"/>
                  <a:t>.</a:t>
                </a:r>
              </a:p>
              <a:p>
                <a:pPr lvl="1"/>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rotWithShape="0">
                <a:blip r:embed="rId2"/>
                <a:stretch>
                  <a:fillRect l="-808" t="-2273" b="-455"/>
                </a:stretch>
              </a:blipFill>
            </p:spPr>
            <p:txBody>
              <a:bodyPr/>
              <a:lstStyle/>
              <a:p>
                <a:r>
                  <a:rPr lang="zh-CN" altLang="en-US">
                    <a:noFill/>
                  </a:rPr>
                  <a:t> </a:t>
                </a:r>
              </a:p>
            </p:txBody>
          </p:sp>
        </mc:Fallback>
      </mc:AlternateContent>
      <p:pic>
        <p:nvPicPr>
          <p:cNvPr id="4" name="图片 3"/>
          <p:cNvPicPr>
            <a:picLocks noChangeAspect="1"/>
          </p:cNvPicPr>
          <p:nvPr/>
        </p:nvPicPr>
        <p:blipFill>
          <a:blip r:embed="rId3"/>
          <a:stretch>
            <a:fillRect/>
          </a:stretch>
        </p:blipFill>
        <p:spPr>
          <a:xfrm>
            <a:off x="2788129" y="3305720"/>
            <a:ext cx="5448300" cy="419100"/>
          </a:xfrm>
          <a:prstGeom prst="rect">
            <a:avLst/>
          </a:prstGeom>
        </p:spPr>
      </p:pic>
    </p:spTree>
    <p:extLst>
      <p:ext uri="{BB962C8B-B14F-4D97-AF65-F5344CB8AC3E}">
        <p14:creationId xmlns:p14="http://schemas.microsoft.com/office/powerpoint/2010/main" val="18687570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Example with N=2</a:t>
            </a:r>
            <a:endParaRPr lang="zh-CN" altLang="en-US" dirty="0"/>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p:txBody>
              <a:bodyPr/>
              <a:lstStyle/>
              <a:p>
                <a:pPr marL="457200" indent="-457200">
                  <a:buFont typeface="+mj-lt"/>
                  <a:buAutoNum type="arabicPeriod"/>
                </a:pPr>
                <a14:m>
                  <m:oMath xmlns:m="http://schemas.openxmlformats.org/officeDocument/2006/math">
                    <m:sSub>
                      <m:sSubPr>
                        <m:ctrlPr>
                          <a:rPr lang="en-US" altLang="zh-CN" i="1" smtClean="0">
                            <a:latin typeface="Cambria Math" panose="02040503050406030204" pitchFamily="18" charset="0"/>
                          </a:rPr>
                        </m:ctrlPr>
                      </m:sSubPr>
                      <m:e>
                        <m:r>
                          <a:rPr lang="en-US" altLang="zh-CN" b="1" i="1">
                            <a:latin typeface="Cambria Math" panose="02040503050406030204" pitchFamily="18" charset="0"/>
                          </a:rPr>
                          <m:t>𝒖</m:t>
                        </m:r>
                      </m:e>
                      <m:sub>
                        <m:r>
                          <a:rPr lang="en-US" altLang="zh-CN" b="0" i="1" smtClean="0">
                            <a:latin typeface="Cambria Math" panose="02040503050406030204" pitchFamily="18" charset="0"/>
                          </a:rPr>
                          <m:t>0</m:t>
                        </m:r>
                      </m:sub>
                    </m:sSub>
                  </m:oMath>
                </a14:m>
                <a:r>
                  <a:rPr lang="en-US" altLang="zh-CN" dirty="0" smtClean="0"/>
                  <a:t>=</a:t>
                </a:r>
                <a:r>
                  <a:rPr lang="en-US" altLang="zh-CN" dirty="0"/>
                  <a:t> </a:t>
                </a:r>
                <a14:m>
                  <m:oMath xmlns:m="http://schemas.openxmlformats.org/officeDocument/2006/math">
                    <m:sSub>
                      <m:sSubPr>
                        <m:ctrlPr>
                          <a:rPr lang="en-US" altLang="zh-CN" b="1" i="1">
                            <a:latin typeface="Cambria Math" panose="02040503050406030204" pitchFamily="18" charset="0"/>
                          </a:rPr>
                        </m:ctrlPr>
                      </m:sSubPr>
                      <m:e>
                        <m:r>
                          <a:rPr lang="en-US" altLang="zh-CN" b="1" i="1" smtClean="0">
                            <a:latin typeface="Cambria Math" panose="02040503050406030204" pitchFamily="18" charset="0"/>
                          </a:rPr>
                          <m:t>𝒆</m:t>
                        </m:r>
                      </m:e>
                      <m:sub>
                        <m:r>
                          <a:rPr lang="en-US" altLang="zh-CN" b="1" i="1">
                            <a:latin typeface="Cambria Math" panose="02040503050406030204" pitchFamily="18" charset="0"/>
                          </a:rPr>
                          <m:t>𝟎</m:t>
                        </m:r>
                      </m:sub>
                    </m:sSub>
                  </m:oMath>
                </a14:m>
                <a:r>
                  <a:rPr lang="en-US" altLang="zh-CN" dirty="0" smtClean="0"/>
                  <a:t>, </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𝒖</m:t>
                        </m:r>
                      </m:e>
                      <m:sub>
                        <m:r>
                          <a:rPr lang="en-US" altLang="zh-CN" b="0" i="1" smtClean="0">
                            <a:latin typeface="Cambria Math" panose="02040503050406030204" pitchFamily="18" charset="0"/>
                          </a:rPr>
                          <m:t>1</m:t>
                        </m:r>
                      </m:sub>
                    </m:sSub>
                  </m:oMath>
                </a14:m>
                <a:r>
                  <a:rPr lang="en-US" altLang="zh-CN" dirty="0" smtClean="0"/>
                  <a:t>=</a:t>
                </a:r>
                <a14:m>
                  <m:oMath xmlns:m="http://schemas.openxmlformats.org/officeDocument/2006/math">
                    <m:sSub>
                      <m:sSubPr>
                        <m:ctrlPr>
                          <a:rPr lang="en-US" altLang="zh-CN" i="1">
                            <a:latin typeface="Cambria Math" panose="02040503050406030204" pitchFamily="18" charset="0"/>
                          </a:rPr>
                        </m:ctrlPr>
                      </m:sSubPr>
                      <m:e>
                        <m:r>
                          <a:rPr lang="en-US" altLang="zh-CN" b="1" i="1" smtClean="0">
                            <a:latin typeface="Cambria Math" panose="02040503050406030204" pitchFamily="18" charset="0"/>
                          </a:rPr>
                          <m:t>𝒆</m:t>
                        </m:r>
                      </m:e>
                      <m:sub>
                        <m:r>
                          <a:rPr lang="en-US" altLang="zh-CN" b="0" i="1" smtClean="0">
                            <a:latin typeface="Cambria Math" panose="02040503050406030204" pitchFamily="18" charset="0"/>
                          </a:rPr>
                          <m:t>1</m:t>
                        </m:r>
                      </m:sub>
                    </m:sSub>
                  </m:oMath>
                </a14:m>
                <a:endParaRPr lang="en-US" altLang="zh-CN" b="1" dirty="0" smtClean="0"/>
              </a:p>
              <a:p>
                <a:pPr marL="457200" indent="-457200">
                  <a:buFont typeface="+mj-lt"/>
                  <a:buAutoNum type="arabicPeriod"/>
                </a:pPr>
                <a:r>
                  <a:rPr lang="en-US" altLang="zh-CN" dirty="0" err="1" smtClean="0"/>
                  <a:t>inintialize</a:t>
                </a:r>
                <a:r>
                  <a:rPr lang="en-US" altLang="zh-CN" dirty="0" smtClean="0"/>
                  <a:t> </a:t>
                </a:r>
                <a14:m>
                  <m:oMath xmlns:m="http://schemas.openxmlformats.org/officeDocument/2006/math">
                    <m:sSub>
                      <m:sSubPr>
                        <m:ctrlPr>
                          <a:rPr lang="en-US" altLang="zh-CN" i="1">
                            <a:latin typeface="Cambria Math" panose="02040503050406030204" pitchFamily="18" charset="0"/>
                          </a:rPr>
                        </m:ctrlPr>
                      </m:sSubPr>
                      <m:e>
                        <m:r>
                          <a:rPr lang="en-US" altLang="zh-CN" b="1" i="1" smtClean="0">
                            <a:latin typeface="Cambria Math" panose="02040503050406030204" pitchFamily="18" charset="0"/>
                          </a:rPr>
                          <m:t>𝑷</m:t>
                        </m:r>
                      </m:e>
                      <m:sub>
                        <m:r>
                          <a:rPr lang="en-US" altLang="zh-CN" i="1">
                            <a:latin typeface="Cambria Math" panose="02040503050406030204" pitchFamily="18" charset="0"/>
                          </a:rPr>
                          <m:t>0</m:t>
                        </m:r>
                      </m:sub>
                    </m:sSub>
                  </m:oMath>
                </a14:m>
                <a:endParaRPr lang="en-US" altLang="zh-CN" b="1" dirty="0" smtClean="0"/>
              </a:p>
              <a:p>
                <a:pPr marL="0" indent="0">
                  <a:buNone/>
                </a:pPr>
                <a:r>
                  <a:rPr lang="en-US" altLang="zh-CN" b="1" dirty="0" smtClean="0"/>
                  <a:t>Repeat (</a:t>
                </a:r>
                <a:r>
                  <a:rPr lang="en-US" altLang="zh-CN" dirty="0" smtClean="0"/>
                  <a:t>until function stops decreasing)</a:t>
                </a:r>
                <a:r>
                  <a:rPr lang="en-US" altLang="zh-CN" b="1" dirty="0" smtClean="0"/>
                  <a:t>{</a:t>
                </a:r>
              </a:p>
              <a:p>
                <a:pPr marL="457200" indent="-457200">
                  <a:buFont typeface="+mj-lt"/>
                  <a:buAutoNum type="arabicPeriod" startAt="3"/>
                </a:pPr>
                <a:r>
                  <a:rPr lang="en-US" altLang="zh-CN" dirty="0" smtClean="0"/>
                  <a:t>Move </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𝑷</m:t>
                        </m:r>
                      </m:e>
                      <m:sub>
                        <m:r>
                          <a:rPr lang="en-US" altLang="zh-CN" i="1">
                            <a:latin typeface="Cambria Math" panose="02040503050406030204" pitchFamily="18" charset="0"/>
                          </a:rPr>
                          <m:t>0</m:t>
                        </m:r>
                      </m:sub>
                    </m:sSub>
                  </m:oMath>
                </a14:m>
                <a:r>
                  <a:rPr lang="en-US" altLang="zh-CN" dirty="0" smtClean="0"/>
                  <a:t> </a:t>
                </a:r>
                <a:r>
                  <a:rPr lang="en-US" altLang="zh-CN" dirty="0"/>
                  <a:t>to the minimum </a:t>
                </a:r>
                <a:r>
                  <a:rPr lang="en-US" altLang="zh-CN" dirty="0" smtClean="0"/>
                  <a:t>along </a:t>
                </a:r>
                <a:r>
                  <a:rPr lang="en-US" altLang="zh-CN" b="1" dirty="0" smtClean="0"/>
                  <a:t>u0</a:t>
                </a:r>
                <a:r>
                  <a:rPr lang="en-US" altLang="zh-CN" dirty="0" smtClean="0"/>
                  <a:t>, set </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𝑷</m:t>
                        </m:r>
                      </m:e>
                      <m:sub>
                        <m:r>
                          <a:rPr lang="en-US" altLang="zh-CN" b="0" i="1" smtClean="0">
                            <a:latin typeface="Cambria Math" panose="02040503050406030204" pitchFamily="18" charset="0"/>
                          </a:rPr>
                          <m:t>1</m:t>
                        </m:r>
                      </m:sub>
                    </m:sSub>
                  </m:oMath>
                </a14:m>
                <a:r>
                  <a:rPr lang="en-US" altLang="zh-CN" dirty="0" smtClean="0"/>
                  <a:t>=</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𝑷</m:t>
                        </m:r>
                      </m:e>
                      <m:sub>
                        <m:r>
                          <a:rPr lang="en-US" altLang="zh-CN" i="1">
                            <a:latin typeface="Cambria Math" panose="02040503050406030204" pitchFamily="18" charset="0"/>
                          </a:rPr>
                          <m:t>0</m:t>
                        </m:r>
                      </m:sub>
                    </m:sSub>
                  </m:oMath>
                </a14:m>
                <a:r>
                  <a:rPr lang="en-US" altLang="zh-CN" dirty="0" smtClean="0"/>
                  <a:t>+</a:t>
                </a:r>
                <a:r>
                  <a:rPr lang="en-US" altLang="zh-CN" dirty="0"/>
                  <a:t> </a:t>
                </a:r>
                <a14:m>
                  <m:oMath xmlns:m="http://schemas.openxmlformats.org/officeDocument/2006/math">
                    <m:sSub>
                      <m:sSubPr>
                        <m:ctrlPr>
                          <a:rPr lang="en-US" altLang="zh-CN" i="1">
                            <a:latin typeface="Cambria Math" panose="02040503050406030204" pitchFamily="18" charset="0"/>
                          </a:rPr>
                        </m:ctrlPr>
                      </m:sSubPr>
                      <m:e>
                        <m:r>
                          <m:rPr>
                            <m:nor/>
                          </m:rPr>
                          <a:rPr lang="el-GR" altLang="zh-CN" dirty="0"/>
                          <m:t>λ</m:t>
                        </m:r>
                      </m:e>
                      <m:sub>
                        <m:r>
                          <a:rPr lang="en-US" altLang="zh-CN" i="1">
                            <a:latin typeface="Cambria Math" panose="02040503050406030204" pitchFamily="18" charset="0"/>
                          </a:rPr>
                          <m:t>0</m:t>
                        </m:r>
                      </m:sub>
                    </m:sSub>
                    <m:r>
                      <a:rPr lang="en-US" altLang="zh-CN" i="1">
                        <a:latin typeface="Cambria Math" panose="02040503050406030204" pitchFamily="18" charset="0"/>
                      </a:rPr>
                      <m:t> </m:t>
                    </m:r>
                  </m:oMath>
                </a14:m>
                <a:r>
                  <a:rPr lang="en-US" altLang="zh-CN" dirty="0" smtClean="0"/>
                  <a:t>∙</a:t>
                </a:r>
                <a:r>
                  <a:rPr lang="en-US" altLang="zh-CN" dirty="0"/>
                  <a:t> </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𝒖</m:t>
                        </m:r>
                      </m:e>
                      <m:sub>
                        <m:r>
                          <a:rPr lang="en-US" altLang="zh-CN" i="1">
                            <a:latin typeface="Cambria Math" panose="02040503050406030204" pitchFamily="18" charset="0"/>
                          </a:rPr>
                          <m:t>0</m:t>
                        </m:r>
                      </m:sub>
                    </m:sSub>
                  </m:oMath>
                </a14:m>
                <a:endParaRPr lang="en-US" altLang="zh-CN" b="1" dirty="0" smtClean="0"/>
              </a:p>
              <a:p>
                <a:pPr marL="457200" indent="-457200">
                  <a:buFont typeface="+mj-lt"/>
                  <a:buAutoNum type="arabicPeriod" startAt="3"/>
                </a:pPr>
                <a:r>
                  <a:rPr lang="en-US" altLang="zh-CN" dirty="0" smtClean="0"/>
                  <a:t>Move </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𝑷</m:t>
                        </m:r>
                      </m:e>
                      <m:sub>
                        <m:r>
                          <a:rPr lang="en-US" altLang="zh-CN" b="0" i="1" smtClean="0">
                            <a:latin typeface="Cambria Math" panose="02040503050406030204" pitchFamily="18" charset="0"/>
                          </a:rPr>
                          <m:t>1</m:t>
                        </m:r>
                      </m:sub>
                    </m:sSub>
                  </m:oMath>
                </a14:m>
                <a:r>
                  <a:rPr lang="en-US" altLang="zh-CN" dirty="0" smtClean="0"/>
                  <a:t> </a:t>
                </a:r>
                <a:r>
                  <a:rPr lang="en-US" altLang="zh-CN" dirty="0"/>
                  <a:t>to the minimum along </a:t>
                </a:r>
                <a:r>
                  <a:rPr lang="en-US" altLang="zh-CN" b="1" dirty="0" smtClean="0"/>
                  <a:t>u1</a:t>
                </a:r>
                <a:r>
                  <a:rPr lang="en-US" altLang="zh-CN" dirty="0" smtClean="0"/>
                  <a:t>, set </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𝑷</m:t>
                        </m:r>
                      </m:e>
                      <m:sub>
                        <m:r>
                          <a:rPr lang="en-US" altLang="zh-CN" b="0" i="1" smtClean="0">
                            <a:latin typeface="Cambria Math" panose="02040503050406030204" pitchFamily="18" charset="0"/>
                          </a:rPr>
                          <m:t>2</m:t>
                        </m:r>
                      </m:sub>
                    </m:sSub>
                  </m:oMath>
                </a14:m>
                <a:r>
                  <a:rPr lang="en-US" altLang="zh-CN" dirty="0" smtClean="0"/>
                  <a:t>=</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𝑷</m:t>
                        </m:r>
                      </m:e>
                      <m:sub>
                        <m:r>
                          <a:rPr lang="en-US" altLang="zh-CN" b="0" i="1" smtClean="0">
                            <a:latin typeface="Cambria Math" panose="02040503050406030204" pitchFamily="18" charset="0"/>
                          </a:rPr>
                          <m:t>1</m:t>
                        </m:r>
                      </m:sub>
                    </m:sSub>
                  </m:oMath>
                </a14:m>
                <a:r>
                  <a:rPr lang="en-US" altLang="zh-CN" dirty="0" smtClean="0"/>
                  <a:t>+ </a:t>
                </a:r>
                <a14:m>
                  <m:oMath xmlns:m="http://schemas.openxmlformats.org/officeDocument/2006/math">
                    <m:sSub>
                      <m:sSubPr>
                        <m:ctrlPr>
                          <a:rPr lang="en-US" altLang="zh-CN" i="1">
                            <a:latin typeface="Cambria Math" panose="02040503050406030204" pitchFamily="18" charset="0"/>
                          </a:rPr>
                        </m:ctrlPr>
                      </m:sSubPr>
                      <m:e>
                        <m:r>
                          <m:rPr>
                            <m:nor/>
                          </m:rPr>
                          <a:rPr lang="el-GR" altLang="zh-CN" dirty="0"/>
                          <m:t>λ</m:t>
                        </m:r>
                      </m:e>
                      <m:sub>
                        <m:r>
                          <a:rPr lang="en-US" altLang="zh-CN" b="0" i="1" smtClean="0">
                            <a:latin typeface="Cambria Math" panose="02040503050406030204" pitchFamily="18" charset="0"/>
                          </a:rPr>
                          <m:t>1</m:t>
                        </m:r>
                      </m:sub>
                    </m:sSub>
                    <m:r>
                      <a:rPr lang="en-US" altLang="zh-CN" i="1">
                        <a:latin typeface="Cambria Math" panose="02040503050406030204" pitchFamily="18" charset="0"/>
                      </a:rPr>
                      <m:t> </m:t>
                    </m:r>
                  </m:oMath>
                </a14:m>
                <a:r>
                  <a:rPr lang="en-US" altLang="zh-CN" dirty="0" smtClean="0"/>
                  <a:t>∙</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𝒖</m:t>
                        </m:r>
                      </m:e>
                      <m:sub>
                        <m:r>
                          <a:rPr lang="en-US" altLang="zh-CN" b="0" i="1" smtClean="0">
                            <a:latin typeface="Cambria Math" panose="02040503050406030204" pitchFamily="18" charset="0"/>
                          </a:rPr>
                          <m:t>1</m:t>
                        </m:r>
                      </m:sub>
                    </m:sSub>
                  </m:oMath>
                </a14:m>
                <a:endParaRPr lang="en-US" altLang="zh-CN" dirty="0" smtClean="0"/>
              </a:p>
              <a:p>
                <a:pPr marL="457200" indent="-457200">
                  <a:buFont typeface="+mj-lt"/>
                  <a:buAutoNum type="arabicPeriod" startAt="3"/>
                </a:pPr>
                <a:r>
                  <a:rPr lang="en-US" altLang="zh-CN" dirty="0" smtClean="0"/>
                  <a:t>set </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𝒖</m:t>
                        </m:r>
                      </m:e>
                      <m:sub>
                        <m:r>
                          <a:rPr lang="en-US" altLang="zh-CN" b="0" i="1" smtClean="0">
                            <a:latin typeface="Cambria Math" panose="02040503050406030204" pitchFamily="18" charset="0"/>
                          </a:rPr>
                          <m:t>0</m:t>
                        </m:r>
                      </m:sub>
                    </m:sSub>
                    <m:r>
                      <a:rPr lang="en-US" altLang="zh-CN" i="1">
                        <a:latin typeface="Cambria Math" panose="02040503050406030204" pitchFamily="18" charset="0"/>
                      </a:rPr>
                      <m:t> </m:t>
                    </m:r>
                  </m:oMath>
                </a14:m>
                <a:r>
                  <a:rPr lang="en-US" altLang="zh-CN" dirty="0" smtClean="0"/>
                  <a:t>=</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𝒖</m:t>
                        </m:r>
                      </m:e>
                      <m:sub>
                        <m:r>
                          <a:rPr lang="en-US" altLang="zh-CN" i="1">
                            <a:latin typeface="Cambria Math" panose="02040503050406030204" pitchFamily="18" charset="0"/>
                          </a:rPr>
                          <m:t>1</m:t>
                        </m:r>
                      </m:sub>
                    </m:sSub>
                  </m:oMath>
                </a14:m>
                <a:endParaRPr lang="en-US" altLang="zh-CN" dirty="0" smtClean="0"/>
              </a:p>
              <a:p>
                <a:pPr marL="457200" indent="-457200">
                  <a:buFont typeface="+mj-lt"/>
                  <a:buAutoNum type="arabicPeriod" startAt="3"/>
                </a:pPr>
                <a:r>
                  <a:rPr lang="en-US" altLang="zh-CN" dirty="0" smtClean="0"/>
                  <a:t>set </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𝒖</m:t>
                        </m:r>
                      </m:e>
                      <m:sub>
                        <m:r>
                          <a:rPr lang="en-US" altLang="zh-CN" i="1">
                            <a:latin typeface="Cambria Math" panose="02040503050406030204" pitchFamily="18" charset="0"/>
                          </a:rPr>
                          <m:t>1</m:t>
                        </m:r>
                      </m:sub>
                    </m:sSub>
                    <m:r>
                      <a:rPr lang="en-US" altLang="zh-CN" i="1">
                        <a:latin typeface="Cambria Math" panose="02040503050406030204" pitchFamily="18" charset="0"/>
                      </a:rPr>
                      <m:t> </m:t>
                    </m:r>
                  </m:oMath>
                </a14:m>
                <a:r>
                  <a:rPr lang="en-US" altLang="zh-CN" dirty="0" smtClean="0"/>
                  <a:t>=</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𝑷</m:t>
                        </m:r>
                      </m:e>
                      <m:sub>
                        <m:r>
                          <a:rPr lang="en-US" altLang="zh-CN" b="0" i="1" smtClean="0">
                            <a:latin typeface="Cambria Math" panose="02040503050406030204" pitchFamily="18" charset="0"/>
                          </a:rPr>
                          <m:t>2</m:t>
                        </m:r>
                      </m:sub>
                    </m:sSub>
                  </m:oMath>
                </a14:m>
                <a:r>
                  <a:rPr lang="en-US" altLang="zh-CN" dirty="0" smtClean="0"/>
                  <a:t>-</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𝑷</m:t>
                        </m:r>
                      </m:e>
                      <m:sub>
                        <m:r>
                          <a:rPr lang="en-US" altLang="zh-CN" i="1">
                            <a:latin typeface="Cambria Math" panose="02040503050406030204" pitchFamily="18" charset="0"/>
                          </a:rPr>
                          <m:t>0</m:t>
                        </m:r>
                      </m:sub>
                    </m:sSub>
                  </m:oMath>
                </a14:m>
                <a:endParaRPr lang="en-US" altLang="zh-CN" dirty="0" smtClean="0"/>
              </a:p>
              <a:p>
                <a:pPr marL="457200" indent="-457200">
                  <a:buFont typeface="+mj-lt"/>
                  <a:buAutoNum type="arabicPeriod" startAt="3"/>
                </a:pPr>
                <a:r>
                  <a:rPr lang="en-US" altLang="zh-CN" dirty="0"/>
                  <a:t>Move </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𝑷</m:t>
                        </m:r>
                      </m:e>
                      <m:sub>
                        <m:r>
                          <a:rPr lang="en-US" altLang="zh-CN" b="0" i="1" smtClean="0">
                            <a:latin typeface="Cambria Math" panose="02040503050406030204" pitchFamily="18" charset="0"/>
                          </a:rPr>
                          <m:t>2</m:t>
                        </m:r>
                      </m:sub>
                    </m:sSub>
                  </m:oMath>
                </a14:m>
                <a:r>
                  <a:rPr lang="en-US" altLang="zh-CN" dirty="0" smtClean="0"/>
                  <a:t> </a:t>
                </a:r>
                <a:r>
                  <a:rPr lang="en-US" altLang="zh-CN" dirty="0"/>
                  <a:t>to the minimum along </a:t>
                </a:r>
                <a:r>
                  <a:rPr lang="en-US" altLang="zh-CN" b="1" dirty="0"/>
                  <a:t>u1</a:t>
                </a:r>
                <a:r>
                  <a:rPr lang="en-US" altLang="zh-CN" dirty="0"/>
                  <a:t>, </a:t>
                </a:r>
                <a:r>
                  <a:rPr lang="en-US" altLang="zh-CN" dirty="0" smtClean="0"/>
                  <a:t>set </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𝑷</m:t>
                        </m:r>
                      </m:e>
                      <m:sub>
                        <m:r>
                          <a:rPr lang="en-US" altLang="zh-CN" i="1">
                            <a:latin typeface="Cambria Math" panose="02040503050406030204" pitchFamily="18" charset="0"/>
                          </a:rPr>
                          <m:t>0</m:t>
                        </m:r>
                      </m:sub>
                    </m:sSub>
                  </m:oMath>
                </a14:m>
                <a:r>
                  <a:rPr lang="en-US" altLang="zh-CN" dirty="0" smtClean="0"/>
                  <a:t>=</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𝑷</m:t>
                        </m:r>
                      </m:e>
                      <m:sub>
                        <m:r>
                          <a:rPr lang="en-US" altLang="zh-CN" b="0" i="1" smtClean="0">
                            <a:latin typeface="Cambria Math" panose="02040503050406030204" pitchFamily="18" charset="0"/>
                          </a:rPr>
                          <m:t>2</m:t>
                        </m:r>
                      </m:sub>
                    </m:sSub>
                  </m:oMath>
                </a14:m>
                <a:r>
                  <a:rPr lang="en-US" altLang="zh-CN" dirty="0" smtClean="0"/>
                  <a:t>+</a:t>
                </a:r>
                <a:r>
                  <a:rPr lang="en-US" altLang="zh-CN" dirty="0"/>
                  <a:t> </a:t>
                </a:r>
                <a14:m>
                  <m:oMath xmlns:m="http://schemas.openxmlformats.org/officeDocument/2006/math">
                    <m:sSub>
                      <m:sSubPr>
                        <m:ctrlPr>
                          <a:rPr lang="en-US" altLang="zh-CN" i="1" smtClean="0">
                            <a:latin typeface="Cambria Math" panose="02040503050406030204" pitchFamily="18" charset="0"/>
                          </a:rPr>
                        </m:ctrlPr>
                      </m:sSubPr>
                      <m:e>
                        <m:r>
                          <m:rPr>
                            <m:nor/>
                          </m:rPr>
                          <a:rPr lang="el-GR" altLang="zh-CN" dirty="0"/>
                          <m:t>λ</m:t>
                        </m:r>
                      </m:e>
                      <m:sub>
                        <m:r>
                          <a:rPr lang="en-US" altLang="zh-CN" b="0" i="1" smtClean="0">
                            <a:latin typeface="Cambria Math" panose="02040503050406030204" pitchFamily="18" charset="0"/>
                          </a:rPr>
                          <m:t>2</m:t>
                        </m:r>
                      </m:sub>
                    </m:sSub>
                    <m:r>
                      <a:rPr lang="en-US" altLang="zh-CN" i="1">
                        <a:latin typeface="Cambria Math" panose="02040503050406030204" pitchFamily="18" charset="0"/>
                      </a:rPr>
                      <m:t> </m:t>
                    </m:r>
                  </m:oMath>
                </a14:m>
                <a:r>
                  <a:rPr lang="en-US" altLang="zh-CN" dirty="0" smtClean="0"/>
                  <a:t>∙</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𝒖</m:t>
                        </m:r>
                      </m:e>
                      <m:sub>
                        <m:r>
                          <a:rPr lang="en-US" altLang="zh-CN" i="1">
                            <a:latin typeface="Cambria Math" panose="02040503050406030204" pitchFamily="18" charset="0"/>
                          </a:rPr>
                          <m:t>1</m:t>
                        </m:r>
                      </m:sub>
                    </m:sSub>
                  </m:oMath>
                </a14:m>
                <a:endParaRPr lang="en-US" altLang="zh-CN" b="1" dirty="0" smtClean="0"/>
              </a:p>
              <a:p>
                <a:pPr marL="0" indent="0">
                  <a:buNone/>
                </a:pPr>
                <a:r>
                  <a:rPr lang="en-US" altLang="zh-CN" b="1" dirty="0" smtClean="0"/>
                  <a:t>}</a:t>
                </a:r>
                <a:endParaRPr lang="en-US" altLang="zh-CN" b="1" dirty="0"/>
              </a:p>
              <a:p>
                <a:pPr marL="457200" indent="-457200">
                  <a:buFont typeface="+mj-lt"/>
                  <a:buAutoNum type="arabicPeriod" startAt="3"/>
                </a:pPr>
                <a:endParaRPr lang="zh-CN" altLang="en-US" dirty="0"/>
              </a:p>
            </p:txBody>
          </p:sp>
        </mc:Choice>
        <mc:Fallback>
          <p:sp>
            <p:nvSpPr>
              <p:cNvPr id="3" name="内容占位符 2"/>
              <p:cNvSpPr>
                <a:spLocks noGrp="1" noRot="1" noChangeAspect="1" noMove="1" noResize="1" noEditPoints="1" noAdjustHandles="1" noChangeArrowheads="1" noChangeShapeType="1" noTextEdit="1"/>
              </p:cNvSpPr>
              <p:nvPr>
                <p:ph idx="1"/>
              </p:nvPr>
            </p:nvSpPr>
            <p:spPr>
              <a:blipFill rotWithShape="0">
                <a:blip r:embed="rId2"/>
                <a:stretch>
                  <a:fillRect l="-2100" t="-1667" b="-1667"/>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029778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Problem of Powell’s Method</a:t>
            </a:r>
            <a:endParaRPr lang="zh-CN" altLang="en-US" dirty="0"/>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p:txBody>
              <a:bodyPr>
                <a:normAutofit/>
              </a:bodyPr>
              <a:lstStyle/>
              <a:p>
                <a:r>
                  <a:rPr lang="en-US" altLang="zh-CN" dirty="0" smtClean="0"/>
                  <a:t>The procedure of throwing away at each stage, </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𝒖</m:t>
                        </m:r>
                      </m:e>
                      <m:sub>
                        <m:r>
                          <a:rPr lang="en-US" altLang="zh-CN" b="0" i="1" smtClean="0">
                            <a:latin typeface="Cambria Math" panose="02040503050406030204" pitchFamily="18" charset="0"/>
                          </a:rPr>
                          <m:t>0</m:t>
                        </m:r>
                      </m:sub>
                    </m:sSub>
                  </m:oMath>
                </a14:m>
                <a:r>
                  <a:rPr lang="en-US" altLang="zh-CN" dirty="0" smtClean="0"/>
                  <a:t> in favor of </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𝑷</m:t>
                        </m:r>
                      </m:e>
                      <m:sub>
                        <m:r>
                          <a:rPr lang="en-US" altLang="zh-CN" i="1">
                            <a:latin typeface="Cambria Math" panose="02040503050406030204" pitchFamily="18" charset="0"/>
                          </a:rPr>
                          <m:t>𝑁</m:t>
                        </m:r>
                      </m:sub>
                    </m:sSub>
                  </m:oMath>
                </a14:m>
                <a:r>
                  <a:rPr lang="en-US" altLang="zh-CN" dirty="0"/>
                  <a:t>-</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𝑷</m:t>
                        </m:r>
                      </m:e>
                      <m:sub>
                        <m:r>
                          <a:rPr lang="en-US" altLang="zh-CN" i="1">
                            <a:latin typeface="Cambria Math" panose="02040503050406030204" pitchFamily="18" charset="0"/>
                          </a:rPr>
                          <m:t>0</m:t>
                        </m:r>
                      </m:sub>
                    </m:sSub>
                    <m:r>
                      <a:rPr lang="en-US" altLang="zh-CN" i="1">
                        <a:latin typeface="Cambria Math" panose="02040503050406030204" pitchFamily="18" charset="0"/>
                      </a:rPr>
                      <m:t> </m:t>
                    </m:r>
                  </m:oMath>
                </a14:m>
                <a:r>
                  <a:rPr lang="en-US" altLang="zh-CN" dirty="0" smtClean="0"/>
                  <a:t>tends to </a:t>
                </a:r>
                <a:r>
                  <a:rPr lang="en-US" altLang="zh-CN" dirty="0"/>
                  <a:t>produce sets of directions that “fold up on each other” and become linearly </a:t>
                </a:r>
                <a:r>
                  <a:rPr lang="en-US" altLang="zh-CN" dirty="0" smtClean="0"/>
                  <a:t>dependent. Once </a:t>
                </a:r>
                <a:r>
                  <a:rPr lang="en-US" altLang="zh-CN" dirty="0"/>
                  <a:t>this happens, the procedure finds the minimum of the function f </a:t>
                </a:r>
                <a:r>
                  <a:rPr lang="en-US" altLang="zh-CN" dirty="0" smtClean="0"/>
                  <a:t>only over </a:t>
                </a:r>
                <a:r>
                  <a:rPr lang="en-US" altLang="zh-CN" dirty="0"/>
                  <a:t>a subspace of the full N-dimensional case; in other words, it gives the </a:t>
                </a:r>
                <a:r>
                  <a:rPr lang="en-US" altLang="zh-CN" dirty="0" smtClean="0"/>
                  <a:t>wrong answer</a:t>
                </a:r>
                <a:r>
                  <a:rPr lang="en-US" altLang="zh-CN" dirty="0" smtClean="0"/>
                  <a:t>.</a:t>
                </a:r>
              </a:p>
              <a:p>
                <a:endParaRPr lang="en-US" altLang="zh-CN" dirty="0"/>
              </a:p>
              <a:p>
                <a:r>
                  <a:rPr lang="en-US" altLang="zh-CN" dirty="0" smtClean="0"/>
                  <a:t>For previous example, if </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𝒖</m:t>
                        </m:r>
                      </m:e>
                      <m:sub>
                        <m:r>
                          <a:rPr lang="en-US" altLang="zh-CN" i="1">
                            <a:latin typeface="Cambria Math" panose="02040503050406030204" pitchFamily="18" charset="0"/>
                          </a:rPr>
                          <m:t>1</m:t>
                        </m:r>
                      </m:sub>
                    </m:sSub>
                    <m:r>
                      <a:rPr lang="en-US" altLang="zh-CN" i="1">
                        <a:latin typeface="Cambria Math" panose="02040503050406030204" pitchFamily="18" charset="0"/>
                      </a:rPr>
                      <m:t> </m:t>
                    </m:r>
                  </m:oMath>
                </a14:m>
                <a:r>
                  <a:rPr lang="en-US" altLang="zh-CN" dirty="0"/>
                  <a:t>=</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𝑷</m:t>
                        </m:r>
                      </m:e>
                      <m:sub>
                        <m:r>
                          <a:rPr lang="en-US" altLang="zh-CN" i="1">
                            <a:latin typeface="Cambria Math" panose="02040503050406030204" pitchFamily="18" charset="0"/>
                          </a:rPr>
                          <m:t>2</m:t>
                        </m:r>
                      </m:sub>
                    </m:sSub>
                  </m:oMath>
                </a14:m>
                <a:r>
                  <a:rPr lang="en-US" altLang="zh-CN" dirty="0"/>
                  <a:t>-</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𝑷</m:t>
                        </m:r>
                      </m:e>
                      <m:sub>
                        <m:r>
                          <a:rPr lang="en-US" altLang="zh-CN" i="1">
                            <a:latin typeface="Cambria Math" panose="02040503050406030204" pitchFamily="18" charset="0"/>
                          </a:rPr>
                          <m:t>0</m:t>
                        </m:r>
                      </m:sub>
                    </m:sSub>
                  </m:oMath>
                </a14:m>
                <a:r>
                  <a:rPr lang="zh-CN" altLang="en-US" dirty="0" smtClean="0"/>
                  <a:t> </a:t>
                </a:r>
                <a:r>
                  <a:rPr lang="en-US" altLang="zh-CN" dirty="0" smtClean="0"/>
                  <a:t>from step 6 </a:t>
                </a:r>
                <a:r>
                  <a:rPr lang="en-US" altLang="zh-CN" dirty="0" smtClean="0"/>
                  <a:t>has the same direction as </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𝒖</m:t>
                        </m:r>
                      </m:e>
                      <m:sub>
                        <m:r>
                          <a:rPr lang="en-US" altLang="zh-CN" i="1">
                            <a:latin typeface="Cambria Math" panose="02040503050406030204" pitchFamily="18" charset="0"/>
                          </a:rPr>
                          <m:t>0</m:t>
                        </m:r>
                      </m:sub>
                    </m:sSub>
                  </m:oMath>
                </a14:m>
                <a:r>
                  <a:rPr lang="zh-CN" altLang="en-US" dirty="0" smtClean="0"/>
                  <a:t> </a:t>
                </a:r>
                <a:r>
                  <a:rPr lang="en-US" altLang="zh-CN" dirty="0" smtClean="0"/>
                  <a:t>from step 5</a:t>
                </a:r>
                <a:r>
                  <a:rPr lang="en-US" altLang="zh-CN" dirty="0"/>
                  <a:t>, linearly </a:t>
                </a:r>
                <a:r>
                  <a:rPr lang="en-US" altLang="zh-CN" dirty="0" smtClean="0"/>
                  <a:t>dependence happens </a:t>
                </a:r>
                <a:r>
                  <a:rPr lang="en-US" altLang="zh-CN" smtClean="0"/>
                  <a:t>for latter loops.</a:t>
                </a:r>
                <a:endParaRPr lang="zh-CN" altLang="en-US" dirty="0"/>
              </a:p>
            </p:txBody>
          </p:sp>
        </mc:Choice>
        <mc:Fallback>
          <p:sp>
            <p:nvSpPr>
              <p:cNvPr id="3" name="内容占位符 2"/>
              <p:cNvSpPr>
                <a:spLocks noGrp="1" noRot="1" noChangeAspect="1" noMove="1" noResize="1" noEditPoints="1" noAdjustHandles="1" noChangeArrowheads="1" noChangeShapeType="1" noTextEdit="1"/>
              </p:cNvSpPr>
              <p:nvPr>
                <p:ph idx="1"/>
              </p:nvPr>
            </p:nvSpPr>
            <p:spPr>
              <a:blipFill rotWithShape="0">
                <a:blip r:embed="rId2"/>
                <a:stretch>
                  <a:fillRect l="-808" t="-1667" r="-2342"/>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3763056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Discarding the Direction of Largest Decrease</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normAutofit/>
              </a:bodyPr>
              <a:lstStyle/>
              <a:p>
                <a:r>
                  <a:rPr lang="en-US" altLang="zh-CN" dirty="0"/>
                  <a:t>The basic idea of </a:t>
                </a:r>
                <a:r>
                  <a:rPr lang="en-US" altLang="zh-CN" dirty="0" smtClean="0"/>
                  <a:t>modified Powell’s </a:t>
                </a:r>
                <a:r>
                  <a:rPr lang="en-US" altLang="zh-CN" dirty="0"/>
                  <a:t>method is still to take </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𝑷</m:t>
                        </m:r>
                      </m:e>
                      <m:sub>
                        <m:r>
                          <a:rPr lang="en-US" altLang="zh-CN" i="1">
                            <a:latin typeface="Cambria Math" panose="02040503050406030204" pitchFamily="18" charset="0"/>
                          </a:rPr>
                          <m:t>𝑁</m:t>
                        </m:r>
                      </m:sub>
                    </m:sSub>
                  </m:oMath>
                </a14:m>
                <a:r>
                  <a:rPr lang="en-US" altLang="zh-CN" dirty="0"/>
                  <a:t>-</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𝑷</m:t>
                        </m:r>
                      </m:e>
                      <m:sub>
                        <m:r>
                          <a:rPr lang="en-US" altLang="zh-CN" i="1">
                            <a:latin typeface="Cambria Math" panose="02040503050406030204" pitchFamily="18" charset="0"/>
                          </a:rPr>
                          <m:t>0</m:t>
                        </m:r>
                      </m:sub>
                    </m:sSub>
                  </m:oMath>
                </a14:m>
                <a:r>
                  <a:rPr lang="en-US" altLang="zh-CN" dirty="0" smtClean="0"/>
                  <a:t> as </a:t>
                </a:r>
                <a:r>
                  <a:rPr lang="en-US" altLang="zh-CN" dirty="0"/>
                  <a:t>a new direction</a:t>
                </a:r>
                <a:r>
                  <a:rPr lang="en-US" altLang="zh-CN" dirty="0" smtClean="0"/>
                  <a:t>;</a:t>
                </a:r>
              </a:p>
              <a:p>
                <a:r>
                  <a:rPr lang="en-US" altLang="zh-CN" dirty="0" smtClean="0"/>
                  <a:t>For </a:t>
                </a:r>
                <a:r>
                  <a:rPr lang="en-US" altLang="zh-CN" dirty="0"/>
                  <a:t>a valley whose long direction is twisting slowly, </a:t>
                </a:r>
                <a:r>
                  <a:rPr lang="en-US" altLang="zh-CN" dirty="0" smtClean="0"/>
                  <a:t>this direction </a:t>
                </a:r>
                <a:r>
                  <a:rPr lang="en-US" altLang="zh-CN" dirty="0"/>
                  <a:t>is likely to give us a good run along the new long direction. The </a:t>
                </a:r>
                <a:r>
                  <a:rPr lang="en-US" altLang="zh-CN" dirty="0" smtClean="0"/>
                  <a:t>change is </a:t>
                </a:r>
                <a:r>
                  <a:rPr lang="en-US" altLang="zh-CN" dirty="0"/>
                  <a:t>to discard the old direction along which the function f made its largest </a:t>
                </a:r>
                <a:r>
                  <a:rPr lang="en-US" altLang="zh-CN" dirty="0" smtClean="0"/>
                  <a:t>decrease. This </a:t>
                </a:r>
                <a:r>
                  <a:rPr lang="en-US" altLang="zh-CN" dirty="0"/>
                  <a:t>seems paradoxical, since that direction was the best of the previous </a:t>
                </a:r>
                <a:r>
                  <a:rPr lang="en-US" altLang="zh-CN" dirty="0" smtClean="0"/>
                  <a:t>iteration. However</a:t>
                </a:r>
                <a:r>
                  <a:rPr lang="en-US" altLang="zh-CN" dirty="0"/>
                  <a:t>, it is also likely to be a major </a:t>
                </a:r>
                <a:r>
                  <a:rPr lang="en-US" altLang="zh-CN" dirty="0" smtClean="0"/>
                  <a:t>component </a:t>
                </a:r>
                <a:r>
                  <a:rPr lang="en-US" altLang="zh-CN" dirty="0"/>
                  <a:t>of the new direction that </a:t>
                </a:r>
                <a:r>
                  <a:rPr lang="en-US" altLang="zh-CN" dirty="0" smtClean="0"/>
                  <a:t>we are </a:t>
                </a:r>
                <a:r>
                  <a:rPr lang="en-US" altLang="zh-CN" dirty="0"/>
                  <a:t>adding, so dropping it gives us the best chance of avoiding a buildup of </a:t>
                </a:r>
                <a:r>
                  <a:rPr lang="en-US" altLang="zh-CN" dirty="0" smtClean="0"/>
                  <a:t>linear dependence</a:t>
                </a:r>
                <a:r>
                  <a:rPr lang="en-US" altLang="zh-CN" dirty="0"/>
                  <a:t>.</a:t>
                </a:r>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rotWithShape="0">
                <a:blip r:embed="rId3"/>
                <a:stretch>
                  <a:fillRect l="-808" t="-1667" r="-2666"/>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5368702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822960" y="1837107"/>
                <a:ext cx="7543801" cy="4023360"/>
              </a:xfrm>
            </p:spPr>
            <p:txBody>
              <a:bodyPr>
                <a:normAutofit fontScale="85000" lnSpcReduction="10000"/>
              </a:bodyPr>
              <a:lstStyle/>
              <a:p>
                <a:r>
                  <a:rPr lang="en-US" altLang="zh-CN" dirty="0" smtClean="0"/>
                  <a:t>There are a couple of exceptions to this basic idea. Sometimes it is better not to add </a:t>
                </a:r>
                <a:r>
                  <a:rPr lang="en-US" altLang="zh-CN" dirty="0"/>
                  <a:t>a new direction at all. </a:t>
                </a:r>
                <a:r>
                  <a:rPr lang="en-US" altLang="zh-CN" dirty="0" smtClean="0"/>
                  <a:t>Define</a:t>
                </a:r>
              </a:p>
              <a:p>
                <a:endParaRPr lang="en-US" altLang="zh-CN" dirty="0"/>
              </a:p>
              <a:p>
                <a:r>
                  <a:rPr lang="en-US" altLang="zh-CN" dirty="0"/>
                  <a:t>Here</a:t>
                </a:r>
                <a:r>
                  <a:rPr lang="en-US" altLang="zh-CN" dirty="0" smtClean="0"/>
                  <a:t> </a:t>
                </a:r>
                <a14:m>
                  <m:oMath xmlns:m="http://schemas.openxmlformats.org/officeDocument/2006/math">
                    <m:sSub>
                      <m:sSubPr>
                        <m:ctrlPr>
                          <a:rPr lang="en-US" altLang="zh-CN" i="1">
                            <a:latin typeface="Cambria Math" panose="02040503050406030204" pitchFamily="18" charset="0"/>
                          </a:rPr>
                        </m:ctrlPr>
                      </m:sSubPr>
                      <m:e>
                        <m:r>
                          <a:rPr lang="en-US" altLang="zh-CN" b="0" i="1" smtClean="0">
                            <a:latin typeface="Cambria Math" panose="02040503050406030204" pitchFamily="18" charset="0"/>
                          </a:rPr>
                          <m:t>𝑓</m:t>
                        </m:r>
                      </m:e>
                      <m:sub>
                        <m:r>
                          <a:rPr lang="en-US" altLang="zh-CN" b="0" i="1" smtClean="0">
                            <a:latin typeface="Cambria Math" panose="02040503050406030204" pitchFamily="18" charset="0"/>
                          </a:rPr>
                          <m:t>𝐸</m:t>
                        </m:r>
                      </m:sub>
                    </m:sSub>
                  </m:oMath>
                </a14:m>
                <a:r>
                  <a:rPr lang="en-US" altLang="zh-CN" dirty="0"/>
                  <a:t> is the function value at an “extrapolated” point somewhat further along </a:t>
                </a:r>
                <a:r>
                  <a:rPr lang="en-US" altLang="zh-CN" dirty="0" smtClean="0"/>
                  <a:t>the proposed </a:t>
                </a:r>
                <a:r>
                  <a:rPr lang="en-US" altLang="zh-CN" dirty="0"/>
                  <a:t>new direction. Also define </a:t>
                </a:r>
                <a:r>
                  <a:rPr lang="en-US" altLang="zh-CN" dirty="0" smtClean="0"/>
                  <a:t>∆f </a:t>
                </a:r>
                <a:r>
                  <a:rPr lang="en-US" altLang="zh-CN" dirty="0"/>
                  <a:t>to be the magnitude of the largest </a:t>
                </a:r>
                <a:r>
                  <a:rPr lang="en-US" altLang="zh-CN" dirty="0" smtClean="0"/>
                  <a:t>decrease along </a:t>
                </a:r>
                <a:r>
                  <a:rPr lang="en-US" altLang="zh-CN" dirty="0"/>
                  <a:t>one particular direction of the present basic procedure iteration. </a:t>
                </a:r>
                <a:r>
                  <a:rPr lang="en-US" altLang="zh-CN" dirty="0" smtClean="0"/>
                  <a:t>(∆f is a positive </a:t>
                </a:r>
                <a:r>
                  <a:rPr lang="en-US" altLang="zh-CN" dirty="0"/>
                  <a:t>number.) Then</a:t>
                </a:r>
                <a:r>
                  <a:rPr lang="en-US" altLang="zh-CN" dirty="0" smtClean="0"/>
                  <a:t>:</a:t>
                </a:r>
              </a:p>
              <a:p>
                <a:r>
                  <a:rPr lang="en-US" altLang="zh-CN" dirty="0"/>
                  <a:t>1. If </a:t>
                </a:r>
                <a14:m>
                  <m:oMath xmlns:m="http://schemas.openxmlformats.org/officeDocument/2006/math">
                    <m:sSub>
                      <m:sSubPr>
                        <m:ctrlPr>
                          <a:rPr lang="en-US" altLang="zh-CN" i="1">
                            <a:latin typeface="Cambria Math" panose="02040503050406030204" pitchFamily="18" charset="0"/>
                          </a:rPr>
                        </m:ctrlPr>
                      </m:sSubPr>
                      <m:e>
                        <m:r>
                          <a:rPr lang="en-US" altLang="zh-CN" i="1">
                            <a:latin typeface="Cambria Math" panose="02040503050406030204" pitchFamily="18" charset="0"/>
                          </a:rPr>
                          <m:t>𝑓</m:t>
                        </m:r>
                      </m:e>
                      <m:sub>
                        <m:r>
                          <a:rPr lang="en-US" altLang="zh-CN" i="1">
                            <a:latin typeface="Cambria Math" panose="02040503050406030204" pitchFamily="18" charset="0"/>
                          </a:rPr>
                          <m:t>𝐸</m:t>
                        </m:r>
                      </m:sub>
                    </m:sSub>
                    <m:r>
                      <a:rPr lang="en-US" altLang="zh-CN" i="1" smtClean="0">
                        <a:latin typeface="Cambria Math" panose="02040503050406030204" pitchFamily="18" charset="0"/>
                      </a:rPr>
                      <m:t>≥</m:t>
                    </m:r>
                    <m:sSub>
                      <m:sSubPr>
                        <m:ctrlPr>
                          <a:rPr lang="en-US" altLang="zh-CN" i="1">
                            <a:latin typeface="Cambria Math" panose="02040503050406030204" pitchFamily="18" charset="0"/>
                          </a:rPr>
                        </m:ctrlPr>
                      </m:sSubPr>
                      <m:e>
                        <m:r>
                          <a:rPr lang="en-US" altLang="zh-CN" i="1">
                            <a:latin typeface="Cambria Math" panose="02040503050406030204" pitchFamily="18" charset="0"/>
                          </a:rPr>
                          <m:t>𝑓</m:t>
                        </m:r>
                      </m:e>
                      <m:sub>
                        <m:r>
                          <a:rPr lang="en-US" altLang="zh-CN" b="0" i="1" smtClean="0">
                            <a:latin typeface="Cambria Math" panose="02040503050406030204" pitchFamily="18" charset="0"/>
                          </a:rPr>
                          <m:t>0</m:t>
                        </m:r>
                      </m:sub>
                    </m:sSub>
                  </m:oMath>
                </a14:m>
                <a:r>
                  <a:rPr lang="en-US" altLang="zh-CN" dirty="0"/>
                  <a:t>, then keep the old set of directions for the next basic </a:t>
                </a:r>
                <a:r>
                  <a:rPr lang="en-US" altLang="zh-CN" dirty="0" smtClean="0"/>
                  <a:t>procedure, because </a:t>
                </a:r>
                <a:r>
                  <a:rPr lang="en-US" altLang="zh-CN" dirty="0"/>
                  <a:t>the average direction </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𝑷</m:t>
                        </m:r>
                      </m:e>
                      <m:sub>
                        <m:r>
                          <a:rPr lang="en-US" altLang="zh-CN" i="1">
                            <a:latin typeface="Cambria Math" panose="02040503050406030204" pitchFamily="18" charset="0"/>
                          </a:rPr>
                          <m:t>𝑁</m:t>
                        </m:r>
                      </m:sub>
                    </m:sSub>
                  </m:oMath>
                </a14:m>
                <a:r>
                  <a:rPr lang="en-US" altLang="zh-CN" dirty="0"/>
                  <a:t>-</a:t>
                </a:r>
                <a14:m>
                  <m:oMath xmlns:m="http://schemas.openxmlformats.org/officeDocument/2006/math">
                    <m:sSub>
                      <m:sSubPr>
                        <m:ctrlPr>
                          <a:rPr lang="en-US" altLang="zh-CN" i="1">
                            <a:latin typeface="Cambria Math" panose="02040503050406030204" pitchFamily="18" charset="0"/>
                          </a:rPr>
                        </m:ctrlPr>
                      </m:sSubPr>
                      <m:e>
                        <m:r>
                          <a:rPr lang="en-US" altLang="zh-CN" b="1" i="1">
                            <a:latin typeface="Cambria Math" panose="02040503050406030204" pitchFamily="18" charset="0"/>
                          </a:rPr>
                          <m:t>𝑷</m:t>
                        </m:r>
                      </m:e>
                      <m:sub>
                        <m:r>
                          <a:rPr lang="en-US" altLang="zh-CN" i="1">
                            <a:latin typeface="Cambria Math" panose="02040503050406030204" pitchFamily="18" charset="0"/>
                          </a:rPr>
                          <m:t>0</m:t>
                        </m:r>
                      </m:sub>
                    </m:sSub>
                    <m:r>
                      <a:rPr lang="en-US" altLang="zh-CN" i="1">
                        <a:latin typeface="Cambria Math" panose="02040503050406030204" pitchFamily="18" charset="0"/>
                      </a:rPr>
                      <m:t> </m:t>
                    </m:r>
                  </m:oMath>
                </a14:m>
                <a:r>
                  <a:rPr lang="en-US" altLang="zh-CN" dirty="0"/>
                  <a:t>is all played out.</a:t>
                </a:r>
              </a:p>
              <a:p>
                <a:r>
                  <a:rPr lang="en-US" altLang="zh-CN" dirty="0"/>
                  <a:t>2. If </a:t>
                </a:r>
                <a:r>
                  <a:rPr lang="en-US" altLang="zh-CN" dirty="0" smtClean="0"/>
                  <a:t>(</a:t>
                </a:r>
                <a14:m>
                  <m:oMath xmlns:m="http://schemas.openxmlformats.org/officeDocument/2006/math">
                    <m:sSub>
                      <m:sSubPr>
                        <m:ctrlPr>
                          <a:rPr lang="en-US" altLang="zh-CN" i="1">
                            <a:latin typeface="Cambria Math" panose="02040503050406030204" pitchFamily="18" charset="0"/>
                          </a:rPr>
                        </m:ctrlPr>
                      </m:sSubPr>
                      <m:e>
                        <m:r>
                          <a:rPr lang="en-US" altLang="zh-CN" i="1">
                            <a:latin typeface="Cambria Math" panose="02040503050406030204" pitchFamily="18" charset="0"/>
                          </a:rPr>
                          <m:t>𝑓</m:t>
                        </m:r>
                      </m:e>
                      <m:sub>
                        <m:r>
                          <a:rPr lang="en-US" altLang="zh-CN" i="1">
                            <a:latin typeface="Cambria Math" panose="02040503050406030204" pitchFamily="18" charset="0"/>
                          </a:rPr>
                          <m:t>0</m:t>
                        </m:r>
                      </m:sub>
                    </m:sSub>
                  </m:oMath>
                </a14:m>
                <a:r>
                  <a:rPr lang="en-US" altLang="zh-CN" dirty="0" smtClean="0"/>
                  <a:t>-2</a:t>
                </a:r>
                <a14:m>
                  <m:oMath xmlns:m="http://schemas.openxmlformats.org/officeDocument/2006/math">
                    <m:sSub>
                      <m:sSubPr>
                        <m:ctrlPr>
                          <a:rPr lang="en-US" altLang="zh-CN" i="1">
                            <a:latin typeface="Cambria Math" panose="02040503050406030204" pitchFamily="18" charset="0"/>
                          </a:rPr>
                        </m:ctrlPr>
                      </m:sSubPr>
                      <m:e>
                        <m:r>
                          <a:rPr lang="en-US" altLang="zh-CN" i="1">
                            <a:latin typeface="Cambria Math" panose="02040503050406030204" pitchFamily="18" charset="0"/>
                          </a:rPr>
                          <m:t>𝑓</m:t>
                        </m:r>
                      </m:e>
                      <m:sub>
                        <m:r>
                          <a:rPr lang="en-US" altLang="zh-CN" b="0" i="1" smtClean="0">
                            <a:latin typeface="Cambria Math" panose="02040503050406030204" pitchFamily="18" charset="0"/>
                          </a:rPr>
                          <m:t>𝑁</m:t>
                        </m:r>
                      </m:sub>
                    </m:sSub>
                  </m:oMath>
                </a14:m>
                <a:r>
                  <a:rPr lang="en-US" altLang="zh-CN" dirty="0" smtClean="0"/>
                  <a:t>+</a:t>
                </a:r>
                <a14:m>
                  <m:oMath xmlns:m="http://schemas.openxmlformats.org/officeDocument/2006/math">
                    <m:sSub>
                      <m:sSubPr>
                        <m:ctrlPr>
                          <a:rPr lang="en-US" altLang="zh-CN" i="1">
                            <a:latin typeface="Cambria Math" panose="02040503050406030204" pitchFamily="18" charset="0"/>
                          </a:rPr>
                        </m:ctrlPr>
                      </m:sSubPr>
                      <m:e>
                        <m:r>
                          <a:rPr lang="en-US" altLang="zh-CN" i="1">
                            <a:latin typeface="Cambria Math" panose="02040503050406030204" pitchFamily="18" charset="0"/>
                          </a:rPr>
                          <m:t>𝑓</m:t>
                        </m:r>
                      </m:e>
                      <m:sub>
                        <m:r>
                          <a:rPr lang="en-US" altLang="zh-CN" b="0" i="1" smtClean="0">
                            <a:latin typeface="Cambria Math" panose="02040503050406030204" pitchFamily="18" charset="0"/>
                          </a:rPr>
                          <m:t>𝐸</m:t>
                        </m:r>
                      </m:sub>
                    </m:sSub>
                  </m:oMath>
                </a14:m>
                <a:r>
                  <a:rPr lang="en-US" altLang="zh-CN" dirty="0" smtClean="0"/>
                  <a:t>) </a:t>
                </a:r>
                <a14:m>
                  <m:oMath xmlns:m="http://schemas.openxmlformats.org/officeDocument/2006/math">
                    <m:sSup>
                      <m:sSupPr>
                        <m:ctrlPr>
                          <a:rPr lang="en-US" altLang="zh-CN" i="1" smtClean="0">
                            <a:latin typeface="Cambria Math" panose="02040503050406030204" pitchFamily="18" charset="0"/>
                          </a:rPr>
                        </m:ctrlPr>
                      </m:sSupPr>
                      <m:e>
                        <m:r>
                          <m:rPr>
                            <m:nor/>
                          </m:rPr>
                          <a:rPr lang="en-US" altLang="zh-CN" dirty="0"/>
                          <m:t>[(</m:t>
                        </m:r>
                        <m:sSub>
                          <m:sSubPr>
                            <m:ctrlPr>
                              <a:rPr lang="en-US" altLang="zh-CN" i="1">
                                <a:latin typeface="Cambria Math" panose="02040503050406030204" pitchFamily="18" charset="0"/>
                              </a:rPr>
                            </m:ctrlPr>
                          </m:sSubPr>
                          <m:e>
                            <m:r>
                              <a:rPr lang="en-US" altLang="zh-CN" i="1">
                                <a:latin typeface="Cambria Math" panose="02040503050406030204" pitchFamily="18" charset="0"/>
                              </a:rPr>
                              <m:t>𝑓</m:t>
                            </m:r>
                          </m:e>
                          <m:sub>
                            <m:r>
                              <a:rPr lang="en-US" altLang="zh-CN" i="1">
                                <a:latin typeface="Cambria Math" panose="02040503050406030204" pitchFamily="18" charset="0"/>
                              </a:rPr>
                              <m:t>0</m:t>
                            </m:r>
                          </m:sub>
                        </m:sSub>
                        <m:r>
                          <m:rPr>
                            <m:nor/>
                          </m:rPr>
                          <a:rPr lang="en-US" altLang="zh-CN" dirty="0"/>
                          <m:t>−</m:t>
                        </m:r>
                        <m:sSub>
                          <m:sSubPr>
                            <m:ctrlPr>
                              <a:rPr lang="en-US" altLang="zh-CN" i="1">
                                <a:latin typeface="Cambria Math" panose="02040503050406030204" pitchFamily="18" charset="0"/>
                              </a:rPr>
                            </m:ctrlPr>
                          </m:sSubPr>
                          <m:e>
                            <m:r>
                              <a:rPr lang="en-US" altLang="zh-CN" i="1">
                                <a:latin typeface="Cambria Math" panose="02040503050406030204" pitchFamily="18" charset="0"/>
                              </a:rPr>
                              <m:t>𝑓</m:t>
                            </m:r>
                          </m:e>
                          <m:sub>
                            <m:r>
                              <a:rPr lang="en-US" altLang="zh-CN" i="1">
                                <a:latin typeface="Cambria Math" panose="02040503050406030204" pitchFamily="18" charset="0"/>
                              </a:rPr>
                              <m:t>𝑁</m:t>
                            </m:r>
                          </m:sub>
                        </m:sSub>
                        <m:r>
                          <m:rPr>
                            <m:nor/>
                          </m:rPr>
                          <a:rPr lang="en-US" altLang="zh-CN" dirty="0"/>
                          <m:t>)− ∆</m:t>
                        </m:r>
                        <m:r>
                          <m:rPr>
                            <m:nor/>
                          </m:rPr>
                          <a:rPr lang="en-US" altLang="zh-CN" dirty="0"/>
                          <m:t>f</m:t>
                        </m:r>
                        <m:r>
                          <m:rPr>
                            <m:nor/>
                          </m:rPr>
                          <a:rPr lang="en-US" altLang="zh-CN" dirty="0"/>
                          <m:t> ]</m:t>
                        </m:r>
                      </m:e>
                      <m:sup>
                        <m:r>
                          <a:rPr lang="en-US" altLang="zh-CN" b="0" i="1" smtClean="0">
                            <a:latin typeface="Cambria Math" panose="02040503050406030204" pitchFamily="18" charset="0"/>
                          </a:rPr>
                          <m:t>2</m:t>
                        </m:r>
                      </m:sup>
                    </m:sSup>
                    <m:r>
                      <a:rPr lang="en-US" altLang="zh-CN" i="1">
                        <a:latin typeface="Cambria Math" panose="02040503050406030204" pitchFamily="18" charset="0"/>
                      </a:rPr>
                      <m:t>≥</m:t>
                    </m:r>
                    <m:sSup>
                      <m:sSupPr>
                        <m:ctrlPr>
                          <a:rPr lang="en-US" altLang="zh-CN" i="1" smtClean="0">
                            <a:latin typeface="Cambria Math" panose="02040503050406030204" pitchFamily="18" charset="0"/>
                          </a:rPr>
                        </m:ctrlPr>
                      </m:sSupPr>
                      <m:e>
                        <m:r>
                          <m:rPr>
                            <m:nor/>
                          </m:rPr>
                          <a:rPr lang="en-US" altLang="zh-CN" dirty="0"/>
                          <m:t>(</m:t>
                        </m:r>
                        <m:sSub>
                          <m:sSubPr>
                            <m:ctrlPr>
                              <a:rPr lang="en-US" altLang="zh-CN" i="1">
                                <a:latin typeface="Cambria Math" panose="02040503050406030204" pitchFamily="18" charset="0"/>
                              </a:rPr>
                            </m:ctrlPr>
                          </m:sSubPr>
                          <m:e>
                            <m:r>
                              <a:rPr lang="en-US" altLang="zh-CN" i="1">
                                <a:latin typeface="Cambria Math" panose="02040503050406030204" pitchFamily="18" charset="0"/>
                              </a:rPr>
                              <m:t>𝑓</m:t>
                            </m:r>
                          </m:e>
                          <m:sub>
                            <m:r>
                              <a:rPr lang="en-US" altLang="zh-CN" i="1">
                                <a:latin typeface="Cambria Math" panose="02040503050406030204" pitchFamily="18" charset="0"/>
                              </a:rPr>
                              <m:t>0</m:t>
                            </m:r>
                          </m:sub>
                        </m:sSub>
                        <m:r>
                          <m:rPr>
                            <m:nor/>
                          </m:rPr>
                          <a:rPr lang="en-US" altLang="zh-CN" dirty="0"/>
                          <m:t>−</m:t>
                        </m:r>
                        <m:sSub>
                          <m:sSubPr>
                            <m:ctrlPr>
                              <a:rPr lang="en-US" altLang="zh-CN" i="1" smtClean="0">
                                <a:latin typeface="Cambria Math" panose="02040503050406030204" pitchFamily="18" charset="0"/>
                              </a:rPr>
                            </m:ctrlPr>
                          </m:sSubPr>
                          <m:e>
                            <m:r>
                              <a:rPr lang="en-US" altLang="zh-CN" i="1">
                                <a:latin typeface="Cambria Math" panose="02040503050406030204" pitchFamily="18" charset="0"/>
                              </a:rPr>
                              <m:t>𝑓</m:t>
                            </m:r>
                          </m:e>
                          <m:sub>
                            <m:r>
                              <a:rPr lang="en-US" altLang="zh-CN" b="0" i="1" smtClean="0">
                                <a:latin typeface="Cambria Math" panose="02040503050406030204" pitchFamily="18" charset="0"/>
                              </a:rPr>
                              <m:t>𝐸</m:t>
                            </m:r>
                          </m:sub>
                        </m:sSub>
                        <m:r>
                          <m:rPr>
                            <m:nor/>
                          </m:rPr>
                          <a:rPr lang="en-US" altLang="zh-CN" dirty="0"/>
                          <m:t>)</m:t>
                        </m:r>
                      </m:e>
                      <m:sup>
                        <m:r>
                          <a:rPr lang="en-US" altLang="zh-CN" b="0" i="1" smtClean="0">
                            <a:latin typeface="Cambria Math" panose="02040503050406030204" pitchFamily="18" charset="0"/>
                          </a:rPr>
                          <m:t>2</m:t>
                        </m:r>
                      </m:sup>
                    </m:sSup>
                    <m:r>
                      <m:rPr>
                        <m:nor/>
                      </m:rPr>
                      <a:rPr lang="en-US" altLang="zh-CN" dirty="0"/>
                      <m:t>∆</m:t>
                    </m:r>
                    <m:r>
                      <m:rPr>
                        <m:nor/>
                      </m:rPr>
                      <a:rPr lang="en-US" altLang="zh-CN" b="0" i="0" dirty="0" smtClean="0"/>
                      <m:t>f</m:t>
                    </m:r>
                  </m:oMath>
                </a14:m>
                <a:r>
                  <a:rPr lang="en-US" altLang="zh-CN" dirty="0" smtClean="0"/>
                  <a:t>, </a:t>
                </a:r>
                <a:r>
                  <a:rPr lang="en-US" altLang="zh-CN" dirty="0"/>
                  <a:t>then keep the </a:t>
                </a:r>
                <a:r>
                  <a:rPr lang="en-US" altLang="zh-CN" dirty="0" smtClean="0"/>
                  <a:t>old set </a:t>
                </a:r>
                <a:r>
                  <a:rPr lang="en-US" altLang="zh-CN" dirty="0"/>
                  <a:t>of directions for the next basic procedure, because either (</a:t>
                </a:r>
                <a:r>
                  <a:rPr lang="en-US" altLang="zh-CN" dirty="0" err="1"/>
                  <a:t>i</a:t>
                </a:r>
                <a:r>
                  <a:rPr lang="en-US" altLang="zh-CN" dirty="0"/>
                  <a:t>) the decrease </a:t>
                </a:r>
                <a:r>
                  <a:rPr lang="en-US" altLang="zh-CN" dirty="0" smtClean="0"/>
                  <a:t>along the </a:t>
                </a:r>
                <a:r>
                  <a:rPr lang="en-US" altLang="zh-CN" dirty="0"/>
                  <a:t>average direction was not primarily due to any single direction’s decrease, or (</a:t>
                </a:r>
                <a:r>
                  <a:rPr lang="en-US" altLang="zh-CN" dirty="0" smtClean="0"/>
                  <a:t>ii) there </a:t>
                </a:r>
                <a:r>
                  <a:rPr lang="en-US" altLang="zh-CN" dirty="0"/>
                  <a:t>is a substantial second derivative along the average direction and we seem </a:t>
                </a:r>
                <a:r>
                  <a:rPr lang="en-US" altLang="zh-CN" dirty="0" smtClean="0"/>
                  <a:t>to be </a:t>
                </a:r>
                <a:r>
                  <a:rPr lang="en-US" altLang="zh-CN" dirty="0"/>
                  <a:t>near to the bottom of its minimum.</a:t>
                </a:r>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822960" y="1837107"/>
                <a:ext cx="7543801" cy="4023360"/>
              </a:xfrm>
              <a:blipFill rotWithShape="0">
                <a:blip r:embed="rId2"/>
                <a:stretch>
                  <a:fillRect l="-485" t="-1515" r="-1858"/>
                </a:stretch>
              </a:blipFill>
            </p:spPr>
            <p:txBody>
              <a:bodyPr/>
              <a:lstStyle/>
              <a:p>
                <a:r>
                  <a:rPr lang="zh-CN" altLang="en-US">
                    <a:noFill/>
                  </a:rPr>
                  <a:t> </a:t>
                </a:r>
              </a:p>
            </p:txBody>
          </p:sp>
        </mc:Fallback>
      </mc:AlternateContent>
      <p:pic>
        <p:nvPicPr>
          <p:cNvPr id="4" name="图片 3"/>
          <p:cNvPicPr>
            <a:picLocks noChangeAspect="1"/>
          </p:cNvPicPr>
          <p:nvPr/>
        </p:nvPicPr>
        <p:blipFill>
          <a:blip r:embed="rId3"/>
          <a:stretch>
            <a:fillRect/>
          </a:stretch>
        </p:blipFill>
        <p:spPr>
          <a:xfrm>
            <a:off x="2128427" y="2395806"/>
            <a:ext cx="5867400" cy="323850"/>
          </a:xfrm>
          <a:prstGeom prst="rect">
            <a:avLst/>
          </a:prstGeom>
        </p:spPr>
      </p:pic>
    </p:spTree>
    <p:extLst>
      <p:ext uri="{BB962C8B-B14F-4D97-AF65-F5344CB8AC3E}">
        <p14:creationId xmlns:p14="http://schemas.microsoft.com/office/powerpoint/2010/main" val="793967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r>
              <a:rPr lang="en-US" altLang="zh-CN" dirty="0" smtClean="0"/>
              <a:t>We know (10.2 –10.4) how to minimize a function of one variable. If we start at a point </a:t>
            </a:r>
            <a:r>
              <a:rPr lang="en-US" altLang="zh-CN" b="1" dirty="0" smtClean="0"/>
              <a:t>P</a:t>
            </a:r>
            <a:r>
              <a:rPr lang="en-US" altLang="zh-CN" dirty="0" smtClean="0"/>
              <a:t> in N-dimensional space, and proceed from there in some vector direction </a:t>
            </a:r>
            <a:r>
              <a:rPr lang="en-US" altLang="zh-CN" b="1" dirty="0" smtClean="0"/>
              <a:t>n</a:t>
            </a:r>
            <a:r>
              <a:rPr lang="en-US" altLang="zh-CN" dirty="0" smtClean="0"/>
              <a:t>, then any function of N variables f(</a:t>
            </a:r>
            <a:r>
              <a:rPr lang="en-US" altLang="zh-CN" b="1" dirty="0" smtClean="0"/>
              <a:t>P</a:t>
            </a:r>
            <a:r>
              <a:rPr lang="en-US" altLang="zh-CN" dirty="0" smtClean="0"/>
              <a:t>) can be minimized along the line </a:t>
            </a:r>
            <a:r>
              <a:rPr lang="en-US" altLang="zh-CN" b="1" dirty="0" smtClean="0"/>
              <a:t>n</a:t>
            </a:r>
            <a:r>
              <a:rPr lang="en-US" altLang="zh-CN" dirty="0" smtClean="0"/>
              <a:t> by our one-dimensional methods. </a:t>
            </a:r>
          </a:p>
          <a:p>
            <a:r>
              <a:rPr lang="en-US" altLang="zh-CN" dirty="0" smtClean="0"/>
              <a:t>Different methods </a:t>
            </a:r>
            <a:r>
              <a:rPr lang="en-US" altLang="zh-CN" dirty="0"/>
              <a:t>will differ only by </a:t>
            </a:r>
            <a:r>
              <a:rPr lang="en-US" altLang="zh-CN" dirty="0" smtClean="0"/>
              <a:t>how </a:t>
            </a:r>
            <a:r>
              <a:rPr lang="en-US" altLang="zh-CN" dirty="0"/>
              <a:t>they choose the next </a:t>
            </a:r>
            <a:r>
              <a:rPr lang="en-US" altLang="zh-CN" dirty="0" smtClean="0"/>
              <a:t>direction </a:t>
            </a:r>
            <a:r>
              <a:rPr lang="en-US" altLang="zh-CN" b="1" dirty="0" smtClean="0"/>
              <a:t>n</a:t>
            </a:r>
            <a:r>
              <a:rPr lang="en-US" altLang="zh-CN" dirty="0" smtClean="0"/>
              <a:t> </a:t>
            </a:r>
            <a:r>
              <a:rPr lang="en-US" altLang="zh-CN" dirty="0"/>
              <a:t>to try.</a:t>
            </a:r>
            <a:endParaRPr lang="zh-CN" altLang="en-US" dirty="0"/>
          </a:p>
        </p:txBody>
      </p:sp>
    </p:spTree>
    <p:extLst>
      <p:ext uri="{BB962C8B-B14F-4D97-AF65-F5344CB8AC3E}">
        <p14:creationId xmlns:p14="http://schemas.microsoft.com/office/powerpoint/2010/main" val="1412202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linmin</a:t>
            </a:r>
            <a:endParaRPr lang="zh-CN" altLang="en-US" dirty="0"/>
          </a:p>
        </p:txBody>
      </p:sp>
      <p:sp>
        <p:nvSpPr>
          <p:cNvPr id="3" name="内容占位符 2"/>
          <p:cNvSpPr>
            <a:spLocks noGrp="1"/>
          </p:cNvSpPr>
          <p:nvPr>
            <p:ph idx="1"/>
          </p:nvPr>
        </p:nvSpPr>
        <p:spPr/>
        <p:txBody>
          <a:bodyPr/>
          <a:lstStyle/>
          <a:p>
            <a:r>
              <a:rPr lang="en-US" altLang="zh-CN" dirty="0" smtClean="0"/>
              <a:t>The line minimization routine </a:t>
            </a:r>
            <a:r>
              <a:rPr lang="en-US" altLang="zh-CN" dirty="0" err="1" smtClean="0"/>
              <a:t>linmin</a:t>
            </a:r>
            <a:r>
              <a:rPr lang="en-US" altLang="zh-CN" dirty="0" smtClean="0"/>
              <a:t> is </a:t>
            </a:r>
            <a:r>
              <a:rPr lang="en-US" altLang="zh-CN" dirty="0"/>
              <a:t>a </a:t>
            </a:r>
            <a:r>
              <a:rPr lang="en-US" altLang="zh-CN" dirty="0" smtClean="0"/>
              <a:t>black-box </a:t>
            </a:r>
            <a:r>
              <a:rPr lang="en-US" altLang="zh-CN" dirty="0" err="1" smtClean="0"/>
              <a:t>subalgorithm</a:t>
            </a:r>
            <a:r>
              <a:rPr lang="en-US" altLang="zh-CN" dirty="0"/>
              <a:t>, whose definition is</a:t>
            </a:r>
            <a:endParaRPr lang="zh-CN" altLang="en-US" dirty="0"/>
          </a:p>
        </p:txBody>
      </p:sp>
      <p:pic>
        <p:nvPicPr>
          <p:cNvPr id="4" name="图片 3"/>
          <p:cNvPicPr>
            <a:picLocks noChangeAspect="1"/>
          </p:cNvPicPr>
          <p:nvPr/>
        </p:nvPicPr>
        <p:blipFill>
          <a:blip r:embed="rId3"/>
          <a:stretch>
            <a:fillRect/>
          </a:stretch>
        </p:blipFill>
        <p:spPr>
          <a:xfrm>
            <a:off x="2187095" y="2754977"/>
            <a:ext cx="4815527" cy="878019"/>
          </a:xfrm>
          <a:prstGeom prst="rect">
            <a:avLst/>
          </a:prstGeom>
        </p:spPr>
      </p:pic>
    </p:spTree>
    <p:extLst>
      <p:ext uri="{BB962C8B-B14F-4D97-AF65-F5344CB8AC3E}">
        <p14:creationId xmlns:p14="http://schemas.microsoft.com/office/powerpoint/2010/main" val="16865184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A simple method for general multidimensional </a:t>
            </a:r>
            <a:r>
              <a:rPr lang="en-US" altLang="zh-CN" dirty="0" smtClean="0"/>
              <a:t>minimization</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lstStyle/>
              <a:p>
                <a:r>
                  <a:rPr lang="en-US" altLang="zh-CN" dirty="0" smtClean="0"/>
                  <a:t>Take the unit vectors </a:t>
                </a:r>
                <a14:m>
                  <m:oMath xmlns:m="http://schemas.openxmlformats.org/officeDocument/2006/math">
                    <m:sSub>
                      <m:sSubPr>
                        <m:ctrlPr>
                          <a:rPr lang="en-US" altLang="zh-CN" i="1" dirty="0" smtClean="0">
                            <a:latin typeface="Cambria Math" panose="02040503050406030204" pitchFamily="18" charset="0"/>
                          </a:rPr>
                        </m:ctrlPr>
                      </m:sSubPr>
                      <m:e>
                        <m:r>
                          <a:rPr lang="en-US" altLang="zh-CN" b="0" i="1" dirty="0" smtClean="0">
                            <a:latin typeface="Cambria Math" panose="02040503050406030204" pitchFamily="18" charset="0"/>
                          </a:rPr>
                          <m:t>𝑒</m:t>
                        </m:r>
                      </m:e>
                      <m:sub>
                        <m:r>
                          <a:rPr lang="en-US" altLang="zh-CN" b="0" i="1" dirty="0" smtClean="0">
                            <a:latin typeface="Cambria Math" panose="02040503050406030204" pitchFamily="18" charset="0"/>
                          </a:rPr>
                          <m:t>0</m:t>
                        </m:r>
                      </m:sub>
                    </m:sSub>
                    <m:r>
                      <a:rPr lang="en-US" altLang="zh-CN" b="0" i="1" dirty="0" smtClean="0">
                        <a:latin typeface="Cambria Math" panose="02040503050406030204" pitchFamily="18" charset="0"/>
                      </a:rPr>
                      <m:t>,  </m:t>
                    </m:r>
                    <m:sSub>
                      <m:sSubPr>
                        <m:ctrlPr>
                          <a:rPr lang="en-US" altLang="zh-CN" i="1" dirty="0" smtClean="0">
                            <a:latin typeface="Cambria Math" panose="02040503050406030204" pitchFamily="18" charset="0"/>
                          </a:rPr>
                        </m:ctrlPr>
                      </m:sSubPr>
                      <m:e>
                        <m:r>
                          <a:rPr lang="en-US" altLang="zh-CN" b="0" i="1" dirty="0" smtClean="0">
                            <a:latin typeface="Cambria Math" panose="02040503050406030204" pitchFamily="18" charset="0"/>
                          </a:rPr>
                          <m:t>𝑒</m:t>
                        </m:r>
                      </m:e>
                      <m:sub>
                        <m:r>
                          <a:rPr lang="en-US" altLang="zh-CN" b="0" i="1" dirty="0" smtClean="0">
                            <a:latin typeface="Cambria Math" panose="02040503050406030204" pitchFamily="18" charset="0"/>
                          </a:rPr>
                          <m:t>1</m:t>
                        </m:r>
                      </m:sub>
                    </m:sSub>
                    <m:r>
                      <a:rPr lang="en-US" altLang="zh-CN" b="0" i="1" dirty="0" smtClean="0">
                        <a:latin typeface="Cambria Math" panose="02040503050406030204" pitchFamily="18" charset="0"/>
                      </a:rPr>
                      <m:t>… </m:t>
                    </m:r>
                    <m:sSub>
                      <m:sSubPr>
                        <m:ctrlPr>
                          <a:rPr lang="en-US" altLang="zh-CN" i="1" dirty="0" smtClean="0">
                            <a:latin typeface="Cambria Math" panose="02040503050406030204" pitchFamily="18" charset="0"/>
                          </a:rPr>
                        </m:ctrlPr>
                      </m:sSubPr>
                      <m:e>
                        <m:r>
                          <a:rPr lang="en-US" altLang="zh-CN" b="0" i="1" dirty="0" smtClean="0">
                            <a:latin typeface="Cambria Math" panose="02040503050406030204" pitchFamily="18" charset="0"/>
                          </a:rPr>
                          <m:t>𝑒</m:t>
                        </m:r>
                      </m:e>
                      <m:sub>
                        <m:r>
                          <a:rPr lang="en-US" altLang="zh-CN" b="0" i="1" dirty="0" smtClean="0">
                            <a:latin typeface="Cambria Math" panose="02040503050406030204" pitchFamily="18" charset="0"/>
                          </a:rPr>
                          <m:t>𝑁</m:t>
                        </m:r>
                        <m:r>
                          <a:rPr lang="en-US" altLang="zh-CN" b="0" i="1" dirty="0" smtClean="0">
                            <a:latin typeface="Cambria Math" panose="02040503050406030204" pitchFamily="18" charset="0"/>
                          </a:rPr>
                          <m:t>−1</m:t>
                        </m:r>
                      </m:sub>
                    </m:sSub>
                    <m:r>
                      <a:rPr lang="en-US" altLang="zh-CN" i="1" dirty="0" smtClean="0">
                        <a:latin typeface="Cambria Math" panose="02040503050406030204" pitchFamily="18" charset="0"/>
                      </a:rPr>
                      <m:t> </m:t>
                    </m:r>
                  </m:oMath>
                </a14:m>
                <a:r>
                  <a:rPr lang="en-US" altLang="zh-CN" dirty="0" smtClean="0"/>
                  <a:t>as a set of directions. Using </a:t>
                </a:r>
                <a:r>
                  <a:rPr lang="en-US" altLang="zh-CN" dirty="0" err="1" smtClean="0"/>
                  <a:t>linmin</a:t>
                </a:r>
                <a:r>
                  <a:rPr lang="en-US" altLang="zh-CN" dirty="0" smtClean="0"/>
                  <a:t>, move along the first direction to its minimum, then from there along the second direction to its minimum, and so on, cycling through the whole set of directions as many times as necessary, until the function stops decreasing.</a:t>
                </a:r>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rotWithShape="0">
                <a:blip r:embed="rId2"/>
                <a:stretch>
                  <a:fillRect l="-808" t="-1667" r="-1050"/>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4734615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drawback</a:t>
            </a:r>
            <a:endParaRPr lang="zh-CN" altLang="en-US" dirty="0"/>
          </a:p>
        </p:txBody>
      </p:sp>
      <p:sp>
        <p:nvSpPr>
          <p:cNvPr id="3" name="内容占位符 2"/>
          <p:cNvSpPr>
            <a:spLocks noGrp="1"/>
          </p:cNvSpPr>
          <p:nvPr>
            <p:ph idx="1"/>
          </p:nvPr>
        </p:nvSpPr>
        <p:spPr/>
        <p:txBody>
          <a:bodyPr/>
          <a:lstStyle/>
          <a:p>
            <a:r>
              <a:rPr lang="en-US" altLang="zh-CN" dirty="0" smtClean="0"/>
              <a:t>For some functions this simple method will </a:t>
            </a:r>
            <a:r>
              <a:rPr lang="en-US" altLang="zh-CN" dirty="0"/>
              <a:t>be very inefficient, </a:t>
            </a:r>
            <a:r>
              <a:rPr lang="en-US" altLang="zh-CN" dirty="0" smtClean="0"/>
              <a:t>Consider a </a:t>
            </a:r>
            <a:r>
              <a:rPr lang="en-US" altLang="zh-CN" dirty="0"/>
              <a:t>function of two dimensions whose contour map (level lines) happens to define </a:t>
            </a:r>
            <a:r>
              <a:rPr lang="en-US" altLang="zh-CN" dirty="0" smtClean="0"/>
              <a:t>a long</a:t>
            </a:r>
            <a:r>
              <a:rPr lang="en-US" altLang="zh-CN" dirty="0"/>
              <a:t>, narrow valley at some angle to the coordinate basis </a:t>
            </a:r>
            <a:r>
              <a:rPr lang="en-US" altLang="zh-CN" dirty="0" smtClean="0"/>
              <a:t>vectors</a:t>
            </a:r>
            <a:r>
              <a:rPr lang="en-US" altLang="zh-CN" dirty="0" smtClean="0"/>
              <a:t>. </a:t>
            </a:r>
          </a:p>
          <a:p>
            <a:r>
              <a:rPr lang="en-US" altLang="zh-CN" dirty="0" smtClean="0"/>
              <a:t>(example </a:t>
            </a:r>
            <a:r>
              <a:rPr lang="en-US" altLang="zh-CN" dirty="0" smtClean="0"/>
              <a:t>figure in next slide</a:t>
            </a:r>
            <a:r>
              <a:rPr lang="en-US" altLang="zh-CN" dirty="0" smtClean="0"/>
              <a:t>)</a:t>
            </a:r>
            <a:endParaRPr lang="zh-CN" altLang="en-US" dirty="0"/>
          </a:p>
        </p:txBody>
      </p:sp>
    </p:spTree>
    <p:extLst>
      <p:ext uri="{BB962C8B-B14F-4D97-AF65-F5344CB8AC3E}">
        <p14:creationId xmlns:p14="http://schemas.microsoft.com/office/powerpoint/2010/main" val="443708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6" name="图片 5"/>
          <p:cNvPicPr>
            <a:picLocks noChangeAspect="1"/>
          </p:cNvPicPr>
          <p:nvPr/>
        </p:nvPicPr>
        <p:blipFill>
          <a:blip r:embed="rId2"/>
          <a:stretch>
            <a:fillRect/>
          </a:stretch>
        </p:blipFill>
        <p:spPr>
          <a:xfrm>
            <a:off x="1413940" y="132402"/>
            <a:ext cx="6372225" cy="5610225"/>
          </a:xfrm>
          <a:prstGeom prst="rect">
            <a:avLst/>
          </a:prstGeom>
        </p:spPr>
      </p:pic>
      <p:sp>
        <p:nvSpPr>
          <p:cNvPr id="7" name="文本框 6"/>
          <p:cNvSpPr txBox="1"/>
          <p:nvPr/>
        </p:nvSpPr>
        <p:spPr>
          <a:xfrm>
            <a:off x="3023338" y="5848708"/>
            <a:ext cx="3153427" cy="369332"/>
          </a:xfrm>
          <a:prstGeom prst="rect">
            <a:avLst/>
          </a:prstGeom>
          <a:noFill/>
        </p:spPr>
        <p:txBody>
          <a:bodyPr wrap="none" rtlCol="0">
            <a:spAutoFit/>
          </a:bodyPr>
          <a:lstStyle/>
          <a:p>
            <a:r>
              <a:rPr lang="en-US" altLang="zh-CN" dirty="0"/>
              <a:t>Figure 10.7.1 from</a:t>
            </a:r>
            <a:r>
              <a:rPr lang="zh-CN" altLang="en-US" dirty="0"/>
              <a:t> </a:t>
            </a:r>
            <a:r>
              <a:rPr lang="en-US" altLang="zh-CN" dirty="0"/>
              <a:t>NR </a:t>
            </a:r>
            <a:r>
              <a:rPr lang="en-US" altLang="zh-CN" dirty="0" smtClean="0"/>
              <a:t>book</a:t>
            </a:r>
            <a:endParaRPr lang="en-US" altLang="zh-CN" b="1" dirty="0" smtClean="0"/>
          </a:p>
        </p:txBody>
      </p:sp>
    </p:spTree>
    <p:extLst>
      <p:ext uri="{BB962C8B-B14F-4D97-AF65-F5344CB8AC3E}">
        <p14:creationId xmlns:p14="http://schemas.microsoft.com/office/powerpoint/2010/main" val="3310304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normAutofit/>
              </a:bodyPr>
              <a:lstStyle/>
              <a:p>
                <a:r>
                  <a:rPr lang="en-US" altLang="zh-CN" dirty="0" smtClean="0"/>
                  <a:t>We </a:t>
                </a:r>
                <a:r>
                  <a:rPr lang="en-US" altLang="zh-CN" dirty="0"/>
                  <a:t>need </a:t>
                </a:r>
                <a:r>
                  <a:rPr lang="en-US" altLang="zh-CN" dirty="0" smtClean="0"/>
                  <a:t>a </a:t>
                </a:r>
                <a:r>
                  <a:rPr lang="en-US" altLang="zh-CN" dirty="0"/>
                  <a:t>better set of directions than </a:t>
                </a:r>
                <a:r>
                  <a:rPr lang="en-US" altLang="zh-CN" dirty="0" smtClean="0"/>
                  <a:t>the </a:t>
                </a:r>
                <a14:m>
                  <m:oMath xmlns:m="http://schemas.openxmlformats.org/officeDocument/2006/math">
                    <m:sSub>
                      <m:sSubPr>
                        <m:ctrlPr>
                          <a:rPr lang="en-US" altLang="zh-CN" i="1" dirty="0" smtClean="0">
                            <a:latin typeface="Cambria Math" panose="02040503050406030204" pitchFamily="18" charset="0"/>
                          </a:rPr>
                        </m:ctrlPr>
                      </m:sSubPr>
                      <m:e>
                        <m:r>
                          <a:rPr lang="en-US" altLang="zh-CN" b="0" i="1" dirty="0" smtClean="0">
                            <a:latin typeface="Cambria Math" panose="02040503050406030204" pitchFamily="18" charset="0"/>
                          </a:rPr>
                          <m:t>𝑒</m:t>
                        </m:r>
                      </m:e>
                      <m:sub>
                        <m:r>
                          <a:rPr lang="en-US" altLang="zh-CN" b="0" i="1" dirty="0" smtClean="0">
                            <a:latin typeface="Cambria Math" panose="02040503050406030204" pitchFamily="18" charset="0"/>
                          </a:rPr>
                          <m:t>𝑖</m:t>
                        </m:r>
                      </m:sub>
                    </m:sSub>
                  </m:oMath>
                </a14:m>
                <a:r>
                  <a:rPr lang="en-US" altLang="zh-CN" dirty="0" smtClean="0"/>
                  <a:t>’s. </a:t>
                </a:r>
              </a:p>
              <a:p>
                <a:r>
                  <a:rPr lang="en-US" altLang="zh-CN" dirty="0" smtClean="0"/>
                  <a:t>All </a:t>
                </a:r>
                <a:r>
                  <a:rPr lang="en-US" altLang="zh-CN" i="1" dirty="0" smtClean="0"/>
                  <a:t>direction set </a:t>
                </a:r>
                <a:r>
                  <a:rPr lang="en-US" altLang="zh-CN" i="1" dirty="0"/>
                  <a:t>methods </a:t>
                </a:r>
                <a:r>
                  <a:rPr lang="en-US" altLang="zh-CN" dirty="0"/>
                  <a:t>consist of prescriptions for updating the set of directions as the </a:t>
                </a:r>
                <a:r>
                  <a:rPr lang="en-US" altLang="zh-CN" dirty="0" smtClean="0"/>
                  <a:t>method proceeds</a:t>
                </a:r>
                <a:r>
                  <a:rPr lang="en-US" altLang="zh-CN" dirty="0"/>
                  <a:t>, attempting to come up with a set that either (</a:t>
                </a:r>
                <a:r>
                  <a:rPr lang="en-US" altLang="zh-CN" dirty="0" err="1"/>
                  <a:t>i</a:t>
                </a:r>
                <a:r>
                  <a:rPr lang="en-US" altLang="zh-CN" dirty="0"/>
                  <a:t>) includes some very good </a:t>
                </a:r>
                <a:r>
                  <a:rPr lang="en-US" altLang="zh-CN" dirty="0" smtClean="0"/>
                  <a:t>directions that </a:t>
                </a:r>
                <a:r>
                  <a:rPr lang="en-US" altLang="zh-CN" dirty="0"/>
                  <a:t>will take us far along narrow valleys, or else (more subtly) (ii) </a:t>
                </a:r>
                <a:r>
                  <a:rPr lang="en-US" altLang="zh-CN" dirty="0" smtClean="0"/>
                  <a:t>includes some </a:t>
                </a:r>
                <a:r>
                  <a:rPr lang="en-US" altLang="zh-CN" dirty="0"/>
                  <a:t>number of “noninterfering” directions with </a:t>
                </a:r>
                <a:r>
                  <a:rPr lang="en-US" altLang="zh-CN" dirty="0" smtClean="0"/>
                  <a:t>the </a:t>
                </a:r>
                <a:r>
                  <a:rPr lang="en-US" altLang="zh-CN" dirty="0"/>
                  <a:t>special property that </a:t>
                </a:r>
                <a:r>
                  <a:rPr lang="en-US" altLang="zh-CN" dirty="0" smtClean="0"/>
                  <a:t>minimization along </a:t>
                </a:r>
                <a:r>
                  <a:rPr lang="en-US" altLang="zh-CN" dirty="0"/>
                  <a:t>one is not “spoiled” by subsequent minimization along another, so </a:t>
                </a:r>
                <a:r>
                  <a:rPr lang="en-US" altLang="zh-CN" dirty="0" smtClean="0"/>
                  <a:t>that interminable </a:t>
                </a:r>
                <a:r>
                  <a:rPr lang="en-US" altLang="zh-CN" dirty="0"/>
                  <a:t>cycling through the set of directions can be avoided.</a:t>
                </a:r>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rotWithShape="0">
                <a:blip r:embed="rId2"/>
                <a:stretch>
                  <a:fillRect l="-808" t="-1667" r="-2746"/>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555894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Conjugate Directions</a:t>
            </a:r>
            <a:endParaRPr lang="zh-CN" altLang="en-US" dirty="0"/>
          </a:p>
        </p:txBody>
      </p:sp>
      <p:sp>
        <p:nvSpPr>
          <p:cNvPr id="3" name="内容占位符 2"/>
          <p:cNvSpPr>
            <a:spLocks noGrp="1"/>
          </p:cNvSpPr>
          <p:nvPr>
            <p:ph idx="1"/>
          </p:nvPr>
        </p:nvSpPr>
        <p:spPr/>
        <p:txBody>
          <a:bodyPr/>
          <a:lstStyle/>
          <a:p>
            <a:r>
              <a:rPr lang="en-US" altLang="zh-CN" dirty="0"/>
              <a:t>First, note that if we minimize a function along some direction u, then </a:t>
            </a:r>
            <a:r>
              <a:rPr lang="en-US" altLang="zh-CN" dirty="0" smtClean="0"/>
              <a:t>the gradient </a:t>
            </a:r>
            <a:r>
              <a:rPr lang="en-US" altLang="zh-CN" dirty="0"/>
              <a:t>of the function must be perpendicular to u at the line minimum; if </a:t>
            </a:r>
            <a:r>
              <a:rPr lang="en-US" altLang="zh-CN" dirty="0" smtClean="0"/>
              <a:t>not, then </a:t>
            </a:r>
            <a:r>
              <a:rPr lang="en-US" altLang="zh-CN" dirty="0"/>
              <a:t>there would still be a nonzero directional derivative along u</a:t>
            </a:r>
            <a:r>
              <a:rPr lang="en-US" altLang="zh-CN" dirty="0" smtClean="0"/>
              <a:t>.</a:t>
            </a:r>
          </a:p>
          <a:p>
            <a:endParaRPr lang="en-US" altLang="zh-CN" dirty="0"/>
          </a:p>
        </p:txBody>
      </p:sp>
    </p:spTree>
    <p:extLst>
      <p:ext uri="{BB962C8B-B14F-4D97-AF65-F5344CB8AC3E}">
        <p14:creationId xmlns:p14="http://schemas.microsoft.com/office/powerpoint/2010/main" val="1497639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r>
              <a:rPr lang="en-US" altLang="zh-CN" dirty="0" smtClean="0"/>
              <a:t>Next take some particular point </a:t>
            </a:r>
            <a:r>
              <a:rPr lang="en-US" altLang="zh-CN" b="1" dirty="0" smtClean="0"/>
              <a:t>P</a:t>
            </a:r>
            <a:r>
              <a:rPr lang="en-US" altLang="zh-CN" dirty="0" smtClean="0"/>
              <a:t> as the origin of the coordinate system with coordinates </a:t>
            </a:r>
            <a:r>
              <a:rPr lang="en-US" altLang="zh-CN" b="1" dirty="0" smtClean="0"/>
              <a:t>x</a:t>
            </a:r>
            <a:r>
              <a:rPr lang="en-US" altLang="zh-CN" dirty="0" smtClean="0"/>
              <a:t>. Then any function f can be approximated by its Taylor series</a:t>
            </a:r>
          </a:p>
          <a:p>
            <a:endParaRPr lang="en-US" altLang="zh-CN" dirty="0"/>
          </a:p>
          <a:p>
            <a:endParaRPr lang="en-US" altLang="zh-CN" dirty="0" smtClean="0"/>
          </a:p>
          <a:p>
            <a:endParaRPr lang="en-US" altLang="zh-CN" dirty="0" smtClean="0"/>
          </a:p>
          <a:p>
            <a:r>
              <a:rPr lang="en-US" altLang="zh-CN" dirty="0" smtClean="0"/>
              <a:t>Where</a:t>
            </a:r>
          </a:p>
          <a:p>
            <a:endParaRPr lang="en-US" altLang="zh-CN" dirty="0"/>
          </a:p>
          <a:p>
            <a:r>
              <a:rPr lang="en-US" altLang="zh-CN" dirty="0"/>
              <a:t>In the approximation of (10.7.1), the gradient of </a:t>
            </a:r>
            <a:r>
              <a:rPr lang="en-US" altLang="zh-CN" b="1" dirty="0"/>
              <a:t>f</a:t>
            </a:r>
            <a:r>
              <a:rPr lang="en-US" altLang="zh-CN" dirty="0"/>
              <a:t> is easily calculated as</a:t>
            </a:r>
            <a:endParaRPr lang="zh-CN" altLang="en-US" dirty="0"/>
          </a:p>
        </p:txBody>
      </p:sp>
      <p:pic>
        <p:nvPicPr>
          <p:cNvPr id="4" name="图片 3"/>
          <p:cNvPicPr>
            <a:picLocks noChangeAspect="1"/>
          </p:cNvPicPr>
          <p:nvPr/>
        </p:nvPicPr>
        <p:blipFill>
          <a:blip r:embed="rId2"/>
          <a:stretch>
            <a:fillRect/>
          </a:stretch>
        </p:blipFill>
        <p:spPr>
          <a:xfrm>
            <a:off x="1615044" y="2671930"/>
            <a:ext cx="6924675" cy="1343025"/>
          </a:xfrm>
          <a:prstGeom prst="rect">
            <a:avLst/>
          </a:prstGeom>
        </p:spPr>
      </p:pic>
      <p:pic>
        <p:nvPicPr>
          <p:cNvPr id="5" name="图片 4"/>
          <p:cNvPicPr>
            <a:picLocks noChangeAspect="1"/>
          </p:cNvPicPr>
          <p:nvPr/>
        </p:nvPicPr>
        <p:blipFill>
          <a:blip r:embed="rId3"/>
          <a:stretch>
            <a:fillRect/>
          </a:stretch>
        </p:blipFill>
        <p:spPr>
          <a:xfrm>
            <a:off x="1881380" y="4036922"/>
            <a:ext cx="6753225" cy="752475"/>
          </a:xfrm>
          <a:prstGeom prst="rect">
            <a:avLst/>
          </a:prstGeom>
        </p:spPr>
      </p:pic>
      <p:pic>
        <p:nvPicPr>
          <p:cNvPr id="6" name="图片 5"/>
          <p:cNvPicPr>
            <a:picLocks noChangeAspect="1"/>
          </p:cNvPicPr>
          <p:nvPr/>
        </p:nvPicPr>
        <p:blipFill>
          <a:blip r:embed="rId4"/>
          <a:stretch>
            <a:fillRect/>
          </a:stretch>
        </p:blipFill>
        <p:spPr>
          <a:xfrm>
            <a:off x="3707112" y="5600548"/>
            <a:ext cx="5076825" cy="581025"/>
          </a:xfrm>
          <a:prstGeom prst="rect">
            <a:avLst/>
          </a:prstGeom>
        </p:spPr>
      </p:pic>
    </p:spTree>
    <p:extLst>
      <p:ext uri="{BB962C8B-B14F-4D97-AF65-F5344CB8AC3E}">
        <p14:creationId xmlns:p14="http://schemas.microsoft.com/office/powerpoint/2010/main" val="1557398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回顾">
  <a:themeElements>
    <a:clrScheme name="回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224</TotalTime>
  <Words>466</Words>
  <Application>Microsoft Office PowerPoint</Application>
  <PresentationFormat>全屏显示(4:3)</PresentationFormat>
  <Paragraphs>63</Paragraphs>
  <Slides>15</Slides>
  <Notes>2</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15</vt:i4>
      </vt:variant>
    </vt:vector>
  </HeadingPairs>
  <TitlesOfParts>
    <vt:vector size="20" baseType="lpstr">
      <vt:lpstr>宋体</vt:lpstr>
      <vt:lpstr>Calibri</vt:lpstr>
      <vt:lpstr>Calibri Light</vt:lpstr>
      <vt:lpstr>Cambria Math</vt:lpstr>
      <vt:lpstr>回顾</vt:lpstr>
      <vt:lpstr>Direction Set (Powell’s) Methods in Multidimensions</vt:lpstr>
      <vt:lpstr>PowerPoint 演示文稿</vt:lpstr>
      <vt:lpstr>linmin</vt:lpstr>
      <vt:lpstr>A simple method for general multidimensional minimization</vt:lpstr>
      <vt:lpstr>drawback</vt:lpstr>
      <vt:lpstr>PowerPoint 演示文稿</vt:lpstr>
      <vt:lpstr>PowerPoint 演示文稿</vt:lpstr>
      <vt:lpstr>Conjugate Directions</vt:lpstr>
      <vt:lpstr>PowerPoint 演示文稿</vt:lpstr>
      <vt:lpstr>PowerPoint 演示文稿</vt:lpstr>
      <vt:lpstr>Powell’s Quadratically Convergent Method</vt:lpstr>
      <vt:lpstr>Example with N=2</vt:lpstr>
      <vt:lpstr>Problem of Powell’s Method</vt:lpstr>
      <vt:lpstr>Discarding the Direction of Largest Decrease</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Direction Set (Powell’s) Methods in Multidimensions</dc:title>
  <dc:creator>chen shi</dc:creator>
  <cp:lastModifiedBy>chen shi</cp:lastModifiedBy>
  <cp:revision>141</cp:revision>
  <dcterms:created xsi:type="dcterms:W3CDTF">2013-03-25T19:46:28Z</dcterms:created>
  <dcterms:modified xsi:type="dcterms:W3CDTF">2013-04-17T20:51:45Z</dcterms:modified>
</cp:coreProperties>
</file>