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8" r:id="rId10"/>
    <p:sldId id="269" r:id="rId11"/>
    <p:sldId id="267" r:id="rId12"/>
    <p:sldId id="270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2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矩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矩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矩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矩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圆角矩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圆角矩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2013/2/3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6" name="日期占位符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  <a:t>2013/2/3</a:t>
            </a:fld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2013/2/3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2013/2/3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矩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矩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圆角矩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圆角矩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矩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矩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矩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矩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矩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2013/2/3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2.7.6</a:t>
            </a:r>
            <a:br>
              <a:rPr lang="en-US" altLang="zh-CN" dirty="0" smtClean="0"/>
            </a:br>
            <a:r>
              <a:rPr lang="en-US" altLang="zh-CN" dirty="0" smtClean="0"/>
              <a:t>Conjugate </a:t>
            </a:r>
            <a:r>
              <a:rPr lang="en-US" altLang="zh-CN" dirty="0"/>
              <a:t>Gradient Method for a Sparse System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Shi &amp; Bo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79947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09728" indent="0">
                  <a:buNone/>
                </a:pPr>
                <a:r>
                  <a:rPr lang="en-US" altLang="zh-CN" dirty="0" smtClean="0"/>
                  <a:t>For any nonsingular matrix A,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altLang="zh-CN" i="1">
                            <a:latin typeface="Cambria Math"/>
                          </a:rPr>
                          <m:t>𝑇</m:t>
                        </m:r>
                      </m:sup>
                    </m:sSup>
                    <m:r>
                      <a:rPr lang="en-US" altLang="zh-CN" i="1">
                        <a:latin typeface="Cambria Math"/>
                      </a:rPr>
                      <m:t>∙</m:t>
                    </m:r>
                    <m:r>
                      <a:rPr lang="en-US" altLang="zh-CN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altLang="zh-CN" dirty="0" smtClean="0"/>
                  <a:t> is </a:t>
                </a:r>
                <a:r>
                  <a:rPr lang="en-US" altLang="zh-CN" dirty="0"/>
                  <a:t>symmetric and positive-definite</a:t>
                </a:r>
                <a:r>
                  <a:rPr lang="en-US" altLang="zh-CN" dirty="0" smtClean="0"/>
                  <a:t>.</a:t>
                </a:r>
              </a:p>
              <a:p>
                <a:pPr marL="109728" indent="0">
                  <a:buNone/>
                </a:pPr>
                <a:endParaRPr lang="en-US" altLang="zh-CN" dirty="0" smtClean="0"/>
              </a:p>
              <a:p>
                <a:pPr marL="109728" indent="0">
                  <a:buNone/>
                </a:pPr>
                <a:r>
                  <a:rPr lang="en-US" altLang="zh-CN" dirty="0" smtClean="0"/>
                  <a:t>But we can’t use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latin typeface="Cambria Math"/>
                              </a:rPr>
                              <m:t>𝐴</m:t>
                            </m:r>
                          </m:e>
                          <m:sup>
                            <m:r>
                              <a:rPr lang="en-US" altLang="zh-CN" i="1">
                                <a:latin typeface="Cambria Math"/>
                              </a:rPr>
                              <m:t>𝑇</m:t>
                            </m:r>
                          </m:sup>
                        </m:sSup>
                        <m:r>
                          <a:rPr lang="en-US" altLang="zh-CN" i="1">
                            <a:latin typeface="Cambria Math"/>
                          </a:rPr>
                          <m:t>∙</m:t>
                        </m:r>
                        <m:r>
                          <a:rPr lang="en-US" altLang="zh-CN" i="1">
                            <a:latin typeface="Cambria Math"/>
                          </a:rPr>
                          <m:t>𝐴</m:t>
                        </m:r>
                      </m:e>
                    </m:d>
                    <m:r>
                      <a:rPr lang="en-US" altLang="zh-CN" i="1">
                        <a:latin typeface="Cambria Math"/>
                      </a:rPr>
                      <m:t>∙</m:t>
                    </m:r>
                    <m:r>
                      <a:rPr lang="en-US" altLang="zh-CN" b="0" i="1" smtClean="0">
                        <a:latin typeface="Cambria Math"/>
                      </a:rPr>
                      <m:t>𝑥</m:t>
                    </m:r>
                    <m:r>
                      <a:rPr lang="en-US" altLang="zh-CN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altLang="zh-CN" i="1">
                            <a:latin typeface="Cambria Math"/>
                          </a:rPr>
                          <m:t>𝑇</m:t>
                        </m:r>
                      </m:sup>
                    </m:sSup>
                    <m:r>
                      <a:rPr lang="en-US" altLang="zh-CN" i="1">
                        <a:latin typeface="Cambria Math"/>
                      </a:rPr>
                      <m:t>∙</m:t>
                    </m:r>
                    <m:r>
                      <a:rPr lang="en-US" altLang="zh-CN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altLang="zh-CN" dirty="0" smtClean="0"/>
                  <a:t>. </a:t>
                </a:r>
              </a:p>
              <a:p>
                <a:pPr marL="109728" indent="0">
                  <a:buNone/>
                </a:pPr>
                <a:endParaRPr lang="en-US" altLang="zh-CN"/>
              </a:p>
              <a:p>
                <a:pPr marL="109728" indent="0">
                  <a:buNone/>
                </a:pPr>
                <a:r>
                  <a:rPr lang="en-US" altLang="zh-CN" smtClean="0"/>
                  <a:t>Because the </a:t>
                </a:r>
                <a:r>
                  <a:rPr lang="en-US" altLang="zh-CN" dirty="0"/>
                  <a:t>condition number of the </a:t>
                </a:r>
                <a:r>
                  <a:rPr lang="en-US" altLang="zh-CN" dirty="0" smtClean="0"/>
                  <a:t>matrix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altLang="zh-CN" i="1">
                            <a:latin typeface="Cambria Math"/>
                          </a:rPr>
                          <m:t>𝑇</m:t>
                        </m:r>
                      </m:sup>
                    </m:sSup>
                    <m:r>
                      <a:rPr lang="en-US" altLang="zh-CN" i="1">
                        <a:latin typeface="Cambria Math"/>
                      </a:rPr>
                      <m:t>∙</m:t>
                    </m:r>
                    <m:r>
                      <a:rPr lang="en-US" altLang="zh-CN" i="1">
                        <a:latin typeface="Cambria Math"/>
                      </a:rPr>
                      <m:t>𝐴</m:t>
                    </m:r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is the square of the condition </a:t>
                </a:r>
                <a:r>
                  <a:rPr lang="en-US" altLang="zh-CN" dirty="0"/>
                  <a:t>number of </a:t>
                </a:r>
                <a:r>
                  <a:rPr lang="en-US" altLang="zh-CN" dirty="0" smtClean="0"/>
                  <a:t>A.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" t="-1268" r="-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5908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Thanks</a:t>
            </a:r>
          </a:p>
          <a:p>
            <a:endParaRPr lang="en-US" altLang="zh-CN" dirty="0"/>
          </a:p>
          <a:p>
            <a:r>
              <a:rPr lang="en-US" altLang="zh-CN" dirty="0" smtClean="0"/>
              <a:t>Reference</a:t>
            </a:r>
          </a:p>
          <a:p>
            <a:pPr lvl="1"/>
            <a:r>
              <a:rPr lang="en-US" altLang="zh-CN" dirty="0"/>
              <a:t>Numerical Recipes</a:t>
            </a:r>
          </a:p>
          <a:p>
            <a:pPr lvl="1"/>
            <a:r>
              <a:rPr lang="en-US" altLang="zh-CN" dirty="0"/>
              <a:t>Steepest Decent and Conjugate </a:t>
            </a:r>
            <a:r>
              <a:rPr lang="en-US" altLang="zh-CN" dirty="0" smtClean="0"/>
              <a:t>Gradients</a:t>
            </a:r>
            <a:r>
              <a:rPr lang="en-US" altLang="zh-CN" dirty="0"/>
              <a:t>, w3.pppl.gov/m3d/reference/SteepestDecentandCG.ppt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34605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Numerical </a:t>
            </a:r>
            <a:r>
              <a:rPr lang="en-US" altLang="zh-CN" dirty="0" smtClean="0"/>
              <a:t>Recipes</a:t>
            </a:r>
          </a:p>
          <a:p>
            <a:r>
              <a:rPr lang="en-US" altLang="zh-CN" dirty="0" smtClean="0"/>
              <a:t>Steepest </a:t>
            </a:r>
            <a:r>
              <a:rPr lang="en-US" altLang="zh-CN" dirty="0"/>
              <a:t>Decent and Conjugate </a:t>
            </a:r>
            <a:r>
              <a:rPr lang="en-US" altLang="zh-CN" dirty="0" smtClean="0"/>
              <a:t>Gradients</a:t>
            </a:r>
          </a:p>
        </p:txBody>
      </p:sp>
    </p:spTree>
    <p:extLst>
      <p:ext uri="{BB962C8B-B14F-4D97-AF65-F5344CB8AC3E}">
        <p14:creationId xmlns:p14="http://schemas.microsoft.com/office/powerpoint/2010/main" val="1643006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is sparse system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altLang="zh-CN" dirty="0" smtClean="0"/>
                  <a:t>A system of linear equations is called sparse if </a:t>
                </a:r>
                <a:r>
                  <a:rPr lang="en-US" altLang="zh-CN" dirty="0"/>
                  <a:t>only a relatively small </a:t>
                </a:r>
                <a:r>
                  <a:rPr lang="en-US" altLang="zh-CN" dirty="0" smtClean="0"/>
                  <a:t>number of </a:t>
                </a:r>
                <a:r>
                  <a:rPr lang="en-US" altLang="zh-CN" dirty="0"/>
                  <a:t>its matrix </a:t>
                </a:r>
                <a:r>
                  <a:rPr lang="en-US" altLang="zh-CN" dirty="0" smtClean="0"/>
                  <a:t>elements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altLang="zh-CN" dirty="0" smtClean="0"/>
                  <a:t> </a:t>
                </a:r>
                <a:r>
                  <a:rPr lang="en-US" altLang="zh-CN" dirty="0"/>
                  <a:t>are nonzero. It is wasteful to use general methods </a:t>
                </a:r>
                <a:r>
                  <a:rPr lang="en-US" altLang="zh-CN" dirty="0" smtClean="0"/>
                  <a:t>of linear </a:t>
                </a:r>
                <a:r>
                  <a:rPr lang="en-US" altLang="zh-CN" dirty="0"/>
                  <a:t>algebra on such problems, because most of the </a:t>
                </a:r>
                <a:r>
                  <a:rPr lang="en-US" altLang="zh-CN" dirty="0" smtClean="0"/>
                  <a:t>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𝑁</m:t>
                        </m:r>
                      </m:e>
                      <m:sup>
                        <m:r>
                          <a:rPr lang="en-US" altLang="zh-CN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altLang="zh-CN" dirty="0" smtClean="0"/>
                  <a:t>) arithmetic operations devoted </a:t>
                </a:r>
                <a:r>
                  <a:rPr lang="en-US" altLang="zh-CN" dirty="0"/>
                  <a:t>to solving the set of equations or inverting the matrix involve zero </a:t>
                </a:r>
                <a:r>
                  <a:rPr lang="en-US" altLang="zh-CN" dirty="0" smtClean="0"/>
                  <a:t>operands. Furthermore</a:t>
                </a:r>
                <a:r>
                  <a:rPr lang="en-US" altLang="zh-CN" dirty="0"/>
                  <a:t>, you might wish to work problems so large as to tax your </a:t>
                </a:r>
                <a:r>
                  <a:rPr lang="en-US" altLang="zh-CN" dirty="0" smtClean="0"/>
                  <a:t>available memory </a:t>
                </a:r>
                <a:r>
                  <a:rPr lang="en-US" altLang="zh-CN" dirty="0"/>
                  <a:t>space, and it is wasteful to reserve storage for unfruitful zero </a:t>
                </a:r>
                <a:r>
                  <a:rPr lang="en-US" altLang="zh-CN" dirty="0" smtClean="0"/>
                  <a:t>elements. Note </a:t>
                </a:r>
                <a:r>
                  <a:rPr lang="en-US" altLang="zh-CN" dirty="0"/>
                  <a:t>that there are two distinct (and not always compatible) goals for any </a:t>
                </a:r>
                <a:r>
                  <a:rPr lang="en-US" altLang="zh-CN" dirty="0" smtClean="0"/>
                  <a:t>sparse matrix </a:t>
                </a:r>
                <a:r>
                  <a:rPr lang="en-US" altLang="zh-CN" dirty="0"/>
                  <a:t>method: saving time and/or saving space.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3099" r="-1630" b="-154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1904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Conjugate Gradient Method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altLang="zh-CN" dirty="0" smtClean="0"/>
          </a:p>
          <a:p>
            <a:pPr marL="109728" indent="0">
              <a:buNone/>
            </a:pPr>
            <a:r>
              <a:rPr lang="en-US" altLang="zh-CN" dirty="0" smtClean="0"/>
              <a:t>Ax=b</a:t>
            </a:r>
          </a:p>
          <a:p>
            <a:endParaRPr lang="en-US" altLang="zh-CN" dirty="0" smtClean="0"/>
          </a:p>
          <a:p>
            <a:endParaRPr lang="en-US" altLang="zh-CN" dirty="0"/>
          </a:p>
          <a:p>
            <a:pPr marL="109728" indent="0">
              <a:buNone/>
            </a:pPr>
            <a:r>
              <a:rPr lang="en-US" altLang="zh-CN" dirty="0"/>
              <a:t>The ordinary conjugate gradient </a:t>
            </a:r>
            <a:r>
              <a:rPr lang="en-US" altLang="zh-CN" dirty="0" smtClean="0"/>
              <a:t>algorithm:</a:t>
            </a:r>
          </a:p>
          <a:p>
            <a:pPr lvl="1"/>
            <a:r>
              <a:rPr lang="en-US" altLang="zh-CN" dirty="0"/>
              <a:t>steepest descent method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79198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steepest descent method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Where A is n*n symmetric positive definite matrix, b is known n-d vector.</a:t>
                </a:r>
              </a:p>
              <a:p>
                <a:endParaRPr lang="en-US" altLang="zh-CN" dirty="0"/>
              </a:p>
              <a:p>
                <a:r>
                  <a:rPr lang="en-US" altLang="zh-CN" dirty="0"/>
                  <a:t>Solving Ax=b is equivalent to minimizing </a:t>
                </a:r>
              </a:p>
              <a:p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US" altLang="zh-CN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altLang="zh-CN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zh-CN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altLang="zh-CN" b="1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altLang="zh-CN" b="1" i="1">
                        <a:latin typeface="Cambria Math"/>
                      </a:rPr>
                      <m:t>𝒙𝑨𝒙</m:t>
                    </m:r>
                    <m:r>
                      <a:rPr lang="en-US" altLang="zh-CN" b="1" i="1">
                        <a:latin typeface="Cambria Math"/>
                      </a:rPr>
                      <m:t>−</m:t>
                    </m:r>
                    <m:r>
                      <a:rPr lang="en-US" altLang="zh-CN" b="1" i="1">
                        <a:latin typeface="Cambria Math"/>
                      </a:rPr>
                      <m:t>𝒃𝒙</m:t>
                    </m:r>
                    <m:r>
                      <a:rPr lang="en-US" altLang="zh-CN" b="1" i="1">
                        <a:latin typeface="Cambria Math"/>
                      </a:rPr>
                      <m:t>+</m:t>
                    </m:r>
                    <m:r>
                      <a:rPr lang="en-US" altLang="zh-CN" b="1" i="1">
                        <a:latin typeface="Cambria Math"/>
                      </a:rPr>
                      <m:t>𝒄</m:t>
                    </m:r>
                  </m:oMath>
                </a14:m>
                <a:endParaRPr lang="en-US" altLang="zh-CN" dirty="0"/>
              </a:p>
              <a:p>
                <a:endParaRPr lang="en-US" altLang="zh-CN" dirty="0" smtClean="0"/>
              </a:p>
              <a:p>
                <a:r>
                  <a:rPr lang="zh-CN" altLang="en-US" dirty="0" smtClean="0"/>
                  <a:t>▽</a:t>
                </a:r>
                <a:r>
                  <a:rPr lang="en-US" altLang="zh-CN" dirty="0"/>
                  <a:t>f=Ax-b</a:t>
                </a:r>
              </a:p>
              <a:p>
                <a:pPr marL="109728" indent="0">
                  <a:buNone/>
                </a:pPr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4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8873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steepest descent method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altLang="zh-CN" dirty="0"/>
                  <a:t>Steepest Descent</a:t>
                </a:r>
              </a:p>
              <a:p>
                <a:pPr lvl="1"/>
                <a:r>
                  <a:rPr lang="en-US" altLang="zh-CN" dirty="0"/>
                  <a:t>Start at a initial guess point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1" i="1" dirty="0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altLang="zh-CN" b="1" i="1" dirty="0"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altLang="zh-CN" dirty="0">
                        <a:latin typeface="Cambria Math"/>
                      </a:rPr>
                      <m:t>;</m:t>
                    </m:r>
                  </m:oMath>
                </a14:m>
                <a:r>
                  <a:rPr lang="en-US" altLang="zh-CN" dirty="0"/>
                  <a:t>  adjust until close enough to the exact solution:</a:t>
                </a:r>
              </a:p>
              <a:p>
                <a:pPr lvl="1"/>
                <a:endParaRPr lang="en-US" altLang="zh-CN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1" i="1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altLang="zh-CN" b="1" i="1">
                            <a:latin typeface="Cambria Math"/>
                          </a:rPr>
                          <m:t>𝒊</m:t>
                        </m:r>
                        <m:r>
                          <a:rPr lang="en-US" altLang="zh-CN" b="1" i="1">
                            <a:latin typeface="Cambria Math"/>
                          </a:rPr>
                          <m:t>+</m:t>
                        </m:r>
                        <m:r>
                          <a:rPr lang="en-US" altLang="zh-CN" b="1" i="1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altLang="zh-CN" b="1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zh-CN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1" i="1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altLang="zh-CN" b="1" i="1"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altLang="zh-CN" b="1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altLang="zh-CN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1" i="1">
                            <a:latin typeface="Cambria Math"/>
                          </a:rPr>
                          <m:t>𝒔</m:t>
                        </m:r>
                      </m:e>
                      <m:sub>
                        <m:r>
                          <a:rPr lang="en-US" altLang="zh-CN" b="1" i="1">
                            <a:latin typeface="Cambria Math"/>
                          </a:rPr>
                          <m:t>𝒊</m:t>
                        </m:r>
                      </m:sub>
                    </m:sSub>
                    <m:sSub>
                      <m:sSubPr>
                        <m:ctrlPr>
                          <a:rPr lang="en-US" altLang="zh-CN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1" i="1">
                            <a:latin typeface="Cambria Math"/>
                          </a:rPr>
                          <m:t>𝒓</m:t>
                        </m:r>
                      </m:e>
                      <m:sub>
                        <m:r>
                          <a:rPr lang="en-US" altLang="zh-CN" b="1" i="1"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endParaRPr lang="en-US" altLang="zh-CN" b="1" dirty="0"/>
              </a:p>
              <a:p>
                <a:pPr lvl="1"/>
                <a:endParaRPr lang="en-US" altLang="zh-CN" dirty="0"/>
              </a:p>
              <a:p>
                <a:pPr lvl="1"/>
                <a:r>
                  <a:rPr lang="en-US" altLang="zh-CN" dirty="0"/>
                  <a:t>Where </a:t>
                </a:r>
                <a:r>
                  <a:rPr lang="en-US" altLang="zh-CN" dirty="0" err="1"/>
                  <a:t>i</a:t>
                </a:r>
                <a:r>
                  <a:rPr lang="en-US" altLang="zh-CN" dirty="0"/>
                  <a:t> is number of iterations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dirty="0"/>
                  <a:t> is step size,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dirty="0"/>
                  <a:t> is Adjustment Direction.</a:t>
                </a:r>
              </a:p>
              <a:p>
                <a:pPr marL="274320" lvl="1" indent="0">
                  <a:buNone/>
                </a:pPr>
                <a:endParaRPr lang="en-US" altLang="zh-CN" dirty="0"/>
              </a:p>
              <a:p>
                <a:pPr indent="-182880"/>
                <a:r>
                  <a:rPr lang="en-US" altLang="zh-CN" dirty="0"/>
                  <a:t>How to choose  direction and step size?</a:t>
                </a:r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394" r="-2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7641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Choose </a:t>
            </a:r>
            <a:r>
              <a:rPr lang="en-US" altLang="zh-CN" dirty="0"/>
              <a:t>direction 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09728" indent="0">
                  <a:buNone/>
                </a:pPr>
                <a:r>
                  <a:rPr lang="en-US" altLang="zh-CN" dirty="0"/>
                  <a:t>Choose the direction which f decreases most quickly. </a:t>
                </a:r>
                <a:r>
                  <a:rPr lang="en-US" altLang="zh-CN" dirty="0" smtClean="0"/>
                  <a:t>Move </a:t>
                </a:r>
                <a:r>
                  <a:rPr lang="en-US" altLang="zh-CN" dirty="0"/>
                  <a:t>from point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1" i="1" dirty="0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altLang="zh-CN" b="1" i="1" dirty="0"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altLang="zh-CN" dirty="0"/>
                  <a:t> to the point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1" i="1" dirty="0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altLang="zh-CN" b="1" i="1" dirty="0">
                            <a:latin typeface="Cambria Math"/>
                          </a:rPr>
                          <m:t>𝒊</m:t>
                        </m:r>
                        <m:r>
                          <a:rPr lang="en-US" altLang="zh-CN" b="1" i="1" dirty="0">
                            <a:latin typeface="Cambria Math"/>
                          </a:rPr>
                          <m:t>+</m:t>
                        </m:r>
                        <m:r>
                          <a:rPr lang="en-US" altLang="zh-CN" b="1" i="1" dirty="0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altLang="zh-CN" dirty="0"/>
                  <a:t> by minimizing along the line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dirty="0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altLang="zh-CN" i="1" dirty="0"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altLang="zh-CN" dirty="0"/>
                  <a:t> in the </a:t>
                </a:r>
                <a:r>
                  <a:rPr lang="en-US" altLang="zh-CN" dirty="0" smtClean="0"/>
                  <a:t>direction </a:t>
                </a:r>
                <a:r>
                  <a:rPr lang="en-US" altLang="zh-CN" dirty="0"/>
                  <a:t>opposite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b="1" i="1" dirty="0">
                            <a:latin typeface="Cambria Math"/>
                          </a:rPr>
                          <m:t>𝛁</m:t>
                        </m:r>
                        <m:r>
                          <a:rPr lang="en-US" altLang="zh-CN" b="1" i="1" dirty="0">
                            <a:latin typeface="Cambria Math"/>
                          </a:rPr>
                          <m:t>𝒇</m:t>
                        </m:r>
                        <m:r>
                          <a:rPr lang="en-US" altLang="zh-CN" b="1" i="1" dirty="0">
                            <a:latin typeface="Cambria Math"/>
                          </a:rPr>
                          <m:t>(</m:t>
                        </m:r>
                        <m:r>
                          <a:rPr lang="en-US" altLang="zh-CN" i="1" dirty="0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altLang="zh-CN" i="1" dirty="0"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altLang="zh-CN" b="1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altLang="zh-CN" dirty="0"/>
                  <a:t>.</a:t>
                </a:r>
              </a:p>
              <a:p>
                <a:pPr marL="109728" indent="0">
                  <a:buNone/>
                </a:pPr>
                <a:endParaRPr lang="en-US" altLang="zh-CN" dirty="0" smtClean="0"/>
              </a:p>
              <a:p>
                <a:pPr marL="109728" indent="0">
                  <a:buNone/>
                </a:pPr>
                <a:r>
                  <a:rPr lang="en-US" altLang="zh-CN" dirty="0" err="1" smtClean="0"/>
                  <a:t>Hense</a:t>
                </a:r>
                <a:r>
                  <a:rPr lang="en-US" altLang="zh-CN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altLang="zh-CN" b="1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1" i="1" dirty="0">
                                <a:latin typeface="Cambria Math"/>
                              </a:rPr>
                              <m:t>𝒓</m:t>
                            </m:r>
                          </m:e>
                          <m:sub>
                            <m:r>
                              <a:rPr lang="en-US" altLang="zh-CN" b="1" i="1" dirty="0"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  <m:r>
                          <a:rPr lang="en-US" altLang="zh-CN" b="1" i="1" dirty="0">
                            <a:latin typeface="Cambria Math"/>
                          </a:rPr>
                          <m:t>=−</m:t>
                        </m:r>
                        <m:r>
                          <a:rPr lang="zh-CN" altLang="en-US" b="1" i="1" dirty="0">
                            <a:latin typeface="Cambria Math"/>
                          </a:rPr>
                          <m:t>𝛁</m:t>
                        </m:r>
                        <m:r>
                          <a:rPr lang="en-US" altLang="zh-CN" b="1" i="1" dirty="0">
                            <a:latin typeface="Cambria Math"/>
                          </a:rPr>
                          <m:t>𝒇</m:t>
                        </m:r>
                        <m:r>
                          <a:rPr lang="en-US" altLang="zh-CN" b="1" i="1" dirty="0">
                            <a:latin typeface="Cambria Math"/>
                          </a:rPr>
                          <m:t>(</m:t>
                        </m:r>
                        <m:r>
                          <a:rPr lang="en-US" altLang="zh-CN" i="1" dirty="0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altLang="zh-CN" i="1" dirty="0"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altLang="zh-CN" b="1" i="1" dirty="0">
                        <a:latin typeface="Cambria Math"/>
                      </a:rPr>
                      <m:t>)=−</m:t>
                    </m:r>
                    <m:r>
                      <a:rPr lang="en-US" altLang="zh-CN" b="1" i="1" dirty="0">
                        <a:latin typeface="Cambria Math"/>
                      </a:rPr>
                      <m:t>𝑨</m:t>
                    </m:r>
                    <m:sSub>
                      <m:sSubPr>
                        <m:ctrlPr>
                          <a:rPr lang="en-US" altLang="zh-CN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1" i="1" dirty="0">
                            <a:latin typeface="Cambria Math"/>
                          </a:rPr>
                          <m:t>𝒆</m:t>
                        </m:r>
                      </m:e>
                      <m:sub>
                        <m:r>
                          <a:rPr lang="en-US" altLang="zh-CN" b="1" i="1" dirty="0"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altLang="zh-CN" b="1" i="1" dirty="0">
                        <a:latin typeface="Cambria Math"/>
                      </a:rPr>
                      <m:t>=</m:t>
                    </m:r>
                    <m:r>
                      <a:rPr lang="en-US" altLang="zh-CN" b="1" i="1" dirty="0">
                        <a:latin typeface="Cambria Math"/>
                      </a:rPr>
                      <m:t>𝒃</m:t>
                    </m:r>
                    <m:r>
                      <a:rPr lang="en-US" altLang="zh-CN" b="1" i="1" dirty="0">
                        <a:latin typeface="Cambria Math"/>
                      </a:rPr>
                      <m:t>−</m:t>
                    </m:r>
                    <m:r>
                      <a:rPr lang="en-US" altLang="zh-CN" b="1" i="1" dirty="0">
                        <a:latin typeface="Cambria Math"/>
                      </a:rPr>
                      <m:t>𝑨</m:t>
                    </m:r>
                    <m:sSub>
                      <m:sSubPr>
                        <m:ctrlPr>
                          <a:rPr lang="en-US" altLang="zh-CN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1" i="1" dirty="0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altLang="zh-CN" b="1" i="1" dirty="0"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altLang="zh-CN" dirty="0"/>
                  <a:t>.</a:t>
                </a: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" t="-1408" r="-29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0196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Choose step size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109728" indent="0">
                  <a:buNone/>
                </a:pPr>
                <a:r>
                  <a:rPr lang="en-US" altLang="zh-CN" dirty="0"/>
                  <a:t>Step size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𝒔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should minimize f, along the direction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1" i="1">
                            <a:latin typeface="Cambria Math"/>
                          </a:rPr>
                          <m:t>𝒓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altLang="zh-CN" dirty="0"/>
                  <a:t>,which means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1" i="1">
                              <a:latin typeface="Cambria Math"/>
                            </a:rPr>
                            <m:t>𝒅</m:t>
                          </m:r>
                        </m:num>
                        <m:den>
                          <m:r>
                            <a:rPr lang="en-US" altLang="zh-CN" b="1" i="1">
                              <a:latin typeface="Cambria Math"/>
                            </a:rPr>
                            <m:t>𝒅𝒔</m:t>
                          </m:r>
                        </m:den>
                      </m:f>
                      <m:r>
                        <a:rPr lang="en-US" altLang="zh-CN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altLang="zh-CN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1" i="1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/>
                                </a:rPr>
                                <m:t>𝒊</m:t>
                              </m:r>
                              <m:r>
                                <a:rPr lang="en-US" altLang="zh-CN" b="1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altLang="zh-CN" b="1" i="1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r>
                        <a:rPr lang="en-US" altLang="zh-CN" b="1" i="1">
                          <a:latin typeface="Cambria Math"/>
                        </a:rPr>
                        <m:t>=</m:t>
                      </m:r>
                      <m:r>
                        <a:rPr lang="en-US" altLang="zh-CN" b="1" i="1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altLang="zh-CN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latin typeface="Cambria Math"/>
                            </a:rPr>
                            <m:t>𝒅</m:t>
                          </m:r>
                        </m:num>
                        <m:den>
                          <m:r>
                            <a:rPr lang="en-US" altLang="zh-CN" i="1">
                              <a:latin typeface="Cambria Math"/>
                            </a:rPr>
                            <m:t>𝒅𝒔</m:t>
                          </m:r>
                        </m:den>
                      </m:f>
                      <m:r>
                        <a:rPr lang="en-US" altLang="zh-CN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/>
                                </a:rPr>
                                <m:t>𝒊</m:t>
                              </m:r>
                              <m:r>
                                <a:rPr lang="en-US" altLang="zh-CN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altLang="zh-CN" i="1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r>
                        <a:rPr lang="en-US" altLang="zh-CN" i="1">
                          <a:latin typeface="Cambria Math"/>
                        </a:rPr>
                        <m:t>=</m:t>
                      </m:r>
                      <m:r>
                        <a:rPr lang="en-US" altLang="zh-CN" b="1" i="1">
                          <a:latin typeface="Cambria Math"/>
                        </a:rPr>
                        <m:t>𝒇</m:t>
                      </m:r>
                      <m:r>
                        <a:rPr lang="en-US" altLang="zh-CN" b="1" i="1">
                          <a:latin typeface="Cambria Math"/>
                        </a:rPr>
                        <m:t>′(</m:t>
                      </m:r>
                      <m:sSub>
                        <m:sSubPr>
                          <m:ctrlPr>
                            <a:rPr lang="en-US" altLang="zh-CN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1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altLang="zh-CN" b="1" i="1">
                              <a:latin typeface="Cambria Math"/>
                            </a:rPr>
                            <m:t>𝒊</m:t>
                          </m:r>
                          <m:r>
                            <a:rPr lang="en-US" altLang="zh-CN" b="1" i="1">
                              <a:latin typeface="Cambria Math"/>
                            </a:rPr>
                            <m:t>+</m:t>
                          </m:r>
                          <m:r>
                            <a:rPr lang="en-US" altLang="zh-CN" b="1" i="1">
                              <a:latin typeface="Cambria Math"/>
                            </a:rPr>
                            <m:t>𝟏</m:t>
                          </m:r>
                        </m:sub>
                      </m:sSub>
                      <m:sSup>
                        <m:sSupPr>
                          <m:ctrlPr>
                            <a:rPr lang="en-US" altLang="zh-CN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1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altLang="zh-CN" b="1" i="1">
                              <a:latin typeface="Cambria Math"/>
                            </a:rPr>
                            <m:t>𝑻</m:t>
                          </m:r>
                        </m:sup>
                      </m:sSup>
                      <m:f>
                        <m:f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latin typeface="Cambria Math"/>
                            </a:rPr>
                            <m:t>𝒅</m:t>
                          </m:r>
                        </m:num>
                        <m:den>
                          <m:r>
                            <a:rPr lang="en-US" altLang="zh-CN" i="1">
                              <a:latin typeface="Cambria Math"/>
                            </a:rPr>
                            <m:t>𝒅𝒔</m:t>
                          </m:r>
                        </m:den>
                      </m:f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altLang="zh-CN" i="1">
                              <a:latin typeface="Cambria Math"/>
                            </a:rPr>
                            <m:t>𝒊</m:t>
                          </m:r>
                          <m:r>
                            <a:rPr lang="en-US" altLang="zh-CN" i="1">
                              <a:latin typeface="Cambria Math"/>
                            </a:rPr>
                            <m:t>+</m:t>
                          </m:r>
                          <m:r>
                            <a:rPr lang="en-US" altLang="zh-CN" i="1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altLang="zh-CN" b="1" i="1">
                          <a:latin typeface="Cambria Math"/>
                        </a:rPr>
                        <m:t>=</m:t>
                      </m:r>
                      <m:r>
                        <a:rPr lang="en-US" altLang="zh-CN" i="1">
                          <a:latin typeface="Cambria Math"/>
                        </a:rPr>
                        <m:t>𝒇</m:t>
                      </m:r>
                      <m:r>
                        <a:rPr lang="en-US" altLang="zh-CN" i="1">
                          <a:latin typeface="Cambria Math"/>
                        </a:rPr>
                        <m:t>′(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altLang="zh-CN" i="1">
                              <a:latin typeface="Cambria Math"/>
                            </a:rPr>
                            <m:t>𝒊</m:t>
                          </m:r>
                          <m:r>
                            <a:rPr lang="en-US" altLang="zh-CN" i="1">
                              <a:latin typeface="Cambria Math"/>
                            </a:rPr>
                            <m:t>+</m:t>
                          </m:r>
                          <m:r>
                            <a:rPr lang="en-US" altLang="zh-CN" i="1">
                              <a:latin typeface="Cambria Math"/>
                            </a:rPr>
                            <m:t>𝟏</m:t>
                          </m:r>
                        </m:sub>
                      </m:sSub>
                      <m:sSup>
                        <m:sSup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altLang="zh-CN" i="1">
                              <a:latin typeface="Cambria Math"/>
                            </a:rPr>
                            <m:t>𝑻</m:t>
                          </m:r>
                        </m:sup>
                      </m:sSup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1" i="1">
                              <a:latin typeface="Cambria Math"/>
                            </a:rPr>
                            <m:t>𝒓</m:t>
                          </m:r>
                        </m:e>
                        <m:sub>
                          <m:r>
                            <a:rPr lang="en-US" altLang="zh-CN" b="1" i="1"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altLang="zh-CN" b="1" i="1">
                          <a:latin typeface="Cambria Math"/>
                        </a:rPr>
                        <m:t>=</m:t>
                      </m:r>
                      <m:r>
                        <a:rPr lang="en-US" altLang="zh-CN" b="1" i="1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altLang="zh-CN" b="1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/>
                          <a:ea typeface="Cambria Math"/>
                        </a:rPr>
                        <m:t>⇒</m:t>
                      </m:r>
                      <m:r>
                        <a:rPr lang="en-US" altLang="zh-CN" b="1" i="1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altLang="zh-CN" b="1" i="1">
                          <a:latin typeface="Cambria Math"/>
                          <a:ea typeface="Cambria Math"/>
                        </a:rPr>
                        <m:t>𝒃</m:t>
                      </m:r>
                      <m:r>
                        <a:rPr lang="en-US" altLang="zh-CN" b="1" i="1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altLang="zh-CN" b="1" i="1">
                          <a:latin typeface="Cambria Math"/>
                          <a:ea typeface="Cambria Math"/>
                        </a:rPr>
                        <m:t>𝑨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altLang="zh-CN" i="1">
                              <a:latin typeface="Cambria Math"/>
                            </a:rPr>
                            <m:t>𝒊</m:t>
                          </m:r>
                          <m:r>
                            <a:rPr lang="en-US" altLang="zh-CN" i="1">
                              <a:latin typeface="Cambria Math"/>
                            </a:rPr>
                            <m:t>+</m:t>
                          </m:r>
                          <m:r>
                            <a:rPr lang="en-US" altLang="zh-CN" i="1">
                              <a:latin typeface="Cambria Math"/>
                            </a:rPr>
                            <m:t>𝟏</m:t>
                          </m:r>
                        </m:sub>
                      </m:sSub>
                      <m:sSup>
                        <m:sSup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altLang="zh-CN" i="1">
                              <a:latin typeface="Cambria Math"/>
                            </a:rPr>
                            <m:t>𝑻</m:t>
                          </m:r>
                        </m:sup>
                      </m:sSup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/>
                            </a:rPr>
                            <m:t>𝒓</m:t>
                          </m:r>
                        </m:e>
                        <m:sub>
                          <m:r>
                            <a:rPr lang="en-US" altLang="zh-CN" i="1"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altLang="zh-CN" i="1">
                          <a:latin typeface="Cambria Math"/>
                        </a:rPr>
                        <m:t>=</m:t>
                      </m:r>
                      <m:r>
                        <a:rPr lang="en-US" altLang="zh-CN" i="1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altLang="zh-CN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/>
                          <a:ea typeface="Cambria Math"/>
                        </a:rPr>
                        <m:t>⇒(</m:t>
                      </m:r>
                      <m:r>
                        <a:rPr lang="en-US" altLang="zh-CN" i="1">
                          <a:latin typeface="Cambria Math"/>
                          <a:ea typeface="Cambria Math"/>
                        </a:rPr>
                        <m:t>𝒃</m:t>
                      </m:r>
                      <m:r>
                        <a:rPr lang="en-US" altLang="zh-CN" i="1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altLang="zh-CN" i="1">
                          <a:latin typeface="Cambria Math"/>
                          <a:ea typeface="Cambria Math"/>
                        </a:rPr>
                        <m:t>𝑨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1" i="1">
                              <a:latin typeface="Cambria Math"/>
                            </a:rPr>
                            <m:t>(</m:t>
                          </m:r>
                          <m:r>
                            <a:rPr lang="en-US" altLang="zh-CN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altLang="zh-CN" i="1"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altLang="zh-CN" b="1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/>
                            </a:rPr>
                            <m:t>𝒔</m:t>
                          </m:r>
                        </m:e>
                        <m:sub>
                          <m:r>
                            <a:rPr lang="en-US" altLang="zh-CN" i="1">
                              <a:latin typeface="Cambria Math"/>
                            </a:rPr>
                            <m:t>𝒊</m:t>
                          </m:r>
                        </m:sub>
                      </m:sSub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/>
                            </a:rPr>
                            <m:t>𝒓</m:t>
                          </m:r>
                        </m:e>
                        <m:sub>
                          <m:r>
                            <a:rPr lang="en-US" altLang="zh-CN" i="1"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altLang="zh-CN" b="1" i="1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altLang="zh-CN" i="1">
                              <a:latin typeface="Cambria Math"/>
                            </a:rPr>
                            <m:t>𝑻</m:t>
                          </m:r>
                        </m:sup>
                      </m:sSup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/>
                            </a:rPr>
                            <m:t>𝒓</m:t>
                          </m:r>
                        </m:e>
                        <m:sub>
                          <m:r>
                            <a:rPr lang="en-US" altLang="zh-CN" i="1"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altLang="zh-CN" i="1">
                          <a:latin typeface="Cambria Math"/>
                        </a:rPr>
                        <m:t>=</m:t>
                      </m:r>
                      <m:r>
                        <a:rPr lang="en-US" altLang="zh-CN" i="1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altLang="zh-CN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/>
                          <a:ea typeface="Cambria Math"/>
                        </a:rPr>
                        <m:t>⇒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/>
                            </a:rPr>
                            <m:t>𝒔</m:t>
                          </m:r>
                        </m:e>
                        <m:sub>
                          <m:r>
                            <a:rPr lang="en-US" altLang="zh-CN" i="1"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altLang="zh-CN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zh-CN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zh-CN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/>
                                    </a:rPr>
                                    <m:t>𝒊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zh-CN" b="1" i="1">
                                  <a:latin typeface="Cambria Math"/>
                                </a:rPr>
                                <m:t>𝑻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/>
                                    </a:rPr>
                                    <m:t>𝒊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zh-CN" i="1">
                                  <a:latin typeface="Cambria Math"/>
                                </a:rPr>
                                <m:t>𝑻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1" i="1">
                                  <a:latin typeface="Cambria Math"/>
                                </a:rPr>
                                <m:t>𝑨</m:t>
                              </m:r>
                              <m:r>
                                <a:rPr lang="en-US" altLang="zh-CN" i="1">
                                  <a:latin typeface="Cambria Math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" t="-2394" r="-7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1878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When to stop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altLang="zh-CN" dirty="0"/>
                  <a:t>We should give a stopping criterion because there may have many errors and noises.</a:t>
                </a:r>
              </a:p>
              <a:p>
                <a:pPr marL="806958" lvl="1" indent="-514350">
                  <a:buAutoNum type="arabicParenBoth"/>
                </a:pPr>
                <a:r>
                  <a:rPr lang="en-US" altLang="zh-CN" dirty="0" smtClean="0"/>
                  <a:t>only </a:t>
                </a:r>
                <a:r>
                  <a:rPr lang="en-US" altLang="zh-CN" dirty="0"/>
                  <a:t>for exact arithmetic, not in </a:t>
                </a:r>
                <a:r>
                  <a:rPr lang="en-US" altLang="zh-CN" dirty="0" smtClean="0"/>
                  <a:t>practice</a:t>
                </a:r>
              </a:p>
              <a:p>
                <a:pPr marL="806958" lvl="1" indent="-514350">
                  <a:buAutoNum type="arabicParenBoth"/>
                </a:pPr>
                <a:r>
                  <a:rPr lang="en-US" altLang="zh-CN" dirty="0" smtClean="0"/>
                  <a:t>in </a:t>
                </a:r>
                <a:r>
                  <a:rPr lang="en-US" altLang="zh-CN" dirty="0"/>
                  <a:t>practice unstable </a:t>
                </a:r>
                <a:r>
                  <a:rPr lang="en-US" altLang="zh-CN" dirty="0" err="1"/>
                  <a:t>alg</a:t>
                </a:r>
                <a:r>
                  <a:rPr lang="en-US" altLang="zh-CN" dirty="0"/>
                  <a:t> for general A</a:t>
                </a:r>
                <a:endParaRPr lang="zh-CN" altLang="zh-CN" dirty="0"/>
              </a:p>
              <a:p>
                <a:pPr marL="0" indent="0">
                  <a:buNone/>
                </a:pPr>
                <a:endParaRPr lang="en-US" altLang="zh-CN" dirty="0" smtClean="0"/>
              </a:p>
              <a:p>
                <a:pPr marL="0" indent="0">
                  <a:buNone/>
                </a:pPr>
                <a:r>
                  <a:rPr lang="en-US" altLang="zh-CN" dirty="0" smtClean="0"/>
                  <a:t>stopping </a:t>
                </a:r>
                <a:r>
                  <a:rPr lang="en-US" altLang="zh-CN" dirty="0"/>
                  <a:t>criterion is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/>
                      </a:rPr>
                      <m:t>𝑖</m:t>
                    </m:r>
                    <m:r>
                      <a:rPr lang="en-US" altLang="zh-CN" i="1">
                        <a:latin typeface="Cambria Math"/>
                      </a:rPr>
                      <m:t>&gt;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en-US" altLang="zh-CN" dirty="0"/>
                  <a:t> or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/>
                      </a:rPr>
                      <m:t>||</m:t>
                    </m:r>
                    <m:sSub>
                      <m:sSubPr>
                        <m:ctrlPr>
                          <a:rPr lang="en-US" altLang="zh-CN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1" i="1" dirty="0">
                            <a:latin typeface="Cambria Math"/>
                          </a:rPr>
                          <m:t>𝒓</m:t>
                        </m:r>
                      </m:e>
                      <m:sub>
                        <m:r>
                          <a:rPr lang="en-US" altLang="zh-CN" b="1" i="1" dirty="0"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altLang="zh-CN" i="1">
                        <a:latin typeface="Cambria Math"/>
                      </a:rPr>
                      <m:t>||&lt;</m:t>
                    </m:r>
                    <m:r>
                      <a:rPr lang="zh-CN" altLang="en-US" i="1">
                        <a:latin typeface="Cambria Math"/>
                      </a:rPr>
                      <m:t>𝜀</m:t>
                    </m:r>
                    <m:r>
                      <a:rPr lang="en-US" altLang="zh-CN" i="1">
                        <a:latin typeface="Cambria Math"/>
                      </a:rPr>
                      <m:t>||</m:t>
                    </m:r>
                    <m:sSub>
                      <m:sSubPr>
                        <m:ctrlPr>
                          <a:rPr lang="en-US" altLang="zh-CN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1" i="1" dirty="0">
                            <a:latin typeface="Cambria Math"/>
                          </a:rPr>
                          <m:t>𝒓</m:t>
                        </m:r>
                      </m:e>
                      <m:sub>
                        <m:r>
                          <a:rPr lang="en-US" altLang="zh-CN" b="1" i="1" dirty="0"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altLang="zh-CN" i="1">
                        <a:latin typeface="Cambria Math"/>
                      </a:rPr>
                      <m:t>||</m:t>
                    </m:r>
                  </m:oMath>
                </a14:m>
                <a:r>
                  <a:rPr lang="en-US" altLang="zh-CN" dirty="0"/>
                  <a:t> with an given small 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/>
                      </a:rPr>
                      <m:t>𝜀</m:t>
                    </m:r>
                  </m:oMath>
                </a14:m>
                <a:r>
                  <a:rPr lang="en-US" altLang="zh-CN" dirty="0"/>
                  <a:t>.</a:t>
                </a:r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408" r="-214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5343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Symmetric but non-positive </a:t>
            </a:r>
            <a:r>
              <a:rPr lang="en-US" altLang="zh-CN" dirty="0" smtClean="0"/>
              <a:t>definite A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With </a:t>
                </a:r>
                <a:r>
                  <a:rPr lang="en-US" altLang="zh-CN" dirty="0"/>
                  <a:t>the choice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acc>
                    <m:r>
                      <a:rPr lang="en-US" altLang="zh-CN" b="0" i="1" smtClean="0">
                        <a:latin typeface="Cambria Math"/>
                      </a:rPr>
                      <m:t>=</m:t>
                    </m:r>
                    <m:r>
                      <a:rPr lang="en-US" altLang="zh-CN" b="0" i="1" smtClean="0">
                        <a:latin typeface="Cambria Math"/>
                      </a:rPr>
                      <m:t>𝐴</m:t>
                    </m:r>
                    <m:r>
                      <a:rPr lang="en-US" altLang="zh-CN" b="0" i="1" smtClean="0">
                        <a:latin typeface="Cambria Math"/>
                      </a:rPr>
                      <m:t>∙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dirty="0" smtClean="0"/>
                  <a:t> instead </a:t>
                </a:r>
                <a:r>
                  <a:rPr lang="en-US" altLang="zh-CN" dirty="0"/>
                  <a:t>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acc>
                    <m:r>
                      <a:rPr lang="en-US" altLang="zh-CN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dirty="0"/>
                  <a:t>. In this case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acc>
                    <m:r>
                      <a:rPr lang="en-US" altLang="zh-CN" i="1">
                        <a:latin typeface="Cambria Math"/>
                      </a:rPr>
                      <m:t>=</m:t>
                    </m:r>
                    <m:r>
                      <a:rPr lang="en-US" altLang="zh-CN" i="1">
                        <a:latin typeface="Cambria Math"/>
                      </a:rPr>
                      <m:t>𝐴</m:t>
                    </m:r>
                    <m:r>
                      <a:rPr lang="en-US" altLang="zh-CN" i="1">
                        <a:latin typeface="Cambria Math"/>
                      </a:rPr>
                      <m:t>∙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altLang="zh-CN" i="1">
                        <a:latin typeface="Cambria Math"/>
                      </a:rPr>
                      <m:t> </m:t>
                    </m:r>
                  </m:oMath>
                </a14:m>
                <a:r>
                  <a:rPr lang="en-US" altLang="zh-CN" dirty="0" smtClean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acc>
                    <m:r>
                      <a:rPr lang="en-US" altLang="zh-CN" i="1">
                        <a:latin typeface="Cambria Math"/>
                      </a:rPr>
                      <m:t>=</m:t>
                    </m:r>
                    <m:r>
                      <a:rPr lang="en-US" altLang="zh-CN" i="1">
                        <a:latin typeface="Cambria Math"/>
                      </a:rPr>
                      <m:t>𝐴</m:t>
                    </m:r>
                    <m:r>
                      <a:rPr lang="en-US" altLang="zh-CN" i="1">
                        <a:latin typeface="Cambria Math"/>
                      </a:rPr>
                      <m:t>∙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altLang="zh-CN" i="1">
                        <a:latin typeface="Cambria Math"/>
                      </a:rPr>
                      <m:t> </m:t>
                    </m:r>
                  </m:oMath>
                </a14:m>
                <a:r>
                  <a:rPr lang="en-US" altLang="zh-CN" dirty="0"/>
                  <a:t>for </a:t>
                </a:r>
                <a:r>
                  <a:rPr lang="en-US" altLang="zh-CN" dirty="0" smtClean="0"/>
                  <a:t>all k</a:t>
                </a:r>
                <a:r>
                  <a:rPr lang="en-US" altLang="zh-CN" dirty="0"/>
                  <a:t>. This algorithm is </a:t>
                </a:r>
                <a:r>
                  <a:rPr lang="en-US" altLang="zh-CN" dirty="0" smtClean="0"/>
                  <a:t>equivalent </a:t>
                </a:r>
                <a:r>
                  <a:rPr lang="en-US" altLang="zh-CN" dirty="0"/>
                  <a:t>to the ordinary conjugate </a:t>
                </a:r>
                <a:r>
                  <a:rPr lang="en-US" altLang="zh-CN" dirty="0" smtClean="0"/>
                  <a:t>gradient algorithm</a:t>
                </a:r>
                <a:r>
                  <a:rPr lang="en-US" altLang="zh-CN" dirty="0"/>
                  <a:t>, but with all dot </a:t>
                </a:r>
                <a:r>
                  <a:rPr lang="en-US" altLang="zh-CN" dirty="0" smtClean="0"/>
                  <a:t>products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/>
                      </a:rPr>
                      <m:t>a</m:t>
                    </m:r>
                    <m:r>
                      <a:rPr lang="en-US" altLang="zh-CN" i="1">
                        <a:latin typeface="Cambria Math"/>
                      </a:rPr>
                      <m:t>∙</m:t>
                    </m:r>
                    <m:r>
                      <a:rPr lang="en-US" altLang="zh-CN" b="0" i="1" smtClean="0">
                        <a:latin typeface="Cambria Math"/>
                      </a:rPr>
                      <m:t>𝑏</m:t>
                    </m:r>
                    <m:r>
                      <a:rPr lang="en-US" altLang="zh-CN" i="1">
                        <a:latin typeface="Cambria Math"/>
                      </a:rPr>
                      <m:t> </m:t>
                    </m:r>
                  </m:oMath>
                </a14:m>
                <a:r>
                  <a:rPr lang="en-US" altLang="zh-CN" dirty="0" smtClean="0"/>
                  <a:t> replaced by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/>
                      </a:rPr>
                      <m:t>a</m:t>
                    </m:r>
                    <m:r>
                      <a:rPr lang="en-US" altLang="zh-CN" i="1">
                        <a:latin typeface="Cambria Math"/>
                      </a:rPr>
                      <m:t>∙</m:t>
                    </m:r>
                    <m:r>
                      <a:rPr lang="en-US" altLang="zh-CN" b="0" i="1" smtClean="0">
                        <a:latin typeface="Cambria Math"/>
                      </a:rPr>
                      <m:t>𝐴</m:t>
                    </m:r>
                    <m:r>
                      <a:rPr lang="en-US" altLang="zh-CN" i="1">
                        <a:latin typeface="Cambria Math"/>
                      </a:rPr>
                      <m:t>∙</m:t>
                    </m:r>
                    <m:r>
                      <a:rPr lang="en-US" altLang="zh-CN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altLang="zh-CN" dirty="0"/>
                  <a:t>. It is called </a:t>
                </a:r>
                <a:r>
                  <a:rPr lang="en-US" altLang="zh-CN" dirty="0" smtClean="0"/>
                  <a:t>the minimum residual algorithm</a:t>
                </a:r>
                <a:r>
                  <a:rPr lang="en-US" altLang="zh-CN" dirty="0"/>
                  <a:t>, because it corresponds to successive minimizations of the </a:t>
                </a:r>
                <a:r>
                  <a:rPr lang="en-US" altLang="zh-CN" dirty="0" smtClean="0"/>
                  <a:t>function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408" r="-22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877272"/>
            <a:ext cx="7635979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64866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都市">
  <a:themeElements>
    <a:clrScheme name="都市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都市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都市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166</TotalTime>
  <Words>167</Words>
  <Application>Microsoft Office PowerPoint</Application>
  <PresentationFormat>全屏显示(4:3)</PresentationFormat>
  <Paragraphs>59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方正姚体</vt:lpstr>
      <vt:lpstr>宋体</vt:lpstr>
      <vt:lpstr>Cambria Math</vt:lpstr>
      <vt:lpstr>Georgia</vt:lpstr>
      <vt:lpstr>Trebuchet MS</vt:lpstr>
      <vt:lpstr>Wingdings 2</vt:lpstr>
      <vt:lpstr>都市</vt:lpstr>
      <vt:lpstr>2.7.6 Conjugate Gradient Method for a Sparse System</vt:lpstr>
      <vt:lpstr>What is sparse system</vt:lpstr>
      <vt:lpstr>Conjugate Gradient Method</vt:lpstr>
      <vt:lpstr>steepest descent method</vt:lpstr>
      <vt:lpstr>steepest descent method</vt:lpstr>
      <vt:lpstr>Choose direction </vt:lpstr>
      <vt:lpstr>Choose step size</vt:lpstr>
      <vt:lpstr>When to stop</vt:lpstr>
      <vt:lpstr>Symmetric but non-positive definite A</vt:lpstr>
      <vt:lpstr>PowerPoint 演示文稿</vt:lpstr>
      <vt:lpstr>PowerPoint 演示文稿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2.7.6</dc:title>
  <dc:creator>ShiChen</dc:creator>
  <cp:lastModifiedBy>chen shi</cp:lastModifiedBy>
  <cp:revision>47</cp:revision>
  <dcterms:created xsi:type="dcterms:W3CDTF">2013-01-23T22:06:30Z</dcterms:created>
  <dcterms:modified xsi:type="dcterms:W3CDTF">2013-02-03T23:45:31Z</dcterms:modified>
</cp:coreProperties>
</file>