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sldIdLst>
    <p:sldId id="265" r:id="rId2"/>
    <p:sldId id="266" r:id="rId3"/>
    <p:sldId id="268" r:id="rId4"/>
    <p:sldId id="267" r:id="rId5"/>
    <p:sldId id="256" r:id="rId6"/>
    <p:sldId id="257" r:id="rId7"/>
    <p:sldId id="264" r:id="rId8"/>
    <p:sldId id="263" r:id="rId9"/>
    <p:sldId id="258" r:id="rId10"/>
    <p:sldId id="259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55" autoAdjust="0"/>
    <p:restoredTop sz="81151" autoAdjust="0"/>
  </p:normalViewPr>
  <p:slideViewPr>
    <p:cSldViewPr>
      <p:cViewPr>
        <p:scale>
          <a:sx n="94" d="100"/>
          <a:sy n="94" d="100"/>
        </p:scale>
        <p:origin x="-1488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9F8EB-6570-475D-BEF9-F3F65296CC18}" type="datetimeFigureOut">
              <a:rPr lang="en-US" smtClean="0"/>
              <a:t>2/25/2013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4428C-C56D-49BE-99FC-3D86FD4831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97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4428C-C56D-49BE-99FC-3D86FD4831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137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945A-9F84-40EC-8449-F3392748E1FD}" type="datetimeFigureOut">
              <a:rPr lang="en-US" smtClean="0"/>
              <a:t>2/25/2013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123C-E521-4626-BB67-3E35AAB31DA3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945A-9F84-40EC-8449-F3392748E1FD}" type="datetimeFigureOut">
              <a:rPr lang="en-US" smtClean="0"/>
              <a:t>2/25/2013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123C-E521-4626-BB67-3E35AAB31DA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945A-9F84-40EC-8449-F3392748E1FD}" type="datetimeFigureOut">
              <a:rPr lang="en-US" smtClean="0"/>
              <a:t>2/25/2013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123C-E521-4626-BB67-3E35AAB31DA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945A-9F84-40EC-8449-F3392748E1FD}" type="datetimeFigureOut">
              <a:rPr lang="en-US" smtClean="0"/>
              <a:t>2/25/2013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123C-E521-4626-BB67-3E35AAB31DA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945A-9F84-40EC-8449-F3392748E1FD}" type="datetimeFigureOut">
              <a:rPr lang="en-US" smtClean="0"/>
              <a:t>2/25/2013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123C-E521-4626-BB67-3E35AAB31DA3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945A-9F84-40EC-8449-F3392748E1FD}" type="datetimeFigureOut">
              <a:rPr lang="en-US" smtClean="0"/>
              <a:t>2/25/2013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123C-E521-4626-BB67-3E35AAB31DA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945A-9F84-40EC-8449-F3392748E1FD}" type="datetimeFigureOut">
              <a:rPr lang="en-US" smtClean="0"/>
              <a:t>2/25/2013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123C-E521-4626-BB67-3E35AAB31DA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945A-9F84-40EC-8449-F3392748E1FD}" type="datetimeFigureOut">
              <a:rPr lang="en-US" smtClean="0"/>
              <a:t>2/25/2013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123C-E521-4626-BB67-3E35AAB31DA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945A-9F84-40EC-8449-F3392748E1FD}" type="datetimeFigureOut">
              <a:rPr lang="en-US" smtClean="0"/>
              <a:t>2/25/2013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123C-E521-4626-BB67-3E35AAB31DA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945A-9F84-40EC-8449-F3392748E1FD}" type="datetimeFigureOut">
              <a:rPr lang="en-US" smtClean="0"/>
              <a:t>2/25/2013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123C-E521-4626-BB67-3E35AAB31DA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945A-9F84-40EC-8449-F3392748E1FD}" type="datetimeFigureOut">
              <a:rPr lang="en-US" smtClean="0"/>
              <a:t>2/25/2013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517123C-E521-4626-BB67-3E35AAB31D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F8945A-9F84-40EC-8449-F3392748E1FD}" type="datetimeFigureOut">
              <a:rPr lang="en-US" smtClean="0"/>
              <a:t>2/25/2013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17123C-E521-4626-BB67-3E35AAB31DA3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4.wmf"/><Relationship Id="rId9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3.pn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Newton-Raphson Method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Kim Day</a:t>
            </a:r>
          </a:p>
          <a:p>
            <a:r>
              <a:rPr lang="en-US" sz="2400" dirty="0" smtClean="0"/>
              <a:t>Jessie Twigger</a:t>
            </a:r>
          </a:p>
          <a:p>
            <a:r>
              <a:rPr lang="en-US" sz="2400" dirty="0" smtClean="0"/>
              <a:t>Christian Zelenka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789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dirty="0" smtClean="0"/>
              <a:t>Example: Solving Equations</a:t>
            </a:r>
            <a:endParaRPr lang="en-US" baseline="30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65525" y="1295400"/>
          <a:ext cx="201453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3" imgW="711000" imgH="228600" progId="Equation.3">
                  <p:embed/>
                </p:oleObj>
              </mc:Choice>
              <mc:Fallback>
                <p:oleObj name="Equation" r:id="rId3" imgW="7110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5525" y="1295400"/>
                        <a:ext cx="2014538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135313" y="2286000"/>
          <a:ext cx="2857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5" imgW="1143000" imgH="228600" progId="Equation.3">
                  <p:embed/>
                </p:oleObj>
              </mc:Choice>
              <mc:Fallback>
                <p:oleObj name="Equation" r:id="rId5" imgW="11430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5313" y="2286000"/>
                        <a:ext cx="28575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679700" y="3276600"/>
          <a:ext cx="37782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7" imgW="1333440" imgH="228600" progId="Equation.3">
                  <p:embed/>
                </p:oleObj>
              </mc:Choice>
              <mc:Fallback>
                <p:oleObj name="Equation" r:id="rId7" imgW="133344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9700" y="3276600"/>
                        <a:ext cx="377825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 descr="98966e4dd34b8ce9710d80dd1fe7f6ab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371600" y="4267200"/>
            <a:ext cx="6400800" cy="23038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Notes on Efficiency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For efficiency the user provides the routine that evaluates both f(x) and its first derivative at the point x.</a:t>
                </a:r>
              </a:p>
              <a:p>
                <a:r>
                  <a:rPr lang="en-US" dirty="0"/>
                  <a:t>The </a:t>
                </a:r>
                <a:r>
                  <a:rPr lang="en-US" dirty="0" smtClean="0"/>
                  <a:t>Newton-Raphson </a:t>
                </a:r>
                <a:r>
                  <a:rPr lang="en-US" dirty="0"/>
                  <a:t>formula can also be applied using a numerical difference to </a:t>
                </a:r>
                <a:r>
                  <a:rPr lang="en-US" dirty="0" smtClean="0"/>
                  <a:t>approximate the </a:t>
                </a:r>
                <a:r>
                  <a:rPr lang="en-US" dirty="0"/>
                  <a:t>true local derivative</a:t>
                </a:r>
                <a:r>
                  <a:rPr lang="en-US" dirty="0" smtClean="0"/>
                  <a:t> but this is not recommended.</a:t>
                </a:r>
              </a:p>
              <a:p>
                <a:pPr lvl="1"/>
                <a:r>
                  <a:rPr lang="en-US" dirty="0" smtClean="0"/>
                  <a:t>You are </a:t>
                </a:r>
                <a:r>
                  <a:rPr lang="en-US" dirty="0"/>
                  <a:t>doing two function evaluations per step, so </a:t>
                </a:r>
                <a:r>
                  <a:rPr lang="en-US" i="1" dirty="0"/>
                  <a:t>at best </a:t>
                </a:r>
                <a:r>
                  <a:rPr lang="en-US" dirty="0"/>
                  <a:t>the </a:t>
                </a:r>
                <a:r>
                  <a:rPr lang="en-US" dirty="0" smtClean="0"/>
                  <a:t>super-linear </a:t>
                </a:r>
                <a:r>
                  <a:rPr lang="en-US" dirty="0"/>
                  <a:t>order of </a:t>
                </a:r>
                <a:r>
                  <a:rPr lang="en-US" dirty="0" smtClean="0"/>
                  <a:t>convergence will </a:t>
                </a:r>
                <a:r>
                  <a:rPr lang="en-US" dirty="0"/>
                  <a:t>be </a:t>
                </a:r>
                <a:r>
                  <a:rPr lang="en-US" dirty="0" smtClean="0"/>
                  <a:t>only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en-US" dirty="0" smtClean="0"/>
              </a:p>
              <a:p>
                <a:pPr lvl="1"/>
                <a:r>
                  <a:rPr lang="en-US" dirty="0"/>
                  <a:t>If you take dx too small, you will be wiped out </a:t>
                </a:r>
                <a:r>
                  <a:rPr lang="en-US" dirty="0" smtClean="0"/>
                  <a:t>by round off, </a:t>
                </a:r>
                <a:r>
                  <a:rPr lang="en-US" dirty="0"/>
                  <a:t>while if you take it too large, your order of convergence will be only </a:t>
                </a:r>
                <a:r>
                  <a:rPr lang="en-US" dirty="0" smtClean="0"/>
                  <a:t>linear, no </a:t>
                </a:r>
                <a:r>
                  <a:rPr lang="en-US" dirty="0"/>
                  <a:t>better than using the </a:t>
                </a:r>
                <a:r>
                  <a:rPr lang="en-US" i="1" dirty="0"/>
                  <a:t>initial </a:t>
                </a:r>
                <a:r>
                  <a:rPr lang="en-US" dirty="0"/>
                  <a:t>evaluation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`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for all subsequent steps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1111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8328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is this technique conducted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Newton-Raphson formula consists geometrically of </a:t>
                </a:r>
                <a:r>
                  <a:rPr lang="en-US" dirty="0"/>
                  <a:t>extending the tangent line at a current point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until it crosses zero, then </a:t>
                </a:r>
                <a:r>
                  <a:rPr lang="en-US" dirty="0" smtClean="0"/>
                  <a:t>setting the </a:t>
                </a:r>
                <a:r>
                  <a:rPr lang="en-US" dirty="0"/>
                  <a:t>next guess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 smtClean="0"/>
                  <a:t>to </a:t>
                </a:r>
                <a:r>
                  <a:rPr lang="en-US" dirty="0"/>
                  <a:t>the abscissa of that zero </a:t>
                </a:r>
                <a:r>
                  <a:rPr lang="en-US" dirty="0" smtClean="0"/>
                  <a:t>crossing.</a:t>
                </a:r>
              </a:p>
              <a:p>
                <a:r>
                  <a:rPr lang="en-US" dirty="0" smtClean="0"/>
                  <a:t>This technique derives from the Taylor series expansion of a function near a point</a:t>
                </a:r>
              </a:p>
              <a:p>
                <a:r>
                  <a:rPr lang="en-US" dirty="0" smtClean="0"/>
                  <a:t>Ex)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1111" r="-1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648199"/>
            <a:ext cx="6820295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040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iterative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is Newton-Raphson so powerful? The answer is its rate of convergence:</a:t>
            </a:r>
          </a:p>
          <a:p>
            <a:r>
              <a:rPr lang="en-US" dirty="0"/>
              <a:t>Within a small distance  of x, the function and its derivative are </a:t>
            </a:r>
            <a:r>
              <a:rPr lang="en-US" dirty="0" smtClean="0"/>
              <a:t>approximately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So by the Newton-Raphson formula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240" y="3810000"/>
            <a:ext cx="692727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1393" y="5562600"/>
            <a:ext cx="6172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7254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for Clarity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935163"/>
            <a:ext cx="6201378" cy="4422974"/>
          </a:xfrm>
        </p:spPr>
      </p:pic>
      <p:sp>
        <p:nvSpPr>
          <p:cNvPr id="5" name="TextBox 4"/>
          <p:cNvSpPr txBox="1"/>
          <p:nvPr/>
        </p:nvSpPr>
        <p:spPr>
          <a:xfrm>
            <a:off x="3352800" y="6444734"/>
            <a:ext cx="2412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Courtesy of Wikipedia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50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Advantages of Newton-Raphson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fastest convergences to the root</a:t>
            </a:r>
          </a:p>
          <a:p>
            <a:r>
              <a:rPr lang="en-US" dirty="0" smtClean="0"/>
              <a:t>Converges on the root </a:t>
            </a:r>
            <a:r>
              <a:rPr lang="en-US" dirty="0" smtClean="0"/>
              <a:t>quadraticly</a:t>
            </a:r>
          </a:p>
          <a:p>
            <a:pPr lvl="1"/>
            <a:r>
              <a:rPr lang="en-US" dirty="0" smtClean="0"/>
              <a:t>Near a root, the number of significant digits approximately doubles with each step.</a:t>
            </a:r>
          </a:p>
          <a:p>
            <a:pPr lvl="1"/>
            <a:r>
              <a:rPr lang="en-US" dirty="0" smtClean="0"/>
              <a:t>This leads to the ability of the Newton-Raphson Method to “polish” a root from another convergence technique</a:t>
            </a:r>
            <a:endParaRPr lang="en-US" dirty="0" smtClean="0"/>
          </a:p>
          <a:p>
            <a:r>
              <a:rPr lang="en-US" dirty="0" smtClean="0"/>
              <a:t>Easy to convert to multiple dimensions</a:t>
            </a:r>
          </a:p>
          <a:p>
            <a:r>
              <a:rPr lang="en-US" dirty="0" smtClean="0"/>
              <a:t>Can be used to “polish” a root found by other methods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Disadvantages of Newton-Raphson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733799"/>
          </a:xfrm>
        </p:spPr>
        <p:txBody>
          <a:bodyPr/>
          <a:lstStyle/>
          <a:p>
            <a:r>
              <a:rPr lang="en-US" dirty="0" smtClean="0"/>
              <a:t>Must find the derivative </a:t>
            </a:r>
            <a:endParaRPr lang="en-US" dirty="0" smtClean="0"/>
          </a:p>
          <a:p>
            <a:r>
              <a:rPr lang="en-US" dirty="0" smtClean="0"/>
              <a:t>Poor global convergence properties </a:t>
            </a:r>
            <a:endParaRPr lang="en-US" dirty="0" smtClean="0"/>
          </a:p>
          <a:p>
            <a:r>
              <a:rPr lang="en-US" dirty="0" smtClean="0"/>
              <a:t>Dependent on initial guess</a:t>
            </a:r>
          </a:p>
          <a:p>
            <a:pPr lvl="1"/>
            <a:r>
              <a:rPr lang="en-US" dirty="0" smtClean="0"/>
              <a:t>May be too far from local root</a:t>
            </a:r>
          </a:p>
          <a:p>
            <a:pPr lvl="1"/>
            <a:r>
              <a:rPr lang="en-US" dirty="0" smtClean="0"/>
              <a:t>May encounter a zero derivative</a:t>
            </a:r>
          </a:p>
          <a:p>
            <a:pPr lvl="1"/>
            <a:r>
              <a:rPr lang="en-US" dirty="0" smtClean="0"/>
              <a:t>May loop indefinitely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Examples of Disadvantages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7502" y="1611848"/>
            <a:ext cx="4819100" cy="379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360" y="1755577"/>
            <a:ext cx="4417008" cy="3453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8200" y="5638800"/>
            <a:ext cx="355770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On the left, we have Newton’s Method finding</a:t>
            </a:r>
          </a:p>
          <a:p>
            <a:r>
              <a:rPr lang="en-US" sz="1400" dirty="0"/>
              <a:t>a</a:t>
            </a:r>
            <a:r>
              <a:rPr lang="en-US" sz="1400" dirty="0" smtClean="0"/>
              <a:t> local maxima, in such cases the method will </a:t>
            </a:r>
          </a:p>
          <a:p>
            <a:r>
              <a:rPr lang="en-US" sz="1400" dirty="0"/>
              <a:t>s</a:t>
            </a:r>
            <a:r>
              <a:rPr lang="en-US" sz="1400" dirty="0" smtClean="0"/>
              <a:t>hoot off into negative infinity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2096300" y="1447800"/>
            <a:ext cx="10415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Figure 9.4.2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6172200" y="1447799"/>
            <a:ext cx="10848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Figure 9.4.3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5709920" y="5638800"/>
            <a:ext cx="299928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Newton's Method has entered an </a:t>
            </a:r>
          </a:p>
          <a:p>
            <a:r>
              <a:rPr lang="en-US" sz="1400" dirty="0"/>
              <a:t>i</a:t>
            </a:r>
            <a:r>
              <a:rPr lang="en-US" sz="1400" dirty="0" smtClean="0"/>
              <a:t>nfinite cycle. Better initial guesses</a:t>
            </a:r>
          </a:p>
          <a:p>
            <a:r>
              <a:rPr lang="en-US" sz="1400" dirty="0"/>
              <a:t>m</a:t>
            </a:r>
            <a:r>
              <a:rPr lang="en-US" sz="1400" dirty="0" smtClean="0"/>
              <a:t>ay be able to alleviate this problem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4984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Unfortunate Scenarios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600200"/>
            <a:ext cx="4921250" cy="2362200"/>
          </a:xfrm>
        </p:spPr>
      </p:pic>
      <p:sp>
        <p:nvSpPr>
          <p:cNvPr id="6" name="TextBox 5"/>
          <p:cNvSpPr txBox="1"/>
          <p:nvPr/>
        </p:nvSpPr>
        <p:spPr>
          <a:xfrm>
            <a:off x="304800" y="4572000"/>
            <a:ext cx="82484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Newton’s method will obviously not converge in those scenarios where no </a:t>
            </a:r>
          </a:p>
          <a:p>
            <a:r>
              <a:rPr lang="en-US" sz="2000" dirty="0" smtClean="0"/>
              <a:t>root is present.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Thus functions with discontinuity at zero are impossible to analyze.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45763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845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 Square Root of a Number</a:t>
            </a:r>
            <a:endParaRPr lang="en-US" dirty="0"/>
          </a:p>
        </p:txBody>
      </p:sp>
      <p:pic>
        <p:nvPicPr>
          <p:cNvPr id="7" name="Picture 6" descr="fa2ed2b83193ae897af237ed15cb366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6112" y="4114800"/>
            <a:ext cx="7349067" cy="2362200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838575" y="1676400"/>
          <a:ext cx="157162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4" imgW="571320" imgH="203040" progId="Equation.3">
                  <p:embed/>
                </p:oleObj>
              </mc:Choice>
              <mc:Fallback>
                <p:oleObj name="Equation" r:id="rId4" imgW="57132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8575" y="1676400"/>
                        <a:ext cx="1571625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481388" y="2590800"/>
          <a:ext cx="2173287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6" imgW="1002960" imgH="228600" progId="Equation.3">
                  <p:embed/>
                </p:oleObj>
              </mc:Choice>
              <mc:Fallback>
                <p:oleObj name="Equation" r:id="rId6" imgW="100296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1388" y="2590800"/>
                        <a:ext cx="2173287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856038" y="3352800"/>
          <a:ext cx="1600200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8" imgW="685800" imgH="203040" progId="Equation.3">
                  <p:embed/>
                </p:oleObj>
              </mc:Choice>
              <mc:Fallback>
                <p:oleObj name="Equation" r:id="rId8" imgW="68580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6038" y="3352800"/>
                        <a:ext cx="1600200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472</TotalTime>
  <Words>424</Words>
  <Application>Microsoft Office PowerPoint</Application>
  <PresentationFormat>On-screen Show (4:3)</PresentationFormat>
  <Paragraphs>52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Flow</vt:lpstr>
      <vt:lpstr>Equation</vt:lpstr>
      <vt:lpstr>Newton-Raphson Method</vt:lpstr>
      <vt:lpstr>How is this technique conducted</vt:lpstr>
      <vt:lpstr>The iterative technique</vt:lpstr>
      <vt:lpstr>Example for Clarity</vt:lpstr>
      <vt:lpstr>Advantages of Newton-Raphson</vt:lpstr>
      <vt:lpstr>Disadvantages of Newton-Raphson</vt:lpstr>
      <vt:lpstr>Examples of Disadvantages</vt:lpstr>
      <vt:lpstr>Unfortunate Scenarios</vt:lpstr>
      <vt:lpstr>Example: Square Root of a Number</vt:lpstr>
      <vt:lpstr>Example: Solving Equations</vt:lpstr>
      <vt:lpstr>Notes on Efficiency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Advantages of Newton-Raphson</dc:title>
  <dc:creator>Zelile</dc:creator>
  <cp:lastModifiedBy>Jessie</cp:lastModifiedBy>
  <cp:revision>23</cp:revision>
  <dcterms:created xsi:type="dcterms:W3CDTF">2013-02-25T14:31:43Z</dcterms:created>
  <dcterms:modified xsi:type="dcterms:W3CDTF">2013-02-26T00:49:03Z</dcterms:modified>
</cp:coreProperties>
</file>