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2AB25-121C-4579-8FB0-00E87DE7FA9F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2B42A-602A-4981-941F-C5C08BB99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0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2B42A-602A-4981-941F-C5C08BB99A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31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3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7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7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2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3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8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245C2-D5F1-40A5-BB41-8FB554FFA8DE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F341-E82E-4B06-9D4E-76C74E3B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5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 Decomposition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6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79" y="1905000"/>
            <a:ext cx="6080045" cy="109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52800" y="1371720"/>
                <a:ext cx="2607004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+…=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371720"/>
                <a:ext cx="2607004" cy="391646"/>
              </a:xfrm>
              <a:prstGeom prst="rect">
                <a:avLst/>
              </a:prstGeom>
              <a:blipFill rotWithShape="1">
                <a:blip r:embed="rId3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3103067"/>
            <a:ext cx="6757534" cy="34810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914400" y="23622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1105878"/>
                <a:ext cx="2057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This equality causes our need to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𝑁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equations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105878"/>
                <a:ext cx="2057400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2367" t="-3289" r="-3254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55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"/>
                <a:ext cx="8229600" cy="6477000"/>
              </a:xfrm>
            </p:spPr>
            <p:txBody>
              <a:bodyPr>
                <a:normAutofit/>
              </a:bodyPr>
              <a:lstStyle/>
              <a:p>
                <a:r>
                  <a:rPr lang="en-US" sz="1800" b="1" dirty="0" smtClean="0"/>
                  <a:t>First For Loop of the Constructor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For instance </a:t>
                </a:r>
                <a:r>
                  <a:rPr lang="en-US" sz="1800" dirty="0" smtClean="0"/>
                  <a:t>try working through this code with</a:t>
                </a:r>
                <a:r>
                  <a:rPr lang="en-US" sz="1800" dirty="0" smtClean="0"/>
                  <a:t> </a:t>
                </a:r>
                <a:r>
                  <a:rPr lang="en-US" sz="1800" dirty="0" smtClean="0"/>
                  <a:t>the matrix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u="sng" dirty="0" smtClean="0"/>
                  <a:t>This is all a search for the scaling information of each row</a:t>
                </a:r>
                <a:endParaRPr lang="en-US" sz="1800" u="sng" dirty="0"/>
              </a:p>
              <a:p>
                <a:r>
                  <a:rPr lang="en-US" sz="1800" dirty="0" smtClean="0"/>
                  <a:t>for(i=0;i&lt;</a:t>
                </a:r>
                <a:r>
                  <a:rPr lang="en-US" sz="1800" dirty="0" err="1" smtClean="0"/>
                  <a:t>n;i</a:t>
                </a:r>
                <a:r>
                  <a:rPr lang="en-US" sz="1800" dirty="0"/>
                  <a:t>++){</a:t>
                </a:r>
              </a:p>
              <a:p>
                <a:r>
                  <a:rPr lang="en-US" sz="1800" dirty="0"/>
                  <a:t>	</a:t>
                </a:r>
                <a:r>
                  <a:rPr lang="en-US" sz="1800" dirty="0" smtClean="0"/>
                  <a:t>big=0.0</a:t>
                </a:r>
                <a:r>
                  <a:rPr lang="en-US" sz="1800" dirty="0"/>
                  <a:t>;</a:t>
                </a:r>
              </a:p>
              <a:p>
                <a:r>
                  <a:rPr lang="en-US" sz="1800" dirty="0"/>
                  <a:t>	</a:t>
                </a:r>
                <a:r>
                  <a:rPr lang="en-US" sz="1800" dirty="0" smtClean="0"/>
                  <a:t>for(j=0;j&lt;</a:t>
                </a:r>
                <a:r>
                  <a:rPr lang="en-US" sz="1800" dirty="0" err="1" smtClean="0"/>
                  <a:t>n;j</a:t>
                </a:r>
                <a:r>
                  <a:rPr lang="en-US" sz="1800" dirty="0"/>
                  <a:t>++){</a:t>
                </a:r>
              </a:p>
              <a:p>
                <a:r>
                  <a:rPr lang="en-US" sz="1800" dirty="0"/>
                  <a:t>		</a:t>
                </a:r>
                <a:r>
                  <a:rPr lang="en-US" sz="1800" dirty="0" smtClean="0"/>
                  <a:t>if</a:t>
                </a:r>
                <a:r>
                  <a:rPr lang="en-US" sz="1800" dirty="0"/>
                  <a:t>((temp=abs(</a:t>
                </a:r>
                <a:r>
                  <a:rPr lang="en-US" sz="1800" dirty="0" err="1"/>
                  <a:t>lu</a:t>
                </a:r>
                <a:r>
                  <a:rPr lang="en-US" sz="1800" dirty="0"/>
                  <a:t>[i][j]))&gt;big){</a:t>
                </a:r>
              </a:p>
              <a:p>
                <a:r>
                  <a:rPr lang="en-US" sz="1800" dirty="0"/>
                  <a:t>			</a:t>
                </a:r>
                <a:r>
                  <a:rPr lang="en-US" sz="1800" dirty="0" smtClean="0"/>
                  <a:t>big=temp</a:t>
                </a:r>
                <a:r>
                  <a:rPr lang="en-US" sz="1800" dirty="0"/>
                  <a:t>;</a:t>
                </a:r>
              </a:p>
              <a:p>
                <a:r>
                  <a:rPr lang="en-US" sz="1800" dirty="0"/>
                  <a:t>		</a:t>
                </a:r>
                <a:r>
                  <a:rPr lang="en-US" sz="1800" dirty="0" smtClean="0"/>
                  <a:t>}</a:t>
                </a:r>
                <a:endParaRPr lang="en-US" sz="1800" dirty="0"/>
              </a:p>
              <a:p>
                <a:r>
                  <a:rPr lang="en-US" sz="1800" dirty="0"/>
                  <a:t>	</a:t>
                </a:r>
                <a:r>
                  <a:rPr lang="en-US" sz="1800" dirty="0" smtClean="0"/>
                  <a:t>}</a:t>
                </a:r>
                <a:endParaRPr lang="en-US" sz="1800" dirty="0"/>
              </a:p>
              <a:p>
                <a:r>
                  <a:rPr lang="en-US" sz="1800" dirty="0"/>
                  <a:t>	</a:t>
                </a:r>
                <a:r>
                  <a:rPr lang="en-US" sz="1800" dirty="0" smtClean="0"/>
                  <a:t>vv[i</a:t>
                </a:r>
                <a:r>
                  <a:rPr lang="en-US" sz="1800" dirty="0"/>
                  <a:t>]=1.0/big;</a:t>
                </a:r>
              </a:p>
              <a:p>
                <a:r>
                  <a:rPr lang="en-US" sz="1800" dirty="0" smtClean="0"/>
                  <a:t>}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"/>
                <a:ext cx="8229600" cy="6477000"/>
              </a:xfrm>
              <a:blipFill rotWithShape="1">
                <a:blip r:embed="rId3"/>
                <a:stretch>
                  <a:fillRect l="-593" t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/>
          <p:cNvSpPr/>
          <p:nvPr/>
        </p:nvSpPr>
        <p:spPr>
          <a:xfrm>
            <a:off x="5089072" y="3733800"/>
            <a:ext cx="925286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4358" y="3286035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information will become necessary to conduct normalization of each row before deciding on pivoting.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4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75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This is the first part of the search for the largest pivot element</a:t>
            </a:r>
          </a:p>
          <a:p>
            <a:endParaRPr lang="en-US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big=0.0;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(i=</a:t>
            </a:r>
            <a:r>
              <a:rPr lang="en-US" dirty="0" err="1"/>
              <a:t>k;i</a:t>
            </a:r>
            <a:r>
              <a:rPr lang="en-US" dirty="0"/>
              <a:t>&lt;</a:t>
            </a:r>
            <a:r>
              <a:rPr lang="en-US" dirty="0" err="1"/>
              <a:t>n;i</a:t>
            </a:r>
            <a:r>
              <a:rPr lang="en-US" dirty="0"/>
              <a:t>++) {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	temp=vv[i</a:t>
            </a:r>
            <a:r>
              <a:rPr lang="en-US" dirty="0"/>
              <a:t>]*abs(</a:t>
            </a:r>
            <a:r>
              <a:rPr lang="en-US" dirty="0" err="1"/>
              <a:t>lu</a:t>
            </a:r>
            <a:r>
              <a:rPr lang="en-US" dirty="0"/>
              <a:t>[i][k]);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	if </a:t>
            </a:r>
            <a:r>
              <a:rPr lang="en-US" dirty="0"/>
              <a:t>(temp &gt; big) </a:t>
            </a:r>
            <a:r>
              <a:rPr lang="en-US" dirty="0" smtClean="0"/>
              <a:t>{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	big=temp</a:t>
            </a:r>
            <a:r>
              <a:rPr lang="en-US" dirty="0"/>
              <a:t>;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	imax=i</a:t>
            </a:r>
            <a:r>
              <a:rPr lang="en-US" dirty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	}	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Here is where the code decides which row to pivot off of</a:t>
            </a:r>
          </a:p>
          <a:p>
            <a:endParaRPr lang="en-US" sz="1600" dirty="0"/>
          </a:p>
          <a:p>
            <a:r>
              <a:rPr lang="en-US" dirty="0" smtClean="0"/>
              <a:t>Remember pivoting (or at minimum partial pivoting) is required for the stability of Crout’s Method.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changes actually </a:t>
            </a:r>
            <a:r>
              <a:rPr lang="en-US" dirty="0" smtClean="0"/>
              <a:t>made to our matrix so far.</a:t>
            </a:r>
            <a:endParaRPr lang="en-US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320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 smtClean="0"/>
              <a:t>Deciding whether to change rows or not</a:t>
            </a:r>
          </a:p>
          <a:p>
            <a:endParaRPr lang="en-US" sz="1800" b="1" dirty="0" smtClean="0"/>
          </a:p>
          <a:p>
            <a:endParaRPr lang="en-US" sz="1800" b="1" dirty="0"/>
          </a:p>
          <a:p>
            <a:r>
              <a:rPr lang="en-US" sz="1800" dirty="0" smtClean="0"/>
              <a:t>if(k</a:t>
            </a:r>
            <a:r>
              <a:rPr lang="en-US" sz="1800" dirty="0"/>
              <a:t>!=imax){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for(j=0;j&lt;</a:t>
            </a:r>
            <a:r>
              <a:rPr lang="en-US" sz="1800" dirty="0" err="1" smtClean="0"/>
              <a:t>n;j</a:t>
            </a:r>
            <a:r>
              <a:rPr lang="en-US" sz="1800" dirty="0"/>
              <a:t>++){</a:t>
            </a:r>
          </a:p>
          <a:p>
            <a:r>
              <a:rPr lang="en-US" sz="1800" dirty="0"/>
              <a:t>		</a:t>
            </a:r>
            <a:r>
              <a:rPr lang="en-US" sz="1800" dirty="0" smtClean="0"/>
              <a:t>temp=</a:t>
            </a:r>
            <a:r>
              <a:rPr lang="en-US" sz="1800" dirty="0" err="1" smtClean="0"/>
              <a:t>lu</a:t>
            </a:r>
            <a:r>
              <a:rPr lang="en-US" sz="1800" dirty="0" smtClean="0"/>
              <a:t>[imax</a:t>
            </a:r>
            <a:r>
              <a:rPr lang="en-US" sz="1800" dirty="0"/>
              <a:t>][j];</a:t>
            </a:r>
          </a:p>
          <a:p>
            <a:r>
              <a:rPr lang="en-US" sz="1800" dirty="0"/>
              <a:t>		</a:t>
            </a:r>
            <a:r>
              <a:rPr lang="en-US" sz="1800" dirty="0" err="1" smtClean="0"/>
              <a:t>lu</a:t>
            </a:r>
            <a:r>
              <a:rPr lang="en-US" sz="1800" dirty="0" smtClean="0"/>
              <a:t>[imax</a:t>
            </a:r>
            <a:r>
              <a:rPr lang="en-US" sz="1800" dirty="0"/>
              <a:t>][j]=</a:t>
            </a:r>
            <a:r>
              <a:rPr lang="en-US" sz="1800" dirty="0" err="1"/>
              <a:t>lu</a:t>
            </a:r>
            <a:r>
              <a:rPr lang="en-US" sz="1800" dirty="0"/>
              <a:t>[k][j];</a:t>
            </a:r>
          </a:p>
          <a:p>
            <a:r>
              <a:rPr lang="en-US" sz="1800" dirty="0"/>
              <a:t>		</a:t>
            </a:r>
            <a:r>
              <a:rPr lang="en-US" sz="1800" dirty="0" err="1" smtClean="0"/>
              <a:t>lu</a:t>
            </a:r>
            <a:r>
              <a:rPr lang="en-US" sz="1800" dirty="0" smtClean="0"/>
              <a:t>[k</a:t>
            </a:r>
            <a:r>
              <a:rPr lang="en-US" sz="1800" dirty="0"/>
              <a:t>][j]=temp;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}</a:t>
            </a:r>
            <a:endParaRPr lang="en-US" sz="1800" dirty="0"/>
          </a:p>
          <a:p>
            <a:r>
              <a:rPr lang="en-US" sz="1800" dirty="0"/>
              <a:t>	</a:t>
            </a:r>
            <a:r>
              <a:rPr lang="en-US" sz="1800" dirty="0" smtClean="0"/>
              <a:t>d</a:t>
            </a:r>
            <a:r>
              <a:rPr lang="en-US" sz="1800" dirty="0"/>
              <a:t>=-d;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vv[imax</a:t>
            </a:r>
            <a:r>
              <a:rPr lang="en-US" sz="1800" dirty="0"/>
              <a:t>]=vv[k];</a:t>
            </a:r>
          </a:p>
          <a:p>
            <a:r>
              <a:rPr lang="en-US" sz="18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023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 smtClean="0"/>
              <a:t>Altering our Matrix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err="1" smtClean="0"/>
              <a:t>indx</a:t>
            </a:r>
            <a:r>
              <a:rPr lang="en-US" sz="1800" dirty="0" smtClean="0"/>
              <a:t>[k</a:t>
            </a:r>
            <a:r>
              <a:rPr lang="en-US" sz="1800" dirty="0"/>
              <a:t>]=imax;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if(</a:t>
            </a:r>
            <a:r>
              <a:rPr lang="en-US" sz="1800" dirty="0" err="1" smtClean="0"/>
              <a:t>lu</a:t>
            </a:r>
            <a:r>
              <a:rPr lang="en-US" sz="1800" dirty="0" smtClean="0"/>
              <a:t>[k</a:t>
            </a:r>
            <a:r>
              <a:rPr lang="en-US" sz="1800" dirty="0"/>
              <a:t>][k]==0.0){</a:t>
            </a:r>
          </a:p>
          <a:p>
            <a:r>
              <a:rPr lang="en-US" sz="1800" dirty="0"/>
              <a:t>		</a:t>
            </a:r>
            <a:r>
              <a:rPr lang="en-US" sz="1800" dirty="0" err="1" smtClean="0"/>
              <a:t>lu</a:t>
            </a:r>
            <a:r>
              <a:rPr lang="en-US" sz="1800" dirty="0" smtClean="0"/>
              <a:t>[k</a:t>
            </a:r>
            <a:r>
              <a:rPr lang="en-US" sz="1800" dirty="0"/>
              <a:t>][k]=TINY;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}</a:t>
            </a:r>
            <a:endParaRPr lang="en-US" sz="1800" dirty="0"/>
          </a:p>
          <a:p>
            <a:r>
              <a:rPr lang="en-US" sz="1800" dirty="0"/>
              <a:t>	</a:t>
            </a:r>
            <a:r>
              <a:rPr lang="en-US" sz="1800" dirty="0" smtClean="0"/>
              <a:t>for(i=k+1;i&lt;</a:t>
            </a:r>
            <a:r>
              <a:rPr lang="en-US" sz="1800" dirty="0" err="1" smtClean="0"/>
              <a:t>n;i</a:t>
            </a:r>
            <a:r>
              <a:rPr lang="en-US" sz="1800" dirty="0"/>
              <a:t>++){</a:t>
            </a:r>
          </a:p>
          <a:p>
            <a:r>
              <a:rPr lang="en-US" sz="1800" dirty="0"/>
              <a:t>		</a:t>
            </a:r>
            <a:r>
              <a:rPr lang="en-US" sz="1800" dirty="0" smtClean="0"/>
              <a:t>temp=</a:t>
            </a:r>
            <a:r>
              <a:rPr lang="en-US" sz="1800" dirty="0" err="1" smtClean="0"/>
              <a:t>lu</a:t>
            </a:r>
            <a:r>
              <a:rPr lang="en-US" sz="1800" dirty="0" smtClean="0"/>
              <a:t>[i</a:t>
            </a:r>
            <a:r>
              <a:rPr lang="en-US" sz="1800" dirty="0"/>
              <a:t>][k];</a:t>
            </a:r>
          </a:p>
          <a:p>
            <a:r>
              <a:rPr lang="en-US" sz="1800" dirty="0"/>
              <a:t>		</a:t>
            </a:r>
            <a:r>
              <a:rPr lang="en-US" sz="1800" dirty="0" err="1" smtClean="0"/>
              <a:t>lu</a:t>
            </a:r>
            <a:r>
              <a:rPr lang="en-US" sz="1800" dirty="0" smtClean="0"/>
              <a:t>[i</a:t>
            </a:r>
            <a:r>
              <a:rPr lang="en-US" sz="1800" dirty="0"/>
              <a:t>][k]/=</a:t>
            </a:r>
            <a:r>
              <a:rPr lang="en-US" sz="1800" dirty="0" err="1"/>
              <a:t>lu</a:t>
            </a:r>
            <a:r>
              <a:rPr lang="en-US" sz="1800" dirty="0"/>
              <a:t>[k][k];</a:t>
            </a:r>
          </a:p>
          <a:p>
            <a:r>
              <a:rPr lang="en-US" sz="1800" dirty="0"/>
              <a:t>		</a:t>
            </a:r>
            <a:r>
              <a:rPr lang="en-US" sz="1800" dirty="0" smtClean="0"/>
              <a:t>for(j=k+1;j&lt;</a:t>
            </a:r>
            <a:r>
              <a:rPr lang="en-US" sz="1800" dirty="0" err="1" smtClean="0"/>
              <a:t>n;j</a:t>
            </a:r>
            <a:r>
              <a:rPr lang="en-US" sz="1800" dirty="0"/>
              <a:t>++){</a:t>
            </a:r>
          </a:p>
          <a:p>
            <a:r>
              <a:rPr lang="en-US" sz="1800" dirty="0"/>
              <a:t>			</a:t>
            </a:r>
            <a:r>
              <a:rPr lang="en-US" sz="1800" dirty="0" err="1" smtClean="0"/>
              <a:t>lu</a:t>
            </a:r>
            <a:r>
              <a:rPr lang="en-US" sz="1800" dirty="0" smtClean="0"/>
              <a:t>[i</a:t>
            </a:r>
            <a:r>
              <a:rPr lang="en-US" sz="1800" dirty="0"/>
              <a:t>][j]-=(temp*</a:t>
            </a:r>
            <a:r>
              <a:rPr lang="en-US" sz="1800" dirty="0" err="1"/>
              <a:t>lu</a:t>
            </a:r>
            <a:r>
              <a:rPr lang="en-US" sz="1800" dirty="0"/>
              <a:t>[k][j]);</a:t>
            </a:r>
          </a:p>
          <a:p>
            <a:r>
              <a:rPr lang="en-US" sz="1800" dirty="0"/>
              <a:t>		</a:t>
            </a:r>
            <a:r>
              <a:rPr lang="en-US" sz="1800" dirty="0" smtClean="0"/>
              <a:t>}</a:t>
            </a:r>
            <a:endParaRPr lang="en-US" sz="1800" dirty="0"/>
          </a:p>
          <a:p>
            <a:r>
              <a:rPr lang="en-US" sz="1800" dirty="0"/>
              <a:t>	</a:t>
            </a: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Left Arrow 3"/>
          <p:cNvSpPr/>
          <p:nvPr/>
        </p:nvSpPr>
        <p:spPr>
          <a:xfrm>
            <a:off x="4876800" y="1752600"/>
            <a:ext cx="925286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802086" y="626239"/>
            <a:ext cx="31893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Only partial pivoting (interchange of rows) can be implemented </a:t>
            </a:r>
            <a:r>
              <a:rPr lang="en-US" dirty="0" smtClean="0"/>
              <a:t>efficiently. However </a:t>
            </a:r>
            <a:r>
              <a:rPr lang="en-US" dirty="0"/>
              <a:t>this is enough to make the method stable. This means, incidentally, </a:t>
            </a:r>
            <a:r>
              <a:rPr lang="en-US" dirty="0" smtClean="0"/>
              <a:t>that we don’t actually </a:t>
            </a:r>
            <a:r>
              <a:rPr lang="en-US" dirty="0"/>
              <a:t>decompose the matrix A into LU form, but rather we </a:t>
            </a:r>
            <a:r>
              <a:rPr lang="en-US" dirty="0" smtClean="0"/>
              <a:t>decompose a row wise </a:t>
            </a:r>
            <a:r>
              <a:rPr lang="en-US" dirty="0"/>
              <a:t>permutation of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6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 Decomposition Solution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12" y="2057400"/>
            <a:ext cx="6690335" cy="116284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76600" y="1405039"/>
                <a:ext cx="19641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∙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𝑈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405039"/>
                <a:ext cx="1964161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715000" y="140503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(2.3.1)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34227" y="4495800"/>
                <a:ext cx="28891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∙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227" y="4495800"/>
                <a:ext cx="288913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90550" y="5105400"/>
                <a:ext cx="19764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𝑈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∙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550" y="5105400"/>
                <a:ext cx="197648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63834" y="3831380"/>
                <a:ext cx="4429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𝐿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𝑈</m:t>
                          </m:r>
                        </m:e>
                      </m:d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𝐿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𝑈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834" y="3831380"/>
                <a:ext cx="442991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26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629400"/>
          </a:xfrm>
        </p:spPr>
        <p:txBody>
          <a:bodyPr>
            <a:normAutofit fontScale="77500" lnSpcReduction="20000"/>
          </a:bodyPr>
          <a:lstStyle/>
          <a:p>
            <a:r>
              <a:rPr lang="en-US" sz="2100" dirty="0" smtClean="0"/>
              <a:t>if(</a:t>
            </a:r>
            <a:r>
              <a:rPr lang="en-US" sz="2100" dirty="0" err="1" smtClean="0"/>
              <a:t>b.size</a:t>
            </a:r>
            <a:r>
              <a:rPr lang="en-US" sz="2100" dirty="0"/>
              <a:t>()!=n||</a:t>
            </a:r>
            <a:r>
              <a:rPr lang="en-US" sz="2100" dirty="0" err="1"/>
              <a:t>x.size</a:t>
            </a:r>
            <a:r>
              <a:rPr lang="en-US" sz="2100" dirty="0"/>
              <a:t>()!=n){</a:t>
            </a:r>
          </a:p>
          <a:p>
            <a:r>
              <a:rPr lang="en-US" sz="2100" dirty="0"/>
              <a:t>	</a:t>
            </a:r>
            <a:r>
              <a:rPr lang="en-US" sz="2100" dirty="0" err="1" smtClean="0"/>
              <a:t>cout</a:t>
            </a:r>
            <a:r>
              <a:rPr lang="en-US" sz="2100" dirty="0"/>
              <a:t>&lt;&lt;"Error"&lt;&lt;</a:t>
            </a:r>
            <a:r>
              <a:rPr lang="en-US" sz="2100" dirty="0" err="1"/>
              <a:t>endl</a:t>
            </a:r>
            <a:r>
              <a:rPr lang="en-US" sz="2100" dirty="0"/>
              <a:t>;</a:t>
            </a:r>
          </a:p>
          <a:p>
            <a:r>
              <a:rPr lang="en-US" sz="2100" dirty="0" smtClean="0"/>
              <a:t>}</a:t>
            </a:r>
            <a:endParaRPr lang="en-US" sz="2100" dirty="0"/>
          </a:p>
          <a:p>
            <a:r>
              <a:rPr lang="en-US" sz="2100" dirty="0" smtClean="0"/>
              <a:t>for(i=0;i&lt;</a:t>
            </a:r>
            <a:r>
              <a:rPr lang="en-US" sz="2100" dirty="0" err="1" smtClean="0"/>
              <a:t>n;i</a:t>
            </a:r>
            <a:r>
              <a:rPr lang="en-US" sz="2100" dirty="0"/>
              <a:t>++){</a:t>
            </a:r>
          </a:p>
          <a:p>
            <a:r>
              <a:rPr lang="en-US" sz="2100" dirty="0"/>
              <a:t>	</a:t>
            </a:r>
            <a:r>
              <a:rPr lang="en-US" sz="2100" dirty="0" smtClean="0"/>
              <a:t>x[i</a:t>
            </a:r>
            <a:r>
              <a:rPr lang="en-US" sz="2100" dirty="0"/>
              <a:t>]=b[i];</a:t>
            </a:r>
          </a:p>
          <a:p>
            <a:r>
              <a:rPr lang="en-US" sz="2100" dirty="0" smtClean="0"/>
              <a:t>}</a:t>
            </a:r>
            <a:endParaRPr lang="en-US" sz="2100" dirty="0"/>
          </a:p>
          <a:p>
            <a:r>
              <a:rPr lang="en-US" sz="2100" dirty="0" smtClean="0"/>
              <a:t>for(i=0;i&lt;</a:t>
            </a:r>
            <a:r>
              <a:rPr lang="en-US" sz="2100" dirty="0" err="1" smtClean="0"/>
              <a:t>n;i</a:t>
            </a:r>
            <a:r>
              <a:rPr lang="en-US" sz="2100" dirty="0" smtClean="0"/>
              <a:t>++){     </a:t>
            </a:r>
            <a:endParaRPr lang="en-US" sz="2100" dirty="0"/>
          </a:p>
          <a:p>
            <a:r>
              <a:rPr lang="en-US" sz="2100" dirty="0"/>
              <a:t>	</a:t>
            </a:r>
            <a:r>
              <a:rPr lang="en-US" sz="2100" dirty="0" err="1" smtClean="0"/>
              <a:t>ip</a:t>
            </a:r>
            <a:r>
              <a:rPr lang="en-US" sz="2100" dirty="0" smtClean="0"/>
              <a:t>=</a:t>
            </a:r>
            <a:r>
              <a:rPr lang="en-US" sz="2100" dirty="0" err="1" smtClean="0"/>
              <a:t>indx</a:t>
            </a:r>
            <a:r>
              <a:rPr lang="en-US" sz="2100" dirty="0" smtClean="0"/>
              <a:t>[i</a:t>
            </a:r>
            <a:r>
              <a:rPr lang="en-US" sz="2100" dirty="0"/>
              <a:t>];</a:t>
            </a:r>
          </a:p>
          <a:p>
            <a:r>
              <a:rPr lang="en-US" sz="2100" dirty="0"/>
              <a:t>	</a:t>
            </a:r>
            <a:r>
              <a:rPr lang="en-US" sz="2100" dirty="0" smtClean="0"/>
              <a:t>sum=x[</a:t>
            </a:r>
            <a:r>
              <a:rPr lang="en-US" sz="2100" dirty="0" err="1" smtClean="0"/>
              <a:t>ip</a:t>
            </a:r>
            <a:r>
              <a:rPr lang="en-US" sz="2100" dirty="0"/>
              <a:t>];</a:t>
            </a:r>
          </a:p>
          <a:p>
            <a:r>
              <a:rPr lang="en-US" sz="2100" dirty="0"/>
              <a:t>	</a:t>
            </a:r>
            <a:r>
              <a:rPr lang="en-US" sz="2100" dirty="0" smtClean="0"/>
              <a:t>x[</a:t>
            </a:r>
            <a:r>
              <a:rPr lang="en-US" sz="2100" dirty="0" err="1" smtClean="0"/>
              <a:t>ip</a:t>
            </a:r>
            <a:r>
              <a:rPr lang="en-US" sz="2100" dirty="0"/>
              <a:t>]=x[i];</a:t>
            </a:r>
          </a:p>
          <a:p>
            <a:r>
              <a:rPr lang="en-US" sz="2100" dirty="0"/>
              <a:t>	</a:t>
            </a:r>
            <a:r>
              <a:rPr lang="en-US" sz="2100" dirty="0" smtClean="0"/>
              <a:t>if(ii</a:t>
            </a:r>
            <a:r>
              <a:rPr lang="en-US" sz="2100" dirty="0"/>
              <a:t>!=0){</a:t>
            </a:r>
          </a:p>
          <a:p>
            <a:r>
              <a:rPr lang="en-US" sz="2100" dirty="0"/>
              <a:t>		</a:t>
            </a:r>
            <a:r>
              <a:rPr lang="en-US" sz="2100" dirty="0" smtClean="0"/>
              <a:t>for(j=ii-1;j&lt;</a:t>
            </a:r>
            <a:r>
              <a:rPr lang="en-US" sz="2100" dirty="0" err="1" smtClean="0"/>
              <a:t>i;j</a:t>
            </a:r>
            <a:r>
              <a:rPr lang="en-US" sz="2100" dirty="0"/>
              <a:t>++){</a:t>
            </a:r>
          </a:p>
          <a:p>
            <a:r>
              <a:rPr lang="en-US" sz="2100" dirty="0"/>
              <a:t>			</a:t>
            </a:r>
            <a:r>
              <a:rPr lang="en-US" sz="2100" dirty="0" smtClean="0"/>
              <a:t>sum-</a:t>
            </a:r>
            <a:r>
              <a:rPr lang="en-US" sz="2100" dirty="0"/>
              <a:t>=</a:t>
            </a:r>
            <a:r>
              <a:rPr lang="en-US" sz="2100" dirty="0" err="1"/>
              <a:t>lu</a:t>
            </a:r>
            <a:r>
              <a:rPr lang="en-US" sz="2100" dirty="0"/>
              <a:t>[i][j]*x[j];</a:t>
            </a:r>
          </a:p>
          <a:p>
            <a:r>
              <a:rPr lang="en-US" sz="2100" dirty="0"/>
              <a:t>		</a:t>
            </a:r>
            <a:r>
              <a:rPr lang="en-US" sz="2100" dirty="0" smtClean="0"/>
              <a:t>}</a:t>
            </a:r>
            <a:endParaRPr lang="en-US" sz="2100" dirty="0"/>
          </a:p>
          <a:p>
            <a:r>
              <a:rPr lang="en-US" sz="2100" dirty="0"/>
              <a:t>	</a:t>
            </a:r>
            <a:r>
              <a:rPr lang="en-US" sz="2100" dirty="0" smtClean="0"/>
              <a:t>}</a:t>
            </a:r>
            <a:endParaRPr lang="en-US" sz="2100" dirty="0"/>
          </a:p>
          <a:p>
            <a:r>
              <a:rPr lang="en-US" sz="2100" dirty="0"/>
              <a:t>	</a:t>
            </a:r>
            <a:r>
              <a:rPr lang="en-US" sz="2100" dirty="0" smtClean="0"/>
              <a:t>else </a:t>
            </a:r>
            <a:r>
              <a:rPr lang="en-US" sz="2100" dirty="0"/>
              <a:t>if(sum!=0.0){</a:t>
            </a:r>
          </a:p>
          <a:p>
            <a:r>
              <a:rPr lang="en-US" sz="2100" dirty="0"/>
              <a:t>		</a:t>
            </a:r>
            <a:r>
              <a:rPr lang="en-US" sz="2100" dirty="0" smtClean="0"/>
              <a:t>ii=i+1</a:t>
            </a:r>
            <a:r>
              <a:rPr lang="en-US" sz="2100" dirty="0"/>
              <a:t>;</a:t>
            </a:r>
          </a:p>
          <a:p>
            <a:r>
              <a:rPr lang="en-US" sz="2100" dirty="0"/>
              <a:t>	</a:t>
            </a:r>
            <a:r>
              <a:rPr lang="en-US" sz="2100" dirty="0" smtClean="0"/>
              <a:t>}</a:t>
            </a:r>
            <a:endParaRPr lang="en-US" sz="2100" dirty="0"/>
          </a:p>
          <a:p>
            <a:r>
              <a:rPr lang="en-US" sz="2100" dirty="0"/>
              <a:t>	</a:t>
            </a:r>
            <a:r>
              <a:rPr lang="en-US" sz="2100" dirty="0" smtClean="0"/>
              <a:t>x[i</a:t>
            </a:r>
            <a:r>
              <a:rPr lang="en-US" sz="2100" dirty="0"/>
              <a:t>]=sum;</a:t>
            </a:r>
          </a:p>
          <a:p>
            <a:r>
              <a:rPr lang="en-US" sz="2100" dirty="0" smtClean="0"/>
              <a:t>}</a:t>
            </a:r>
            <a:endParaRPr lang="en-US" sz="2100" dirty="0"/>
          </a:p>
          <a:p>
            <a:r>
              <a:rPr lang="en-US" sz="2100" dirty="0" smtClean="0"/>
              <a:t>for(i=n-1;i</a:t>
            </a:r>
            <a:r>
              <a:rPr lang="en-US" sz="2100" dirty="0"/>
              <a:t>&gt;=0;i--){</a:t>
            </a:r>
          </a:p>
          <a:p>
            <a:r>
              <a:rPr lang="en-US" sz="2100" dirty="0"/>
              <a:t>	</a:t>
            </a:r>
            <a:r>
              <a:rPr lang="en-US" sz="2100" dirty="0" smtClean="0"/>
              <a:t>sum=x[i];                                             </a:t>
            </a:r>
            <a:endParaRPr lang="en-US" sz="2100" dirty="0"/>
          </a:p>
          <a:p>
            <a:r>
              <a:rPr lang="en-US" sz="2100" dirty="0"/>
              <a:t>	</a:t>
            </a:r>
            <a:r>
              <a:rPr lang="en-US" sz="2100" dirty="0" smtClean="0"/>
              <a:t>for(j=i+1;j&lt;</a:t>
            </a:r>
            <a:r>
              <a:rPr lang="en-US" sz="2100" dirty="0" err="1" smtClean="0"/>
              <a:t>n;j</a:t>
            </a:r>
            <a:r>
              <a:rPr lang="en-US" sz="2100" dirty="0"/>
              <a:t>++){</a:t>
            </a:r>
          </a:p>
          <a:p>
            <a:r>
              <a:rPr lang="en-US" sz="2100" dirty="0"/>
              <a:t>		</a:t>
            </a:r>
            <a:r>
              <a:rPr lang="en-US" sz="2100" dirty="0" smtClean="0"/>
              <a:t>sum-</a:t>
            </a:r>
            <a:r>
              <a:rPr lang="en-US" sz="2100" dirty="0"/>
              <a:t>=</a:t>
            </a:r>
            <a:r>
              <a:rPr lang="en-US" sz="2100" dirty="0" err="1"/>
              <a:t>lu</a:t>
            </a:r>
            <a:r>
              <a:rPr lang="en-US" sz="2100" dirty="0"/>
              <a:t>[i][j]*x[j];</a:t>
            </a:r>
          </a:p>
          <a:p>
            <a:r>
              <a:rPr lang="en-US" sz="2100" dirty="0"/>
              <a:t>	</a:t>
            </a:r>
            <a:r>
              <a:rPr lang="en-US" sz="2100" dirty="0" smtClean="0"/>
              <a:t>}</a:t>
            </a:r>
            <a:endParaRPr lang="en-US" sz="2100" dirty="0"/>
          </a:p>
          <a:p>
            <a:r>
              <a:rPr lang="en-US" sz="2100" dirty="0"/>
              <a:t>	</a:t>
            </a:r>
            <a:r>
              <a:rPr lang="en-US" sz="2100" dirty="0" smtClean="0"/>
              <a:t>x[i</a:t>
            </a:r>
            <a:r>
              <a:rPr lang="en-US" sz="2100" dirty="0"/>
              <a:t>]=sum/</a:t>
            </a:r>
            <a:r>
              <a:rPr lang="en-US" sz="2100" dirty="0" err="1"/>
              <a:t>lu</a:t>
            </a:r>
            <a:r>
              <a:rPr lang="en-US" sz="2100" dirty="0"/>
              <a:t>[i][j];</a:t>
            </a:r>
          </a:p>
          <a:p>
            <a:r>
              <a:rPr lang="en-US" sz="2100" dirty="0" smtClean="0"/>
              <a:t>}</a:t>
            </a:r>
            <a:endParaRPr lang="en-US" sz="2100" dirty="0"/>
          </a:p>
        </p:txBody>
      </p:sp>
      <p:sp>
        <p:nvSpPr>
          <p:cNvPr id="4" name="Left Arrow 3"/>
          <p:cNvSpPr/>
          <p:nvPr/>
        </p:nvSpPr>
        <p:spPr>
          <a:xfrm>
            <a:off x="2601686" y="1458686"/>
            <a:ext cx="1371600" cy="370114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2438400" y="5029200"/>
            <a:ext cx="925286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438400" y="4659086"/>
            <a:ext cx="849086" cy="3048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2824843" y="6324600"/>
            <a:ext cx="925286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53340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loop marked by blue arrows represents the back substitution (2.3.7)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1828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loop marked by red arrows is the forward substitution (2.3.6)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7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252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LU Decomposition</vt:lpstr>
      <vt:lpstr>Decomposition</vt:lpstr>
      <vt:lpstr>PowerPoint Presentation</vt:lpstr>
      <vt:lpstr>PowerPoint Presentation</vt:lpstr>
      <vt:lpstr>PowerPoint Presentation</vt:lpstr>
      <vt:lpstr>PowerPoint Presentation</vt:lpstr>
      <vt:lpstr>LU Decomposition Solution Process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Jessie</cp:lastModifiedBy>
  <cp:revision>22</cp:revision>
  <dcterms:created xsi:type="dcterms:W3CDTF">2013-01-09T05:06:10Z</dcterms:created>
  <dcterms:modified xsi:type="dcterms:W3CDTF">2013-01-24T03:21:18Z</dcterms:modified>
</cp:coreProperties>
</file>