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70" r:id="rId12"/>
    <p:sldId id="265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4660"/>
  </p:normalViewPr>
  <p:slideViewPr>
    <p:cSldViewPr>
      <p:cViewPr varScale="1">
        <p:scale>
          <a:sx n="85" d="100"/>
          <a:sy n="85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1F0DA2-862D-4F8F-8B67-DCAFF0563F50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D4F5B-0F1F-4165-B5E3-DBF4A51D6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Bilinear_interpol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 Interpolation on a Grid in </a:t>
            </a:r>
            <a:r>
              <a:rPr lang="en-US" dirty="0" err="1" smtClean="0"/>
              <a:t>Multidimensions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Yunfei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 </a:t>
            </a:r>
            <a:r>
              <a:rPr lang="en-US" smtClean="0"/>
              <a:t>Hui </a:t>
            </a:r>
            <a:r>
              <a:rPr lang="en-US" dirty="0" smtClean="0"/>
              <a:t>Pan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3.6.2 Higher order for smoothness: </a:t>
            </a:r>
            <a:r>
              <a:rPr lang="en-US" dirty="0" err="1" smtClean="0"/>
              <a:t>Bicubic</a:t>
            </a:r>
            <a:r>
              <a:rPr lang="en-US" dirty="0" smtClean="0"/>
              <a:t> </a:t>
            </a:r>
            <a:r>
              <a:rPr lang="en-US" dirty="0" err="1" smtClean="0"/>
              <a:t>Spline</a:t>
            </a:r>
            <a:endParaRPr lang="en-US" dirty="0"/>
          </a:p>
        </p:txBody>
      </p:sp>
      <p:pic>
        <p:nvPicPr>
          <p:cNvPr id="4" name="内容占位符 3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0503" y="1600200"/>
            <a:ext cx="7102993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interpolation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cubic interpolation?</a:t>
            </a:r>
          </a:p>
          <a:p>
            <a:r>
              <a:rPr lang="en-US" dirty="0" smtClean="0"/>
              <a:t>The known values of f(x) its derivative  are known at x=0 and 1the interpolation range [0,1] using a third degree polynomial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value of polynomial and its derivative at x=0 ,1suppose value p0p1p2p3 at x=-1,0,1, 2</a:t>
            </a:r>
          </a:p>
          <a:p>
            <a:endParaRPr lang="en-US" dirty="0" smtClean="0"/>
          </a:p>
        </p:txBody>
      </p:sp>
      <p:pic>
        <p:nvPicPr>
          <p:cNvPr id="4" name="图片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505200"/>
            <a:ext cx="3457574" cy="914400"/>
          </a:xfrm>
          <a:prstGeom prst="rect">
            <a:avLst/>
          </a:prstGeom>
        </p:spPr>
      </p:pic>
      <p:pic>
        <p:nvPicPr>
          <p:cNvPr id="5" name="图片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715000"/>
            <a:ext cx="7105657" cy="381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3.6.3 Higher order for smoothness: </a:t>
            </a:r>
            <a:r>
              <a:rPr lang="en-US" sz="3600" dirty="0" err="1" smtClean="0"/>
              <a:t>Bicubic</a:t>
            </a:r>
            <a:r>
              <a:rPr lang="en-US" sz="3600" dirty="0" smtClean="0"/>
              <a:t> interpolation  </a:t>
            </a:r>
            <a:endParaRPr 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Bicubic</a:t>
            </a:r>
            <a:r>
              <a:rPr lang="en-US" sz="2400" dirty="0" smtClean="0"/>
              <a:t> interpolation can be accomplished using </a:t>
            </a:r>
            <a:r>
              <a:rPr lang="en-US" sz="2400" dirty="0" err="1" smtClean="0"/>
              <a:t>eitherLagrange</a:t>
            </a:r>
            <a:r>
              <a:rPr lang="en-US" sz="2400" dirty="0" smtClean="0"/>
              <a:t> polynomials, cubic </a:t>
            </a:r>
            <a:r>
              <a:rPr lang="en-US" sz="2400" dirty="0" err="1" smtClean="0"/>
              <a:t>splines</a:t>
            </a:r>
            <a:r>
              <a:rPr lang="en-US" sz="2400" dirty="0" smtClean="0"/>
              <a:t>, or cubic convolution algorithm. </a:t>
            </a:r>
            <a:r>
              <a:rPr lang="en-US" sz="2400" dirty="0" err="1" smtClean="0"/>
              <a:t>Bicubic</a:t>
            </a:r>
            <a:r>
              <a:rPr lang="en-US" sz="2400" dirty="0" smtClean="0"/>
              <a:t> interpolation is cubic interpolation in two dimensions.</a:t>
            </a:r>
          </a:p>
          <a:p>
            <a:endParaRPr lang="en-US" dirty="0"/>
          </a:p>
        </p:txBody>
      </p:sp>
      <p:pic>
        <p:nvPicPr>
          <p:cNvPr id="4" name="图片 3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00400"/>
            <a:ext cx="5161905" cy="33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3.6.3 Higher order for smoothness: </a:t>
            </a:r>
            <a:r>
              <a:rPr lang="en-US" sz="3600" dirty="0" err="1" smtClean="0"/>
              <a:t>Bicubic</a:t>
            </a:r>
            <a:r>
              <a:rPr lang="en-US" sz="3600" dirty="0" smtClean="0"/>
              <a:t> interpolation  </a:t>
            </a:r>
            <a:endParaRPr lang="en-US" sz="3600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data points y=f(X1,X2)</a:t>
            </a:r>
          </a:p>
          <a:p>
            <a:r>
              <a:rPr lang="en-US" dirty="0" smtClean="0"/>
              <a:t>Coefficient </a:t>
            </a:r>
            <a:r>
              <a:rPr lang="en-US" dirty="0" err="1" smtClean="0"/>
              <a:t>Cij</a:t>
            </a:r>
            <a:r>
              <a:rPr lang="en-US" dirty="0" smtClean="0"/>
              <a:t> from the nearest four points</a:t>
            </a:r>
          </a:p>
          <a:p>
            <a:r>
              <a:rPr lang="en-US" dirty="0" smtClean="0"/>
              <a:t>Z1 Z2 values of X1 X2 for a unit square</a:t>
            </a:r>
          </a:p>
          <a:p>
            <a:r>
              <a:rPr lang="en-US" dirty="0" smtClean="0"/>
              <a:t>Partial derivatives  from y X1 X2 which is mention before in bilinear interpolation </a:t>
            </a:r>
          </a:p>
        </p:txBody>
      </p:sp>
      <p:pic>
        <p:nvPicPr>
          <p:cNvPr id="7" name="内容占位符 6" descr="6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133600"/>
            <a:ext cx="4083378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many cases, the bilinear interpolations are too inaccurate and the Derivative discontinuity also the problem prevent to use. In such cases, the problem could be solved by using the </a:t>
            </a:r>
            <a:r>
              <a:rPr lang="en-US" dirty="0" err="1" smtClean="0"/>
              <a:t>bicubic</a:t>
            </a:r>
            <a:r>
              <a:rPr lang="en-US" dirty="0" smtClean="0"/>
              <a:t> </a:t>
            </a:r>
            <a:r>
              <a:rPr lang="en-US" dirty="0" err="1" smtClean="0"/>
              <a:t>spline</a:t>
            </a:r>
            <a:r>
              <a:rPr lang="en-US" dirty="0" smtClean="0"/>
              <a:t> which guarantees the continuity of the first derivatives </a:t>
            </a:r>
            <a:r>
              <a:rPr lang="en-US" i="1" dirty="0" err="1" smtClean="0"/>
              <a:t>dS</a:t>
            </a:r>
            <a:r>
              <a:rPr lang="en-US" i="1" dirty="0" smtClean="0"/>
              <a:t>/</a:t>
            </a:r>
            <a:r>
              <a:rPr lang="en-US" i="1" dirty="0" err="1" smtClean="0"/>
              <a:t>dX</a:t>
            </a:r>
            <a:r>
              <a:rPr lang="en-US" dirty="0" smtClean="0"/>
              <a:t> and </a:t>
            </a:r>
            <a:r>
              <a:rPr lang="en-US" i="1" dirty="0" err="1" smtClean="0"/>
              <a:t>dS</a:t>
            </a:r>
            <a:r>
              <a:rPr lang="en-US" i="1" dirty="0" smtClean="0"/>
              <a:t>/</a:t>
            </a:r>
            <a:r>
              <a:rPr lang="en-US" i="1" dirty="0" err="1" smtClean="0"/>
              <a:t>dY</a:t>
            </a:r>
            <a:r>
              <a:rPr lang="en-US" dirty="0" smtClean="0"/>
              <a:t>, as well as the continuity of a cross-derivative </a:t>
            </a:r>
            <a:r>
              <a:rPr lang="en-US" i="1" dirty="0" smtClean="0"/>
              <a:t>d</a:t>
            </a:r>
            <a:r>
              <a:rPr lang="en-US" i="1" baseline="30000" dirty="0" smtClean="0"/>
              <a:t> 2</a:t>
            </a:r>
            <a:r>
              <a:rPr lang="en-US" i="1" dirty="0" smtClean="0"/>
              <a:t>S/</a:t>
            </a:r>
            <a:r>
              <a:rPr lang="en-US" i="1" dirty="0" err="1" smtClean="0"/>
              <a:t>dXdY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similar to one dimensional </a:t>
            </a:r>
            <a:r>
              <a:rPr lang="en-US" dirty="0" err="1" smtClean="0"/>
              <a:t>spline</a:t>
            </a:r>
            <a:r>
              <a:rPr lang="en-US" dirty="0" smtClean="0"/>
              <a:t>. but there are some differences. The cubic </a:t>
            </a:r>
            <a:r>
              <a:rPr lang="en-US" dirty="0" err="1" smtClean="0"/>
              <a:t>spline</a:t>
            </a:r>
            <a:r>
              <a:rPr lang="en-US" dirty="0" smtClean="0"/>
              <a:t> guarantees the continuity of the first and second function derivatives. </a:t>
            </a:r>
            <a:r>
              <a:rPr lang="en-US" dirty="0" err="1" smtClean="0"/>
              <a:t>Bicubic</a:t>
            </a:r>
            <a:r>
              <a:rPr lang="en-US" dirty="0" smtClean="0"/>
              <a:t> </a:t>
            </a:r>
            <a:r>
              <a:rPr lang="en-US" dirty="0" err="1" smtClean="0"/>
              <a:t>spline</a:t>
            </a:r>
            <a:r>
              <a:rPr lang="en-US" dirty="0" smtClean="0"/>
              <a:t> guarantees continuity of only gradient and cross-derivative. Second derivatives could be discontinuous.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Bilinear interpolation 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 of linear interpolation between two points can be extended to bilinear interpolation within the grid cell.</a:t>
            </a:r>
          </a:p>
          <a:p>
            <a:r>
              <a:rPr lang="en-US" dirty="0" smtClean="0">
                <a:hlinkClick r:id="rId2"/>
              </a:rPr>
              <a:t>http://en.wikipedia.org/wiki/Bilinear_interpolation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(congruence)</a:t>
            </a:r>
            <a:endParaRPr lang="en-US" dirty="0"/>
          </a:p>
        </p:txBody>
      </p:sp>
      <p:pic>
        <p:nvPicPr>
          <p:cNvPr id="4" name="图片 3" descr="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191000"/>
            <a:ext cx="3152381" cy="847619"/>
          </a:xfrm>
          <a:prstGeom prst="rect">
            <a:avLst/>
          </a:prstGeom>
        </p:spPr>
      </p:pic>
      <p:pic>
        <p:nvPicPr>
          <p:cNvPr id="5" name="图片 4" descr="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5486400"/>
            <a:ext cx="5885715" cy="4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bilinear interpolation in grid square </a:t>
            </a:r>
            <a:endParaRPr lang="en-US" dirty="0"/>
          </a:p>
        </p:txBody>
      </p:sp>
      <p:pic>
        <p:nvPicPr>
          <p:cNvPr id="7" name="内容占位符 6" descr="Unnamed QQ Screenshot20130211134109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3200400"/>
            <a:ext cx="3428572" cy="466667"/>
          </a:xfrm>
        </p:spPr>
      </p:pic>
      <p:pic>
        <p:nvPicPr>
          <p:cNvPr id="6" name="内容占位符 5" descr="Bilinear_interpolation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38348" y="2114054"/>
            <a:ext cx="3658304" cy="3498254"/>
          </a:xfrm>
        </p:spPr>
      </p:pic>
      <p:pic>
        <p:nvPicPr>
          <p:cNvPr id="9" name="图片 8" descr="Unnamed QQ Screenshot2013021113420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29200"/>
            <a:ext cx="3228572" cy="447619"/>
          </a:xfrm>
          <a:prstGeom prst="rect">
            <a:avLst/>
          </a:prstGeom>
        </p:spPr>
      </p:pic>
      <p:pic>
        <p:nvPicPr>
          <p:cNvPr id="10" name="图片 9" descr="Unnamed QQ Screenshot2013021113444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4114800"/>
            <a:ext cx="3457143" cy="46666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09600" y="2133600"/>
            <a:ext cx="403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Q</a:t>
            </a:r>
            <a:r>
              <a:rPr lang="en-US" baseline="-25000" dirty="0" smtClean="0"/>
              <a:t>11</a:t>
            </a:r>
            <a:r>
              <a:rPr lang="en-US" dirty="0" smtClean="0"/>
              <a:t> =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i="1" dirty="0" smtClean="0"/>
              <a:t>Q</a:t>
            </a:r>
            <a:r>
              <a:rPr lang="en-US" baseline="-25000" dirty="0" smtClean="0"/>
              <a:t>12</a:t>
            </a:r>
            <a:r>
              <a:rPr lang="en-US" dirty="0" smtClean="0"/>
              <a:t> =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), </a:t>
            </a:r>
            <a:r>
              <a:rPr lang="en-US" i="1" dirty="0" smtClean="0"/>
              <a:t>Q</a:t>
            </a:r>
            <a:r>
              <a:rPr lang="en-US" baseline="-25000" dirty="0" smtClean="0"/>
              <a:t>21</a:t>
            </a:r>
            <a:r>
              <a:rPr lang="en-US" dirty="0" smtClean="0"/>
              <a:t> = (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), and </a:t>
            </a:r>
            <a:r>
              <a:rPr lang="en-US" i="1" dirty="0" smtClean="0"/>
              <a:t>Q</a:t>
            </a:r>
            <a:r>
              <a:rPr lang="en-US" baseline="-25000" dirty="0" smtClean="0"/>
              <a:t>22</a:t>
            </a:r>
            <a:r>
              <a:rPr lang="en-US" dirty="0" smtClean="0"/>
              <a:t> = (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 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3.6.1 higher order interpolation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higher order interpolation?</a:t>
            </a:r>
          </a:p>
          <a:p>
            <a:r>
              <a:rPr lang="en-US" dirty="0" smtClean="0"/>
              <a:t>A second order polynomial interpolation form</a:t>
            </a:r>
          </a:p>
          <a:p>
            <a:pPr>
              <a:buNone/>
            </a:pPr>
            <a:r>
              <a:rPr lang="pt-BR" i="1" dirty="0" smtClean="0"/>
              <a:t>f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dirty="0" smtClean="0"/>
              <a:t>) = </a:t>
            </a:r>
            <a:r>
              <a:rPr lang="pt-BR" i="1" dirty="0" smtClean="0"/>
              <a:t>a</a:t>
            </a:r>
            <a:r>
              <a:rPr lang="pt-BR" baseline="-25000" dirty="0" smtClean="0"/>
              <a:t>0</a:t>
            </a:r>
            <a:r>
              <a:rPr lang="pt-BR" dirty="0" smtClean="0"/>
              <a:t> + </a:t>
            </a:r>
            <a:r>
              <a:rPr lang="pt-BR" i="1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 </a:t>
            </a:r>
            <a:r>
              <a:rPr lang="pt-BR" i="1" dirty="0" smtClean="0"/>
              <a:t>x</a:t>
            </a:r>
            <a:r>
              <a:rPr lang="pt-BR" dirty="0" smtClean="0"/>
              <a:t> + </a:t>
            </a:r>
            <a:r>
              <a:rPr lang="pt-BR" i="1" dirty="0" smtClean="0"/>
              <a:t>a</a:t>
            </a:r>
            <a:r>
              <a:rPr lang="pt-BR" baseline="-25000" dirty="0" smtClean="0"/>
              <a:t>2</a:t>
            </a:r>
            <a:r>
              <a:rPr lang="pt-BR" dirty="0" smtClean="0"/>
              <a:t> </a:t>
            </a:r>
            <a:r>
              <a:rPr lang="pt-BR" i="1" dirty="0" smtClean="0"/>
              <a:t>x</a:t>
            </a:r>
            <a:r>
              <a:rPr lang="pt-BR" baseline="30000" dirty="0" smtClean="0"/>
              <a:t>2 </a:t>
            </a:r>
            <a:r>
              <a:rPr lang="pt-BR" dirty="0" smtClean="0"/>
              <a:t>   </a:t>
            </a:r>
            <a:endParaRPr lang="en-US" dirty="0" smtClean="0"/>
          </a:p>
          <a:p>
            <a:r>
              <a:rPr lang="pt-BR" dirty="0" smtClean="0"/>
              <a:t>the interpolation function in Lagrange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pt-BR" dirty="0" smtClean="0"/>
              <a:t>An  N order polynomial interpolation form</a:t>
            </a:r>
          </a:p>
          <a:p>
            <a:pPr>
              <a:buNone/>
            </a:pPr>
            <a:endParaRPr lang="pt-BR" dirty="0" smtClean="0"/>
          </a:p>
          <a:p>
            <a:endParaRPr lang="pt-BR" baseline="30000" dirty="0" smtClean="0"/>
          </a:p>
          <a:p>
            <a:endParaRPr lang="pt-BR" baseline="30000" dirty="0" smtClean="0"/>
          </a:p>
        </p:txBody>
      </p:sp>
      <p:pic>
        <p:nvPicPr>
          <p:cNvPr id="4" name="图片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581400"/>
            <a:ext cx="5742858" cy="1161905"/>
          </a:xfrm>
          <a:prstGeom prst="rect">
            <a:avLst/>
          </a:prstGeom>
        </p:spPr>
      </p:pic>
      <p:pic>
        <p:nvPicPr>
          <p:cNvPr id="5" name="图片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10200"/>
            <a:ext cx="1971429" cy="685714"/>
          </a:xfrm>
          <a:prstGeom prst="rect">
            <a:avLst/>
          </a:prstGeom>
        </p:spPr>
      </p:pic>
      <p:pic>
        <p:nvPicPr>
          <p:cNvPr id="6" name="图片 5" descr="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5105400"/>
            <a:ext cx="5771429" cy="11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order interpolation is a bad idea?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classic example show the concept is from a German mathematician Carl </a:t>
            </a:r>
            <a:r>
              <a:rPr lang="en-US" dirty="0" err="1" smtClean="0"/>
              <a:t>Runge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 we thought the more points we can get the more accuracy but  the truth is it doesn’t work high order interpolation is generally a bad idea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3.6.1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choose a simple and smooth function</a:t>
            </a:r>
          </a:p>
          <a:p>
            <a:r>
              <a:rPr lang="en-US" dirty="0" smtClean="0"/>
              <a:t> f(x) = 1/(1+25x^2)  -----[-1,1](domain)</a:t>
            </a:r>
          </a:p>
          <a:p>
            <a:pPr>
              <a:buNone/>
            </a:pPr>
            <a:r>
              <a:rPr lang="en-US" dirty="0" smtClean="0"/>
              <a:t> six equidistant points  table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5</a:t>
            </a:r>
            <a:r>
              <a:rPr lang="en-US" baseline="30000" dirty="0" smtClean="0"/>
              <a:t>th</a:t>
            </a:r>
            <a:r>
              <a:rPr lang="en-US" dirty="0" smtClean="0"/>
              <a:t> order polynomial 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5800" y="3276600"/>
          <a:ext cx="22974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54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0.038462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0.038462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3.6.1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X=0.85  y=0.052459 the solid line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order y=- 0.055762. the dotted line</a:t>
            </a:r>
          </a:p>
          <a:p>
            <a:endParaRPr lang="en-US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5812599" cy="353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3.6.1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order polynomial interpolation</a:t>
            </a:r>
          </a:p>
          <a:p>
            <a:endParaRPr lang="en-US" dirty="0" smtClean="0"/>
          </a:p>
        </p:txBody>
      </p:sp>
      <p:pic>
        <p:nvPicPr>
          <p:cNvPr id="4" name="图片 3" descr="rung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09800"/>
            <a:ext cx="50673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3.6.2 Higher order for smoothness: </a:t>
            </a:r>
            <a:r>
              <a:rPr lang="en-US" dirty="0" err="1" smtClean="0"/>
              <a:t>Bicubic</a:t>
            </a:r>
            <a:r>
              <a:rPr lang="en-US" dirty="0" smtClean="0"/>
              <a:t> </a:t>
            </a:r>
            <a:r>
              <a:rPr lang="en-US" dirty="0" err="1" smtClean="0"/>
              <a:t>Spline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desired interpolated value you proceed as follows: </a:t>
            </a:r>
          </a:p>
          <a:p>
            <a:r>
              <a:rPr lang="en-US" dirty="0" smtClean="0"/>
              <a:t>(1) Perform M </a:t>
            </a:r>
            <a:r>
              <a:rPr lang="en-US" dirty="0" err="1" smtClean="0"/>
              <a:t>spline</a:t>
            </a:r>
            <a:r>
              <a:rPr lang="en-US" dirty="0" smtClean="0"/>
              <a:t> interpolations to get a vector of values y(X1i,X2) which </a:t>
            </a:r>
            <a:r>
              <a:rPr lang="en-US" dirty="0" err="1" smtClean="0"/>
              <a:t>i</a:t>
            </a:r>
            <a:r>
              <a:rPr lang="en-US" dirty="0" smtClean="0"/>
              <a:t>=0 to M-1.</a:t>
            </a:r>
          </a:p>
          <a:p>
            <a:r>
              <a:rPr lang="en-US" dirty="0" smtClean="0"/>
              <a:t>(2) Construct a one-dimensional </a:t>
            </a:r>
            <a:r>
              <a:rPr lang="en-US" dirty="0" err="1" smtClean="0"/>
              <a:t>spline</a:t>
            </a:r>
            <a:r>
              <a:rPr lang="en-US" dirty="0" smtClean="0"/>
              <a:t> through those values. </a:t>
            </a:r>
          </a:p>
          <a:p>
            <a:r>
              <a:rPr lang="en-US" dirty="0" smtClean="0"/>
              <a:t>(3) Finally, </a:t>
            </a:r>
            <a:r>
              <a:rPr lang="en-US" dirty="0" err="1" smtClean="0"/>
              <a:t>splineinterpolate</a:t>
            </a:r>
            <a:r>
              <a:rPr lang="en-US" dirty="0" smtClean="0"/>
              <a:t> to the desired value y(X1,X2).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CCE8C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539</TotalTime>
  <Words>388</Words>
  <Application>Microsoft Office PowerPoint</Application>
  <PresentationFormat>全屏显示(4:3)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顶峰</vt:lpstr>
      <vt:lpstr>3.6 Interpolation on a Grid in Multidimensions</vt:lpstr>
      <vt:lpstr>Bilinear interpolation  </vt:lpstr>
      <vt:lpstr>Example bilinear interpolation in grid square </vt:lpstr>
      <vt:lpstr>3.6.1 higher order interpolation </vt:lpstr>
      <vt:lpstr>High order interpolation is a bad idea?</vt:lpstr>
      <vt:lpstr>Example 3.6.1</vt:lpstr>
      <vt:lpstr>Example 3.6.1</vt:lpstr>
      <vt:lpstr>Example 3.6.1</vt:lpstr>
      <vt:lpstr>3.6.2 Higher order for smoothness: Bicubic Spline</vt:lpstr>
      <vt:lpstr>3.6.2 Higher order for smoothness: Bicubic Spline</vt:lpstr>
      <vt:lpstr>Cubic interpolation</vt:lpstr>
      <vt:lpstr>3.6.3 Higher order for smoothness: Bicubic interpolation  </vt:lpstr>
      <vt:lpstr>3.6.3 Higher order for smoothness: Bicubic interpolation  </vt:lpstr>
      <vt:lpstr>difference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Interpolation on a Grid in Multidimensions</dc:title>
  <dc:creator>duanyunfei</dc:creator>
  <cp:lastModifiedBy>duanyunfei</cp:lastModifiedBy>
  <cp:revision>65</cp:revision>
  <dcterms:created xsi:type="dcterms:W3CDTF">2013-02-11T03:12:32Z</dcterms:created>
  <dcterms:modified xsi:type="dcterms:W3CDTF">2013-02-12T16:20:48Z</dcterms:modified>
</cp:coreProperties>
</file>