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9" r:id="rId4"/>
    <p:sldId id="260" r:id="rId5"/>
    <p:sldId id="261" r:id="rId6"/>
    <p:sldId id="262" r:id="rId7"/>
    <p:sldId id="263" r:id="rId8"/>
    <p:sldId id="265" r:id="rId9"/>
    <p:sldId id="269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8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1057-BC73-0746-8223-7394BCADCC5D}" type="datetimeFigureOut">
              <a:rPr lang="en-US" smtClean="0"/>
              <a:t>4/6/11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700C-98AC-F945-B0BC-030F57785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1057-BC73-0746-8223-7394BCADCC5D}" type="datetimeFigureOut">
              <a:rPr lang="en-US" smtClean="0"/>
              <a:t>4/6/11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700C-98AC-F945-B0BC-030F57785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58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1057-BC73-0746-8223-7394BCADCC5D}" type="datetimeFigureOut">
              <a:rPr lang="en-US" smtClean="0"/>
              <a:t>4/6/11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700C-98AC-F945-B0BC-030F57785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90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1057-BC73-0746-8223-7394BCADCC5D}" type="datetimeFigureOut">
              <a:rPr lang="en-US" smtClean="0"/>
              <a:t>4/6/11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700C-98AC-F945-B0BC-030F57785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0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1057-BC73-0746-8223-7394BCADCC5D}" type="datetimeFigureOut">
              <a:rPr lang="en-US" smtClean="0"/>
              <a:t>4/6/11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700C-98AC-F945-B0BC-030F57785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2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1057-BC73-0746-8223-7394BCADCC5D}" type="datetimeFigureOut">
              <a:rPr lang="en-US" smtClean="0"/>
              <a:t>4/6/11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700C-98AC-F945-B0BC-030F57785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01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1057-BC73-0746-8223-7394BCADCC5D}" type="datetimeFigureOut">
              <a:rPr lang="en-US" smtClean="0"/>
              <a:t>4/6/11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700C-98AC-F945-B0BC-030F57785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69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1057-BC73-0746-8223-7394BCADCC5D}" type="datetimeFigureOut">
              <a:rPr lang="en-US" smtClean="0"/>
              <a:t>4/6/11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700C-98AC-F945-B0BC-030F57785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21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1057-BC73-0746-8223-7394BCADCC5D}" type="datetimeFigureOut">
              <a:rPr lang="en-US" smtClean="0"/>
              <a:t>4/6/11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700C-98AC-F945-B0BC-030F57785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55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1057-BC73-0746-8223-7394BCADCC5D}" type="datetimeFigureOut">
              <a:rPr lang="en-US" smtClean="0"/>
              <a:t>4/6/11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700C-98AC-F945-B0BC-030F57785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1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1057-BC73-0746-8223-7394BCADCC5D}" type="datetimeFigureOut">
              <a:rPr lang="en-US" smtClean="0"/>
              <a:t>4/6/11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3700C-98AC-F945-B0BC-030F57785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8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31057-BC73-0746-8223-7394BCADCC5D}" type="datetimeFigureOut">
              <a:rPr lang="en-US" smtClean="0"/>
              <a:t>4/6/11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3700C-98AC-F945-B0BC-030F57785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2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Expectation &amp; Maximization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Mahmoud </a:t>
            </a:r>
            <a:r>
              <a:rPr lang="en-US" dirty="0" err="1" smtClean="0"/>
              <a:t>Abdalah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710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</a:t>
            </a:r>
            <a:r>
              <a:rPr lang="en-US" dirty="0" smtClean="0"/>
              <a:t>Simplification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6801" r="-368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9004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</a:t>
            </a:r>
            <a:r>
              <a:rPr lang="en-US" dirty="0" smtClean="0"/>
              <a:t>Simplification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35814" r="-358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0567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</a:t>
            </a:r>
            <a:r>
              <a:rPr lang="en-US" dirty="0" smtClean="0"/>
              <a:t>Simplification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6723" r="-367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08958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Gaussian Mixture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35966" r="-359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66791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Gaussian Mixture </a:t>
            </a:r>
            <a:r>
              <a:rPr lang="fr-FR" b="1" dirty="0" err="1"/>
              <a:t>Models</a:t>
            </a:r>
            <a:r>
              <a:rPr lang="fr-FR" b="1" dirty="0"/>
              <a:t> and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k</a:t>
            </a:r>
            <a:r>
              <a:rPr lang="fr-FR" b="1" dirty="0"/>
              <a:t>-</a:t>
            </a:r>
            <a:r>
              <a:rPr lang="fr-FR" b="1" dirty="0" err="1" smtClean="0"/>
              <a:t>Means</a:t>
            </a:r>
            <a:r>
              <a:rPr lang="fr-FR" b="1" dirty="0" smtClean="0"/>
              <a:t> </a:t>
            </a:r>
            <a:r>
              <a:rPr lang="da-DK" b="1" dirty="0" smtClean="0"/>
              <a:t>Clustering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given N data points in an M-dimensional </a:t>
            </a:r>
            <a:r>
              <a:rPr lang="en-US" sz="2800" dirty="0" smtClean="0"/>
              <a:t>space.</a:t>
            </a:r>
          </a:p>
          <a:p>
            <a:r>
              <a:rPr lang="en-US" sz="2800" dirty="0"/>
              <a:t>Find a set of </a:t>
            </a:r>
            <a:r>
              <a:rPr lang="en-US" sz="2800" b="1" i="1" dirty="0"/>
              <a:t>K</a:t>
            </a:r>
            <a:r>
              <a:rPr lang="en-US" sz="2800" dirty="0"/>
              <a:t> multivariate </a:t>
            </a:r>
            <a:r>
              <a:rPr lang="en-US" sz="2800" dirty="0" smtClean="0"/>
              <a:t>Gaussian distributions </a:t>
            </a:r>
            <a:r>
              <a:rPr lang="en-US" sz="2800" dirty="0"/>
              <a:t>that best represents the observed distribution of data </a:t>
            </a:r>
            <a:r>
              <a:rPr lang="en-US" sz="2800" dirty="0" smtClean="0"/>
              <a:t>points.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3740358"/>
            <a:ext cx="86995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97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9228"/>
          </a:xfrm>
        </p:spPr>
        <p:txBody>
          <a:bodyPr/>
          <a:lstStyle/>
          <a:p>
            <a:r>
              <a:rPr lang="en-US" b="1" dirty="0" smtClean="0"/>
              <a:t>Terms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        : </a:t>
            </a:r>
            <a:r>
              <a:rPr lang="en-US" dirty="0"/>
              <a:t>fraction of all data points in component </a:t>
            </a:r>
            <a:r>
              <a:rPr lang="en-US" b="1" dirty="0" smtClean="0"/>
              <a:t>k. that is </a:t>
            </a:r>
            <a:r>
              <a:rPr lang="en-US" dirty="0" smtClean="0"/>
              <a:t>the </a:t>
            </a:r>
            <a:r>
              <a:rPr lang="en-US" dirty="0"/>
              <a:t>probability that a data </a:t>
            </a:r>
            <a:r>
              <a:rPr lang="en-US" dirty="0" smtClean="0"/>
              <a:t>point chosen </a:t>
            </a:r>
            <a:r>
              <a:rPr lang="en-US" dirty="0"/>
              <a:t>at random is in </a:t>
            </a:r>
            <a:r>
              <a:rPr lang="en-US" b="1" dirty="0" smtClean="0"/>
              <a:t>k.</a:t>
            </a:r>
          </a:p>
          <a:p>
            <a:r>
              <a:rPr lang="en-US" dirty="0" smtClean="0"/>
              <a:t>          </a:t>
            </a:r>
            <a:r>
              <a:rPr lang="en-US" dirty="0"/>
              <a:t>the </a:t>
            </a:r>
            <a:r>
              <a:rPr lang="en-US" dirty="0" smtClean="0"/>
              <a:t>probability of </a:t>
            </a:r>
            <a:r>
              <a:rPr lang="en-US" dirty="0"/>
              <a:t>finding a data point at some position </a:t>
            </a:r>
            <a:r>
              <a:rPr lang="en-US" b="1" dirty="0" smtClean="0"/>
              <a:t>x.</a:t>
            </a:r>
          </a:p>
          <a:p>
            <a:r>
              <a:rPr lang="en-US" dirty="0" smtClean="0"/>
              <a:t>    the </a:t>
            </a:r>
            <a:r>
              <a:rPr lang="en-US" dirty="0"/>
              <a:t>overall likelihood of the estimated parameter </a:t>
            </a:r>
            <a:r>
              <a:rPr lang="en-US" dirty="0" smtClean="0"/>
              <a:t>set.</a:t>
            </a:r>
          </a:p>
          <a:p>
            <a:endParaRPr lang="en-US" dirty="0"/>
          </a:p>
          <a:p>
            <a:r>
              <a:rPr lang="en-US" dirty="0"/>
              <a:t>We find the </a:t>
            </a:r>
            <a:r>
              <a:rPr lang="en-US" dirty="0" smtClean="0"/>
              <a:t>best values </a:t>
            </a:r>
            <a:r>
              <a:rPr lang="en-US" dirty="0"/>
              <a:t>for the parameters by maximizing the likelihood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66" y="1318642"/>
            <a:ext cx="877797" cy="5631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51" y="2835534"/>
            <a:ext cx="967598" cy="508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190" y="3607265"/>
            <a:ext cx="403775" cy="526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1672" y="5446584"/>
            <a:ext cx="403775" cy="52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340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E-step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9694"/>
            <a:ext cx="8229600" cy="546097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The mixture </a:t>
            </a:r>
            <a:r>
              <a:rPr lang="en-US" sz="2400" dirty="0">
                <a:latin typeface="Times New Roman"/>
                <a:cs typeface="Times New Roman"/>
              </a:rPr>
              <a:t>weight</a:t>
            </a:r>
            <a:r>
              <a:rPr lang="en-US" sz="2400" dirty="0" smtClean="0">
                <a:latin typeface="Times New Roman"/>
                <a:cs typeface="Times New Roman"/>
              </a:rPr>
              <a:t>  of data point        is:    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11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    is </a:t>
            </a:r>
            <a:r>
              <a:rPr lang="en-US" sz="2400" dirty="0">
                <a:latin typeface="Times New Roman"/>
                <a:cs typeface="Times New Roman"/>
              </a:rPr>
              <a:t>the product of the probabilities of finding a point at each observed </a:t>
            </a:r>
            <a:r>
              <a:rPr lang="en-US" sz="2400" dirty="0" smtClean="0">
                <a:latin typeface="Times New Roman"/>
                <a:cs typeface="Times New Roman"/>
              </a:rPr>
              <a:t>position      .</a:t>
            </a:r>
          </a:p>
          <a:p>
            <a:pPr marL="0" indent="0">
              <a:buNone/>
            </a:pPr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The probability that a Point </a:t>
            </a:r>
            <a:r>
              <a:rPr lang="en-US" sz="2400" b="1" dirty="0" smtClean="0">
                <a:latin typeface="Times New Roman"/>
                <a:cs typeface="Times New Roman"/>
              </a:rPr>
              <a:t>n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is drawn from a particular </a:t>
            </a:r>
            <a:r>
              <a:rPr lang="en-US" sz="2400" dirty="0" smtClean="0">
                <a:latin typeface="Times New Roman"/>
                <a:cs typeface="Times New Roman"/>
              </a:rPr>
              <a:t>Gaussian can be obtained by:</a:t>
            </a:r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095" y="4153444"/>
            <a:ext cx="352758" cy="302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39" y="3636266"/>
            <a:ext cx="314158" cy="4097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592" y="4268032"/>
            <a:ext cx="2293786" cy="750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4149" y="1690668"/>
            <a:ext cx="3624046" cy="734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118" y="2941694"/>
            <a:ext cx="6546538" cy="6356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542" y="5816600"/>
            <a:ext cx="4420322" cy="8840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254" y="2425544"/>
            <a:ext cx="6670402" cy="4223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5485" y="1282476"/>
            <a:ext cx="352758" cy="30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31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M-step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65" y="1600200"/>
            <a:ext cx="8724411" cy="5097169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/>
                <a:cs typeface="Times New Roman"/>
              </a:rPr>
              <a:t>since we know </a:t>
            </a:r>
            <a:r>
              <a:rPr lang="en-US" sz="2800" dirty="0" smtClean="0">
                <a:latin typeface="Times New Roman"/>
                <a:cs typeface="Times New Roman"/>
              </a:rPr>
              <a:t>only probabilistically </a:t>
            </a:r>
            <a:r>
              <a:rPr lang="en-US" sz="2800" dirty="0">
                <a:latin typeface="Times New Roman"/>
                <a:cs typeface="Times New Roman"/>
              </a:rPr>
              <a:t>whether a particular point is drawn from a particular </a:t>
            </a:r>
            <a:r>
              <a:rPr lang="en-US" sz="2800" dirty="0" smtClean="0">
                <a:latin typeface="Times New Roman"/>
                <a:cs typeface="Times New Roman"/>
              </a:rPr>
              <a:t>Gaussian </a:t>
            </a:r>
          </a:p>
          <a:p>
            <a:endParaRPr lang="en-US" sz="1600" dirty="0">
              <a:latin typeface="Times New Roman"/>
              <a:cs typeface="Times New Roman"/>
            </a:endParaRPr>
          </a:p>
          <a:p>
            <a:r>
              <a:rPr lang="pl-PL" sz="2800" dirty="0" smtClean="0">
                <a:latin typeface="Times New Roman"/>
                <a:cs typeface="Times New Roman"/>
              </a:rPr>
              <a:t>we </a:t>
            </a:r>
            <a:r>
              <a:rPr lang="en-US" sz="2800" dirty="0" smtClean="0">
                <a:latin typeface="Times New Roman"/>
                <a:cs typeface="Times New Roman"/>
              </a:rPr>
              <a:t>should </a:t>
            </a:r>
            <a:r>
              <a:rPr lang="en-US" sz="2800" dirty="0">
                <a:latin typeface="Times New Roman"/>
                <a:cs typeface="Times New Roman"/>
              </a:rPr>
              <a:t>count only the appropriate fraction </a:t>
            </a:r>
            <a:r>
              <a:rPr lang="en-US" sz="2800" b="1" i="1" dirty="0" err="1">
                <a:latin typeface="Times New Roman"/>
                <a:cs typeface="Times New Roman"/>
              </a:rPr>
              <a:t>p</a:t>
            </a:r>
            <a:r>
              <a:rPr lang="en-US" sz="2800" i="1" baseline="-25000" dirty="0" err="1">
                <a:latin typeface="Times New Roman"/>
                <a:cs typeface="Times New Roman"/>
              </a:rPr>
              <a:t>nk</a:t>
            </a:r>
            <a:r>
              <a:rPr lang="en-US" sz="2800" dirty="0">
                <a:latin typeface="Times New Roman"/>
                <a:cs typeface="Times New Roman"/>
              </a:rPr>
              <a:t> of each point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526" y="3640322"/>
            <a:ext cx="6540500" cy="165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526" y="5268619"/>
            <a:ext cx="30988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10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steps of EM algorithm are: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0854"/>
            <a:ext cx="8907635" cy="210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37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3993" b="-39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00215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 Simplification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64233" b="-642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1412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199</Words>
  <Application>Microsoft Macintosh PowerPoint</Application>
  <PresentationFormat>On-screen Show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Expectation &amp; Maximization</vt:lpstr>
      <vt:lpstr>Gaussian Mixture </vt:lpstr>
      <vt:lpstr>Gaussian Mixture Models and  k-Means Clustering</vt:lpstr>
      <vt:lpstr>Terms</vt:lpstr>
      <vt:lpstr>E-step</vt:lpstr>
      <vt:lpstr>M-step</vt:lpstr>
      <vt:lpstr>Algorithm</vt:lpstr>
      <vt:lpstr>PowerPoint Presentation</vt:lpstr>
      <vt:lpstr>K-Means Simplification</vt:lpstr>
      <vt:lpstr>K-Means Simplification</vt:lpstr>
      <vt:lpstr>K-Means Simplification</vt:lpstr>
      <vt:lpstr>K-Means Simplification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Expectation Maximization</dc:title>
  <dc:creator>MAHMOUD ABDALAH</dc:creator>
  <cp:lastModifiedBy>MAHMOUD ABDALAH</cp:lastModifiedBy>
  <cp:revision>23</cp:revision>
  <dcterms:created xsi:type="dcterms:W3CDTF">2011-04-06T16:00:49Z</dcterms:created>
  <dcterms:modified xsi:type="dcterms:W3CDTF">2011-04-06T23:23:58Z</dcterms:modified>
</cp:coreProperties>
</file>