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1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65" r:id="rId15"/>
    <p:sldId id="266" r:id="rId16"/>
    <p:sldId id="267" r:id="rId17"/>
    <p:sldId id="268" r:id="rId18"/>
    <p:sldId id="262" r:id="rId19"/>
    <p:sldId id="264" r:id="rId20"/>
    <p:sldId id="26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5B93B-1AAE-420B-8AEF-FFA5DE620C03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7E452-4938-40AC-AADE-7FC2F74D26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Gradient Image</a:t>
            </a:r>
            <a:r>
              <a:rPr lang="en-US" baseline="0" dirty="0" smtClean="0"/>
              <a:t> courtesy of Wikipedia - http://en.wikipedia.org/wiki/File:Gradient99.png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7E452-4938-40AC-AADE-7FC2F74D268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6AB61-7EC5-4ED6-87BD-40F472BDC4FF}" type="datetimeFigureOut">
              <a:rPr lang="en-US" smtClean="0"/>
              <a:pPr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BB2A4-96D1-4885-9CC1-5A45B53C1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optlab-server.sce.carleton.ca/POAnimations2007/NonLinear7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Optimization :</a:t>
            </a:r>
            <a:br>
              <a:rPr lang="en-US" dirty="0" smtClean="0"/>
            </a:br>
            <a:r>
              <a:rPr lang="en-US" sz="3200" dirty="0" smtClean="0"/>
              <a:t>The min and max of a function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Michael </a:t>
            </a:r>
            <a:r>
              <a:rPr lang="en-US" dirty="0" err="1" smtClean="0"/>
              <a:t>Sedivy</a:t>
            </a:r>
            <a:endParaRPr lang="en-US" dirty="0" smtClean="0"/>
          </a:p>
          <a:p>
            <a:r>
              <a:rPr lang="en-US" dirty="0" smtClean="0"/>
              <a:t>Daniel </a:t>
            </a:r>
            <a:r>
              <a:rPr lang="en-US" dirty="0" err="1" smtClean="0"/>
              <a:t>Eiland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Brent’s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86200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US" sz="2400" dirty="0" smtClean="0"/>
              <a:t>While the Golden Section Search is suitable for any function, it can be slow converge.  </a:t>
            </a:r>
          </a:p>
          <a:p>
            <a:pPr marL="0">
              <a:buNone/>
            </a:pPr>
            <a:endParaRPr lang="en-US" sz="2400" dirty="0" smtClean="0"/>
          </a:p>
          <a:p>
            <a:pPr marL="0">
              <a:buNone/>
            </a:pPr>
            <a:r>
              <a:rPr lang="en-US" sz="2400" dirty="0" smtClean="0"/>
              <a:t>When a given function is smooth, it is possible to use a parabola fitted through the points [</a:t>
            </a:r>
            <a:r>
              <a:rPr lang="en-US" sz="2400" dirty="0" err="1" smtClean="0"/>
              <a:t>a,b,c</a:t>
            </a:r>
            <a:r>
              <a:rPr lang="en-US" sz="2400" dirty="0" smtClean="0"/>
              <a:t>] to find the minimum in far fewer steps.</a:t>
            </a:r>
          </a:p>
          <a:p>
            <a:pPr marL="0">
              <a:buNone/>
            </a:pPr>
            <a:endParaRPr lang="en-US" sz="2400" dirty="0" smtClean="0"/>
          </a:p>
          <a:p>
            <a:pPr marL="0">
              <a:buNone/>
            </a:pPr>
            <a:r>
              <a:rPr lang="en-US" sz="2400" dirty="0" smtClean="0"/>
              <a:t>Known as Brent’s method, it sets point d to the minimum of the parabola derived from 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95400" y="5334000"/>
          <a:ext cx="6139543" cy="762000"/>
        </p:xfrm>
        <a:graphic>
          <a:graphicData uri="http://schemas.openxmlformats.org/presentationml/2006/ole">
            <p:oleObj spid="_x0000_s29698" name="Equation" r:id="rId3" imgW="358128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Brent’s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>
            <a:normAutofit fontScale="92500"/>
          </a:bodyPr>
          <a:lstStyle/>
          <a:p>
            <a:pPr marL="0">
              <a:buNone/>
            </a:pPr>
            <a:r>
              <a:rPr lang="en-US" dirty="0" smtClean="0"/>
              <a:t>It then resets the initial points [</a:t>
            </a:r>
            <a:r>
              <a:rPr lang="en-US" dirty="0" err="1" smtClean="0"/>
              <a:t>a,b,c</a:t>
            </a:r>
            <a:r>
              <a:rPr lang="en-US" dirty="0" smtClean="0"/>
              <a:t>] based on the value of f(d) similar to Golden Section Search.</a:t>
            </a:r>
            <a:endParaRPr lang="en-US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743200"/>
            <a:ext cx="30956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819400"/>
            <a:ext cx="309562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86200" y="38100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f(d) &lt; f(b)</a:t>
            </a:r>
          </a:p>
          <a:p>
            <a:r>
              <a:rPr lang="en-US" dirty="0" smtClean="0"/>
              <a:t>    b &gt; d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38600" y="4494212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609600" y="54102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Of course, there is still the matter of the initial points a and b before any method can be applied…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Downhill Simplex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Multi-dimensional algorithm that does not use one-dimensional algorithm</a:t>
            </a:r>
          </a:p>
          <a:p>
            <a:r>
              <a:rPr lang="en-US" dirty="0" smtClean="0"/>
              <a:t>Not efficient in terms of function evaluations needed.</a:t>
            </a:r>
          </a:p>
          <a:p>
            <a:r>
              <a:rPr lang="en-US" dirty="0" smtClean="0"/>
              <a:t>Simplex – geometric shape consisting of N+1 vertices, where N= # of dimensions</a:t>
            </a:r>
          </a:p>
          <a:p>
            <a:pPr lvl="1"/>
            <a:r>
              <a:rPr lang="en-US" dirty="0" smtClean="0"/>
              <a:t>2 Dimensions – triangle</a:t>
            </a:r>
          </a:p>
          <a:p>
            <a:pPr lvl="1"/>
            <a:r>
              <a:rPr lang="en-US" dirty="0" smtClean="0"/>
              <a:t>3 Dimensions - tetrahedron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Downhill Simplex Method,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Start with N+1 points</a:t>
            </a:r>
          </a:p>
          <a:p>
            <a:pPr lvl="1"/>
            <a:r>
              <a:rPr lang="en-US" sz="2400" dirty="0" smtClean="0"/>
              <a:t>With initial point P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, calculate other N points using P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= P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+ </a:t>
            </a:r>
            <a:r>
              <a:rPr lang="en-US" sz="2400" dirty="0" err="1" smtClean="0"/>
              <a:t>deltae</a:t>
            </a:r>
            <a:r>
              <a:rPr lang="en-US" sz="2400" baseline="-25000" dirty="0" err="1" smtClean="0"/>
              <a:t>i</a:t>
            </a:r>
            <a:endParaRPr lang="en-US" sz="2400" baseline="-25000" dirty="0" smtClean="0"/>
          </a:p>
          <a:p>
            <a:pPr lvl="1"/>
            <a:r>
              <a:rPr lang="en-US" sz="2400" dirty="0" err="1" smtClean="0"/>
              <a:t>E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– N unit vectors, delta – constant (estimate of problem’s length scale)</a:t>
            </a:r>
          </a:p>
          <a:p>
            <a:r>
              <a:rPr lang="en-US" dirty="0" smtClean="0"/>
              <a:t>Move point where f is largest through opposite face of simplex</a:t>
            </a:r>
          </a:p>
          <a:p>
            <a:pPr lvl="1"/>
            <a:r>
              <a:rPr lang="en-US" sz="2600" dirty="0" smtClean="0"/>
              <a:t>Can either be a reflection, expansion, or contraction</a:t>
            </a:r>
          </a:p>
          <a:p>
            <a:pPr lvl="1"/>
            <a:r>
              <a:rPr lang="en-US" sz="2600" dirty="0" smtClean="0"/>
              <a:t>Contraction can be done on one dimension or all dimensions</a:t>
            </a:r>
          </a:p>
          <a:p>
            <a:r>
              <a:rPr lang="en-US" dirty="0" smtClean="0"/>
              <a:t>Termination is determined when distance moved after a cycle of steps is smaller than a tolerance</a:t>
            </a:r>
          </a:p>
          <a:p>
            <a:pPr lvl="1"/>
            <a:r>
              <a:rPr lang="en-US" dirty="0" smtClean="0"/>
              <a:t>Good idea to restart using P</a:t>
            </a:r>
            <a:r>
              <a:rPr lang="en-US" baseline="-25000" dirty="0" smtClean="0"/>
              <a:t>0</a:t>
            </a:r>
            <a:r>
              <a:rPr lang="en-US" dirty="0" smtClean="0"/>
              <a:t> as on of the minimum points found.</a:t>
            </a:r>
          </a:p>
          <a:p>
            <a:r>
              <a:rPr lang="en-US" dirty="0" smtClean="0">
                <a:hlinkClick r:id="rId2"/>
              </a:rPr>
              <a:t>http://optlab-server.sce.carleton.ca/POAnimations2007/NonLinear7.html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Direction Set/Powell’s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Method - Alternates Directions while finding minimums</a:t>
            </a:r>
          </a:p>
          <a:p>
            <a:pPr lvl="1"/>
            <a:r>
              <a:rPr lang="en-US" dirty="0" smtClean="0"/>
              <a:t>Inefficient for functions where 2</a:t>
            </a:r>
            <a:r>
              <a:rPr lang="en-US" baseline="30000" dirty="0" smtClean="0"/>
              <a:t>nd</a:t>
            </a:r>
            <a:r>
              <a:rPr lang="en-US" dirty="0" smtClean="0"/>
              <a:t> derivative is larger in magnitude than other 2</a:t>
            </a:r>
            <a:r>
              <a:rPr lang="en-US" baseline="30000" dirty="0" smtClean="0"/>
              <a:t>nd</a:t>
            </a:r>
            <a:r>
              <a:rPr lang="en-US" dirty="0" smtClean="0"/>
              <a:t> derivatives.</a:t>
            </a:r>
          </a:p>
          <a:p>
            <a:pPr lvl="1"/>
            <a:r>
              <a:rPr lang="en-US" dirty="0" smtClean="0"/>
              <a:t>Need to find alternative for choosing direction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Conjugate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800600" cy="49529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Non-interfering directions (gradient perpendicular to some direction u at the line minimum)</a:t>
            </a:r>
          </a:p>
          <a:p>
            <a:r>
              <a:rPr lang="en-US" sz="2400" dirty="0" smtClean="0"/>
              <a:t>N-line minimizations</a:t>
            </a:r>
          </a:p>
          <a:p>
            <a:r>
              <a:rPr lang="en-US" sz="2400" dirty="0" smtClean="0"/>
              <a:t>Any function can be approximated by the Taylor Series: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Where:</a:t>
            </a: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3194" y="2438400"/>
            <a:ext cx="3840806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038600"/>
            <a:ext cx="4200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5334000"/>
            <a:ext cx="38862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Quadratically Convergent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Powell’s procedure – can exactly minimize quadratic form</a:t>
            </a:r>
          </a:p>
          <a:p>
            <a:r>
              <a:rPr lang="en-US" dirty="0" smtClean="0"/>
              <a:t>Can have directions become linearly dependent (finds minimum over subset of f)</a:t>
            </a:r>
          </a:p>
          <a:p>
            <a:r>
              <a:rPr lang="en-US" dirty="0" smtClean="0"/>
              <a:t>Three ways to fix problem:</a:t>
            </a:r>
          </a:p>
          <a:p>
            <a:pPr lvl="1"/>
            <a:r>
              <a:rPr lang="en-US" dirty="0" smtClean="0"/>
              <a:t>Re-initialize direction set to basis vectors after N or N+1 iterations of basic procedure</a:t>
            </a:r>
          </a:p>
          <a:p>
            <a:pPr lvl="1"/>
            <a:r>
              <a:rPr lang="en-US" dirty="0" smtClean="0"/>
              <a:t>Reset set of directions to columns of any orthogonal matrix</a:t>
            </a:r>
          </a:p>
          <a:p>
            <a:pPr lvl="1"/>
            <a:r>
              <a:rPr lang="en-US" dirty="0" smtClean="0"/>
              <a:t>Drop quadratic convergence in favor of finding a few good directions along narrow valleys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Dropping Quadratic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Still take P</a:t>
            </a:r>
            <a:r>
              <a:rPr lang="en-US" baseline="-25000" dirty="0" smtClean="0"/>
              <a:t>n</a:t>
            </a:r>
            <a:r>
              <a:rPr lang="en-US" dirty="0" smtClean="0"/>
              <a:t>-P</a:t>
            </a:r>
            <a:r>
              <a:rPr lang="en-US" baseline="-25000" dirty="0" smtClean="0"/>
              <a:t>0</a:t>
            </a:r>
            <a:r>
              <a:rPr lang="en-US" dirty="0" smtClean="0"/>
              <a:t> as a new direction</a:t>
            </a:r>
          </a:p>
          <a:p>
            <a:r>
              <a:rPr lang="en-US" dirty="0" smtClean="0"/>
              <a:t>Drop old direction of the function’s largest decrease</a:t>
            </a:r>
          </a:p>
          <a:p>
            <a:pPr lvl="1"/>
            <a:r>
              <a:rPr lang="en-US" sz="2400" dirty="0" smtClean="0"/>
              <a:t>Best chance to avoid buildup of linear dependence.</a:t>
            </a:r>
          </a:p>
          <a:p>
            <a:pPr lvl="1"/>
            <a:r>
              <a:rPr lang="en-US" sz="2400" dirty="0" smtClean="0"/>
              <a:t>Exceptions:</a:t>
            </a:r>
          </a:p>
          <a:p>
            <a:pPr marL="742950" lvl="2" indent="-342900"/>
            <a:endParaRPr lang="en-US" dirty="0" smtClean="0"/>
          </a:p>
          <a:p>
            <a:pPr marL="742950" lvl="2" indent="-342900"/>
            <a:r>
              <a:rPr lang="en-US" dirty="0" smtClean="0"/>
              <a:t>If f</a:t>
            </a:r>
            <a:r>
              <a:rPr lang="en-US" baseline="-25000" dirty="0" smtClean="0"/>
              <a:t>E</a:t>
            </a:r>
            <a:r>
              <a:rPr lang="en-US" dirty="0" smtClean="0"/>
              <a:t> &gt;= 0, avg. direction P</a:t>
            </a:r>
            <a:r>
              <a:rPr lang="en-US" baseline="-25000" dirty="0" smtClean="0"/>
              <a:t>N</a:t>
            </a:r>
            <a:r>
              <a:rPr lang="en-US" dirty="0" smtClean="0"/>
              <a:t>-P</a:t>
            </a:r>
            <a:r>
              <a:rPr lang="en-US" baseline="-25000" dirty="0" smtClean="0"/>
              <a:t>0 </a:t>
            </a:r>
            <a:r>
              <a:rPr lang="en-US" dirty="0" smtClean="0"/>
              <a:t>is done</a:t>
            </a:r>
          </a:p>
          <a:p>
            <a:pPr marL="742950" lvl="2" indent="-342900"/>
            <a:r>
              <a:rPr lang="en-US" dirty="0" smtClean="0"/>
              <a:t>If 2(f</a:t>
            </a:r>
            <a:r>
              <a:rPr lang="en-US" baseline="-25000" dirty="0" smtClean="0"/>
              <a:t>0</a:t>
            </a:r>
            <a:r>
              <a:rPr lang="en-US" dirty="0" smtClean="0"/>
              <a:t> – 2f</a:t>
            </a:r>
            <a:r>
              <a:rPr lang="en-US" baseline="-25000" dirty="0" smtClean="0"/>
              <a:t>N</a:t>
            </a:r>
            <a:r>
              <a:rPr lang="en-US" dirty="0" smtClean="0"/>
              <a:t> + f</a:t>
            </a:r>
            <a:r>
              <a:rPr lang="en-US" baseline="-25000" dirty="0" smtClean="0"/>
              <a:t>E</a:t>
            </a:r>
            <a:r>
              <a:rPr lang="en-US" dirty="0" smtClean="0"/>
              <a:t>)[(f</a:t>
            </a:r>
            <a:r>
              <a:rPr lang="en-US" baseline="-25000" dirty="0" smtClean="0"/>
              <a:t>0</a:t>
            </a:r>
            <a:r>
              <a:rPr lang="en-US" dirty="0" smtClean="0"/>
              <a:t> –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N</a:t>
            </a:r>
            <a:r>
              <a:rPr lang="en-US" dirty="0" smtClean="0"/>
              <a:t>) - </a:t>
            </a:r>
            <a:r>
              <a:rPr lang="el-GR" dirty="0" smtClean="0"/>
              <a:t>Δ</a:t>
            </a:r>
            <a:r>
              <a:rPr lang="en-US" dirty="0" smtClean="0"/>
              <a:t>f]</a:t>
            </a:r>
            <a:r>
              <a:rPr lang="en-US" baseline="30000" dirty="0" smtClean="0"/>
              <a:t>2</a:t>
            </a:r>
            <a:r>
              <a:rPr lang="en-US" dirty="0" smtClean="0"/>
              <a:t> &gt;= (f</a:t>
            </a:r>
            <a:r>
              <a:rPr lang="en-US" baseline="-25000" dirty="0" smtClean="0"/>
              <a:t>0</a:t>
            </a:r>
            <a:r>
              <a:rPr lang="en-US" dirty="0" smtClean="0"/>
              <a:t> – f</a:t>
            </a:r>
            <a:r>
              <a:rPr lang="en-US" baseline="-25000" dirty="0" smtClean="0"/>
              <a:t>E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l-GR" dirty="0" smtClean="0"/>
              <a:t> Δ</a:t>
            </a:r>
            <a:r>
              <a:rPr lang="en-US" dirty="0" smtClean="0"/>
              <a:t>f</a:t>
            </a:r>
          </a:p>
          <a:p>
            <a:pPr marL="857250" lvl="2" indent="-457200">
              <a:buFont typeface="+mj-lt"/>
              <a:buAutoNum type="arabicPeriod"/>
            </a:pPr>
            <a:r>
              <a:rPr lang="en-US" sz="2000" dirty="0" smtClean="0"/>
              <a:t>Decrease along avg. direction not due to single direction’s decrease</a:t>
            </a:r>
          </a:p>
          <a:p>
            <a:pPr marL="857250" lvl="2" indent="-457200">
              <a:buFont typeface="+mj-lt"/>
              <a:buAutoNum type="arabicPeriod"/>
            </a:pPr>
            <a:r>
              <a:rPr lang="en-US" sz="2000" dirty="0" smtClean="0"/>
              <a:t>Substantial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derivative along avg. direction and near bottom of its minimum</a:t>
            </a:r>
            <a:endParaRPr lang="en-US" dirty="0" smtClean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962400"/>
            <a:ext cx="42957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Conjugate Gradient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800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US" sz="2400" dirty="0" smtClean="0"/>
              <a:t>Like other iterative methods, the Conjugate Gradient method starts at a given point and “steps” away until it reaches a local minima [maxima can be found by substituting f(x) with –f(x)].</a:t>
            </a:r>
          </a:p>
          <a:p>
            <a:pPr marL="0">
              <a:buNone/>
            </a:pPr>
            <a:endParaRPr lang="en-US" sz="2400" dirty="0"/>
          </a:p>
          <a:p>
            <a:pPr marL="0">
              <a:buNone/>
            </a:pP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5847" y="2819400"/>
            <a:ext cx="229195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2047" y="5257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Iterative step-wise calculation of a minima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the Conjugate Gradient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>
              <a:buNone/>
            </a:pPr>
            <a:r>
              <a:rPr lang="en-US" sz="2400" dirty="0" smtClean="0"/>
              <a:t>As the name implies, the “step” is based on the direction of the Conjugate Gradient which is defined as :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911475" y="2438400"/>
          <a:ext cx="2406650" cy="569913"/>
        </p:xfrm>
        <a:graphic>
          <a:graphicData uri="http://schemas.openxmlformats.org/presentationml/2006/ole">
            <p:oleObj spid="_x0000_s5123" name="Equation" r:id="rId3" imgW="965160" imgH="228600" progId="Equation.3">
              <p:embed/>
            </p:oleObj>
          </a:graphicData>
        </a:graphic>
      </p:graphicFrame>
      <p:sp>
        <p:nvSpPr>
          <p:cNvPr id="7" name="Content Placeholder 3"/>
          <p:cNvSpPr txBox="1">
            <a:spLocks/>
          </p:cNvSpPr>
          <p:nvPr/>
        </p:nvSpPr>
        <p:spPr>
          <a:xfrm>
            <a:off x="533400" y="3200400"/>
            <a:ext cx="8229600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en-US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g</a:t>
            </a:r>
            <a:r>
              <a:rPr kumimoji="0" lang="en-US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</a:t>
            </a:r>
            <a:r>
              <a:rPr kumimoji="0" lang="en-US" sz="24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en-US" sz="2400" b="0" i="1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the steepest gradient a given point 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308350" y="3733799"/>
          <a:ext cx="1492250" cy="413079"/>
        </p:xfrm>
        <a:graphic>
          <a:graphicData uri="http://schemas.openxmlformats.org/presentationml/2006/ole">
            <p:oleObj spid="_x0000_s5124" name="Equation" r:id="rId4" imgW="825480" imgH="228600" progId="Equation.3">
              <p:embed/>
            </p:oleObj>
          </a:graphicData>
        </a:graphic>
      </p:graphicFrame>
      <p:sp>
        <p:nvSpPr>
          <p:cNvPr id="9" name="Content Placeholder 3"/>
          <p:cNvSpPr txBox="1">
            <a:spLocks/>
          </p:cNvSpPr>
          <p:nvPr/>
        </p:nvSpPr>
        <p:spPr>
          <a:xfrm>
            <a:off x="533400" y="4343400"/>
            <a:ext cx="8229600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</a:t>
            </a:r>
            <a:r>
              <a:rPr kumimoji="0" lang="en-US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400" b="0" i="1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scalar based on the gradient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791200" y="4191000"/>
          <a:ext cx="1584325" cy="779462"/>
        </p:xfrm>
        <a:graphic>
          <a:graphicData uri="http://schemas.openxmlformats.org/presentationml/2006/ole">
            <p:oleObj spid="_x0000_s5125" name="Equation" r:id="rId5" imgW="87624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800600" cy="2590800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US" sz="2400" dirty="0" smtClean="0"/>
              <a:t>Given a function F(x), how do we determine the location of a local extreme (min or max value)?</a:t>
            </a:r>
          </a:p>
          <a:p>
            <a:pPr marL="0">
              <a:buNone/>
            </a:pPr>
            <a:endParaRPr lang="en-US" sz="2400" dirty="0" smtClean="0"/>
          </a:p>
          <a:p>
            <a:pPr marL="0">
              <a:buNone/>
            </a:pPr>
            <a:endParaRPr lang="en-US" sz="2400" dirty="0"/>
          </a:p>
          <a:p>
            <a:pPr marL="0">
              <a:buNone/>
            </a:pPr>
            <a:r>
              <a:rPr lang="en-US" sz="2400" dirty="0" smtClean="0"/>
              <a:t>Two standard methods exist :</a:t>
            </a:r>
          </a:p>
          <a:p>
            <a:pPr marL="0">
              <a:buNone/>
            </a:pP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447800"/>
            <a:ext cx="3118831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410200" y="3453825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F(x) with global minimum D and local minima B and F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1910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en-US" dirty="0" smtClean="0"/>
              <a:t>Searching methods – Which find local extremes using several sets of values (Points) for each function variable then select the most extreme.</a:t>
            </a:r>
          </a:p>
          <a:p>
            <a:pPr marL="342900" indent="-342900">
              <a:buAutoNum type="alphaLcParenBoth"/>
            </a:pPr>
            <a:r>
              <a:rPr lang="en-US" dirty="0" smtClean="0"/>
              <a:t>Iterative methods – Which select a single starting value (Point) and take “steps” away from it until the same Point is returned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marL="0" indent="-514350">
              <a:buNone/>
            </a:pPr>
            <a:r>
              <a:rPr lang="en-US" sz="2000" dirty="0" smtClean="0"/>
              <a:t>Given the function </a:t>
            </a:r>
            <a:r>
              <a:rPr lang="en-US" sz="2000" i="1" dirty="0" smtClean="0"/>
              <a:t>f</a:t>
            </a:r>
            <a:r>
              <a:rPr lang="en-US" sz="2000" dirty="0" smtClean="0"/>
              <a:t>, its gradient       and an initial starting point </a:t>
            </a:r>
            <a:r>
              <a:rPr lang="en-US" sz="2000" i="1" dirty="0" smtClean="0"/>
              <a:t>P</a:t>
            </a:r>
            <a:r>
              <a:rPr lang="en-US" sz="2000" i="1" baseline="-25000" dirty="0" smtClean="0"/>
              <a:t>0</a:t>
            </a:r>
            <a:r>
              <a:rPr lang="en-US" sz="2000" dirty="0" smtClean="0"/>
              <a:t>.</a:t>
            </a:r>
            <a:endParaRPr lang="en-US" sz="2000" dirty="0"/>
          </a:p>
          <a:p>
            <a:pPr marL="0" indent="-514350">
              <a:buNone/>
            </a:pPr>
            <a:endParaRPr lang="en-US" sz="2000" dirty="0" smtClean="0"/>
          </a:p>
          <a:p>
            <a:pPr marL="0" indent="-514350">
              <a:buNone/>
            </a:pPr>
            <a:r>
              <a:rPr lang="en-US" sz="2000" dirty="0" smtClean="0"/>
              <a:t>Determine the initial gradient and conjugate values :</a:t>
            </a:r>
          </a:p>
          <a:p>
            <a:pPr marL="0" indent="-514350">
              <a:buNone/>
            </a:pPr>
            <a:endParaRPr lang="en-US" sz="2000" dirty="0"/>
          </a:p>
          <a:p>
            <a:pPr marL="0" indent="-514350">
              <a:buNone/>
            </a:pPr>
            <a:r>
              <a:rPr lang="en-US" sz="2000" dirty="0" smtClean="0"/>
              <a:t>Iteratively repeat :</a:t>
            </a:r>
          </a:p>
          <a:p>
            <a:pPr marL="0" indent="-514350">
              <a:buFont typeface="+mj-lt"/>
              <a:buAutoNum type="arabicPeriod"/>
            </a:pPr>
            <a:r>
              <a:rPr lang="en-US" sz="2000" dirty="0" smtClean="0"/>
              <a:t>Calculate 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using a line minimization method with the initial points as a=P</a:t>
            </a:r>
            <a:r>
              <a:rPr lang="en-US" sz="2000" baseline="-25000" dirty="0" smtClean="0"/>
              <a:t>i-1</a:t>
            </a:r>
            <a:r>
              <a:rPr lang="en-US" sz="2000" dirty="0" smtClean="0"/>
              <a:t> and b=h</a:t>
            </a:r>
            <a:r>
              <a:rPr lang="en-US" sz="2000" baseline="-25000" dirty="0" smtClean="0"/>
              <a:t>i</a:t>
            </a:r>
          </a:p>
          <a:p>
            <a:pPr marL="0" indent="-514350">
              <a:buFont typeface="+mj-lt"/>
              <a:buAutoNum type="arabicPeriod"/>
            </a:pPr>
            <a:r>
              <a:rPr lang="en-US" sz="2000" dirty="0" smtClean="0"/>
              <a:t>If 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equals P</a:t>
            </a:r>
            <a:r>
              <a:rPr lang="en-US" sz="2000" baseline="-25000" dirty="0" smtClean="0"/>
              <a:t>i-1</a:t>
            </a:r>
            <a:r>
              <a:rPr lang="en-US" sz="2000" dirty="0" smtClean="0"/>
              <a:t>; stop</a:t>
            </a:r>
          </a:p>
          <a:p>
            <a:pPr marL="0" indent="-514350">
              <a:buFont typeface="+mj-lt"/>
              <a:buAutoNum type="arabicPeriod"/>
            </a:pPr>
            <a:r>
              <a:rPr lang="en-US" sz="2000" dirty="0" smtClean="0"/>
              <a:t>Calculate the new gradient :</a:t>
            </a:r>
          </a:p>
          <a:p>
            <a:pPr marL="0" indent="-514350">
              <a:buFont typeface="+mj-lt"/>
              <a:buAutoNum type="arabicPeriod"/>
            </a:pPr>
            <a:r>
              <a:rPr lang="en-US" sz="2000" dirty="0" smtClean="0"/>
              <a:t>Calculate the new conjugate :  </a:t>
            </a:r>
          </a:p>
          <a:p>
            <a:pPr marL="0" indent="-514350">
              <a:buFont typeface="+mj-lt"/>
              <a:buAutoNum type="arabicPeriod"/>
            </a:pPr>
            <a:endParaRPr lang="en-US" sz="2000" dirty="0"/>
          </a:p>
          <a:p>
            <a:pPr marL="0" indent="-514350">
              <a:buNone/>
            </a:pPr>
            <a:r>
              <a:rPr lang="en-US" sz="2000" dirty="0" smtClean="0"/>
              <a:t>While this can terminate in O(N) [N = # terms in f] iterations, it is not guaranteed but can still result in fewer computations than the number needed for the Direction Set Method</a:t>
            </a:r>
          </a:p>
          <a:p>
            <a:pPr marL="0" indent="-514350">
              <a:buNone/>
            </a:pPr>
            <a:endParaRPr lang="en-US" sz="2000" dirty="0" smtClean="0"/>
          </a:p>
          <a:p>
            <a:pPr marL="0" indent="-514350">
              <a:buNone/>
            </a:pPr>
            <a:endParaRPr lang="en-US" sz="2000" dirty="0" smtClean="0"/>
          </a:p>
          <a:p>
            <a:pPr marL="0" indent="-514350">
              <a:buNone/>
            </a:pPr>
            <a:endParaRPr lang="en-US" sz="2800" dirty="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886200" y="1676400"/>
          <a:ext cx="381000" cy="338667"/>
        </p:xfrm>
        <a:graphic>
          <a:graphicData uri="http://schemas.openxmlformats.org/presentationml/2006/ole">
            <p:oleObj spid="_x0000_s4098" name="Equation" r:id="rId3" imgW="228600" imgH="20304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172200" y="2362200"/>
          <a:ext cx="1927225" cy="381000"/>
        </p:xfrm>
        <a:graphic>
          <a:graphicData uri="http://schemas.openxmlformats.org/presentationml/2006/ole">
            <p:oleObj spid="_x0000_s4099" name="Equation" r:id="rId4" imgW="1155600" imgH="228600" progId="Equation.3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081463" y="4114800"/>
          <a:ext cx="1376362" cy="381000"/>
        </p:xfrm>
        <a:graphic>
          <a:graphicData uri="http://schemas.openxmlformats.org/presentationml/2006/ole">
            <p:oleObj spid="_x0000_s4103" name="Equation" r:id="rId5" imgW="825480" imgH="228600" progId="Equation.3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281488" y="4495800"/>
          <a:ext cx="1971675" cy="466725"/>
        </p:xfrm>
        <a:graphic>
          <a:graphicData uri="http://schemas.openxmlformats.org/presentationml/2006/ole">
            <p:oleObj spid="_x0000_s4105" name="Equation" r:id="rId6" imgW="96516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None/>
            </a:pPr>
            <a:r>
              <a:rPr lang="en-US" sz="2400" dirty="0" smtClean="0"/>
              <a:t>Calculation of an extreme is not a perfect thing and is highly dependant upon the input function and available constraints.</a:t>
            </a:r>
          </a:p>
          <a:p>
            <a:pPr marL="0">
              <a:buNone/>
            </a:pPr>
            <a:endParaRPr lang="en-US" sz="2400" dirty="0"/>
          </a:p>
          <a:p>
            <a:pPr marL="0">
              <a:buNone/>
            </a:pPr>
            <a:r>
              <a:rPr lang="en-US" sz="2400" dirty="0" smtClean="0"/>
              <a:t>For basic one-dimensional functions [F(x)] choices include :</a:t>
            </a:r>
          </a:p>
          <a:p>
            <a:pPr marL="114300" indent="-457200">
              <a:buFont typeface="+mj-lt"/>
              <a:buAutoNum type="arabicPeriod"/>
            </a:pPr>
            <a:r>
              <a:rPr lang="en-US" sz="2400" dirty="0" smtClean="0"/>
              <a:t>Brent’s method – For calculation with or without the derivative</a:t>
            </a:r>
          </a:p>
          <a:p>
            <a:pPr marL="114300" indent="-457200">
              <a:buFont typeface="+mj-lt"/>
              <a:buAutoNum type="arabicPeriod"/>
            </a:pPr>
            <a:r>
              <a:rPr lang="en-US" sz="2400" dirty="0" smtClean="0"/>
              <a:t>Golden Section Search – For functions with multiple values for a given point</a:t>
            </a:r>
          </a:p>
          <a:p>
            <a:pPr marL="0"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2667000"/>
            <a:ext cx="4953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gradient is the set of first partial derivatives for a function f and is represented as 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For a given point in f, the gradient represents the direction of greatest increase.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Multi-Dimensional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229600" cy="990600"/>
          </a:xfrm>
        </p:spPr>
        <p:txBody>
          <a:bodyPr/>
          <a:lstStyle/>
          <a:p>
            <a:pPr marL="0">
              <a:buNone/>
            </a:pPr>
            <a:r>
              <a:rPr lang="en-US" sz="2400" dirty="0" smtClean="0"/>
              <a:t>For multi-dimensional, there are two sets of methods which can be grouped by the use (or lack there-of) of the gradient.</a:t>
            </a:r>
          </a:p>
          <a:p>
            <a:pPr marL="0">
              <a:buNone/>
            </a:pPr>
            <a:endParaRPr lang="en-US" sz="2400" dirty="0"/>
          </a:p>
          <a:p>
            <a:pPr marL="0">
              <a:buNone/>
            </a:pPr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438400" y="3514725"/>
          <a:ext cx="2262187" cy="904875"/>
        </p:xfrm>
        <a:graphic>
          <a:graphicData uri="http://schemas.openxmlformats.org/presentationml/2006/ole">
            <p:oleObj spid="_x0000_s2050" name="Equation" r:id="rId4" imgW="1206360" imgH="482400" progId="Equation.3">
              <p:embed/>
            </p:oleObj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2514600"/>
            <a:ext cx="3536564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86400" y="51816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Gradient of f(</a:t>
            </a:r>
            <a:r>
              <a:rPr lang="en-US" sz="1400" dirty="0" err="1" smtClean="0"/>
              <a:t>x,y</a:t>
            </a:r>
            <a:r>
              <a:rPr lang="en-US" sz="1400" dirty="0" smtClean="0"/>
              <a:t>) = -(cos</a:t>
            </a:r>
            <a:r>
              <a:rPr lang="en-US" sz="1400" baseline="30000" dirty="0" smtClean="0"/>
              <a:t>2</a:t>
            </a:r>
            <a:r>
              <a:rPr lang="en-US" sz="1400" dirty="0" smtClean="0"/>
              <a:t>x +cos</a:t>
            </a:r>
            <a:r>
              <a:rPr lang="en-US" sz="1400" baseline="30000" dirty="0" smtClean="0"/>
              <a:t>2</a:t>
            </a:r>
            <a:r>
              <a:rPr lang="en-US" sz="1400" dirty="0" smtClean="0"/>
              <a:t>y)</a:t>
            </a:r>
            <a:r>
              <a:rPr lang="en-US" sz="1400" baseline="30000" dirty="0" smtClean="0"/>
              <a:t>2</a:t>
            </a:r>
            <a:r>
              <a:rPr lang="en-US" sz="1400" dirty="0" smtClean="0"/>
              <a:t> shown below the plane as a vector field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Multi-Dimensional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buNone/>
            </a:pPr>
            <a:r>
              <a:rPr lang="en-US" sz="2000" dirty="0" smtClean="0"/>
              <a:t>Gradient Independent Methods :</a:t>
            </a:r>
          </a:p>
          <a:p>
            <a:pPr marL="512064" indent="-514350">
              <a:buFont typeface="+mj-lt"/>
              <a:buAutoNum type="arabicPeriod"/>
            </a:pPr>
            <a:r>
              <a:rPr lang="en-US" sz="2000" dirty="0" smtClean="0"/>
              <a:t>Downhill Simplex Method – “Slow but sure”.  A general purpose algorithm that requires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 of storage</a:t>
            </a:r>
          </a:p>
          <a:p>
            <a:pPr marL="512064" indent="-514350">
              <a:buFont typeface="+mj-lt"/>
              <a:buAutoNum type="arabicPeriod"/>
            </a:pPr>
            <a:r>
              <a:rPr lang="en-US" sz="2000" b="1" i="1" dirty="0" smtClean="0"/>
              <a:t>Direction Set Method (Powell’s Method) – Much faster than the Downhill method but requires a smooth function</a:t>
            </a:r>
            <a:endParaRPr lang="en-US" b="1" i="1" dirty="0" smtClean="0"/>
          </a:p>
          <a:p>
            <a:pPr marL="512064" indent="-514350">
              <a:buNone/>
            </a:pPr>
            <a:r>
              <a:rPr lang="en-US" sz="2000" dirty="0" smtClean="0"/>
              <a:t>Gradient Dependent Methods :</a:t>
            </a:r>
          </a:p>
          <a:p>
            <a:pPr marL="512064" indent="-514350">
              <a:buFont typeface="+mj-lt"/>
              <a:buAutoNum type="arabicPeriod"/>
            </a:pPr>
            <a:r>
              <a:rPr lang="en-US" sz="2000" b="1" i="1" dirty="0" smtClean="0"/>
              <a:t>Conjugate Gradient Method – The gradient of the function must be known but only requires O(~3N) storage</a:t>
            </a:r>
          </a:p>
          <a:p>
            <a:pPr marL="512064" indent="-514350">
              <a:buFont typeface="+mj-lt"/>
              <a:buAutoNum type="arabicPeriod"/>
            </a:pPr>
            <a:r>
              <a:rPr lang="en-US" sz="2000" dirty="0" smtClean="0"/>
              <a:t>Quasi-Newton (or variable metric) methods – Requires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 storage but calculates the gradient automatically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Minimization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None/>
            </a:pPr>
            <a:r>
              <a:rPr lang="en-US" dirty="0" smtClean="0"/>
              <a:t>The first step for many one-dimensional and multi-dimensional methods is to determine the general location of the minimum.  </a:t>
            </a:r>
          </a:p>
          <a:p>
            <a:pPr marL="0">
              <a:buNone/>
            </a:pPr>
            <a:endParaRPr lang="en-US" dirty="0" smtClean="0"/>
          </a:p>
          <a:p>
            <a:pPr marL="0">
              <a:buNone/>
            </a:pPr>
            <a:r>
              <a:rPr lang="en-US" dirty="0" smtClean="0"/>
              <a:t>This based on ability to bracket a minimum between a triplet of points [</a:t>
            </a:r>
            <a:r>
              <a:rPr lang="en-US" dirty="0" err="1" smtClean="0"/>
              <a:t>a,b,c</a:t>
            </a:r>
            <a:r>
              <a:rPr lang="en-US" dirty="0" smtClean="0"/>
              <a:t>] such that f(a) &gt; f(b) and f(c) &gt; f(b).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Bracketing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Calculation of this bracket is straightforward assuming points a and b are supplied.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Simply scale the value of b such that is moves further away from a until a point c is found such that f(c) &gt; f(b).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Line Minimization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>
              <a:buNone/>
            </a:pPr>
            <a:r>
              <a:rPr lang="en-US" dirty="0" smtClean="0"/>
              <a:t>Once c is calculated, the final search for a minimum can be begin.</a:t>
            </a:r>
          </a:p>
          <a:p>
            <a:pPr marL="0">
              <a:buNone/>
            </a:pPr>
            <a:endParaRPr lang="en-US" dirty="0" smtClean="0"/>
          </a:p>
          <a:p>
            <a:pPr marL="0">
              <a:buNone/>
            </a:pPr>
            <a:r>
              <a:rPr lang="en-US" dirty="0" smtClean="0"/>
              <a:t>The simplest method (Golden Section Search) is to evaluate a point d, halfway between b &amp; c.</a:t>
            </a:r>
          </a:p>
          <a:p>
            <a:pPr marL="0">
              <a:buNone/>
            </a:pPr>
            <a:endParaRPr lang="en-US" dirty="0" smtClean="0"/>
          </a:p>
          <a:p>
            <a:pPr marL="0">
              <a:buNone/>
            </a:pPr>
            <a:r>
              <a:rPr lang="en-US" dirty="0" smtClean="0"/>
              <a:t>If f(d) &gt; f(b), then set c to d otherwise set b to d and a to b.  This then process then repeats alternating between the a-b line segment and b-c line segment until the points converge (f(a) == f(b) == f(c)).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Minimization (Golden Section)</a:t>
            </a:r>
            <a:endParaRPr lang="en-U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221932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600200"/>
            <a:ext cx="200977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4038600"/>
            <a:ext cx="200977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4038600"/>
            <a:ext cx="195262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505200" y="22098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f(d) &gt; f(b)</a:t>
            </a:r>
          </a:p>
          <a:p>
            <a:r>
              <a:rPr lang="en-US" dirty="0" smtClean="0"/>
              <a:t>    d &gt; b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657600" y="2817812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81400" y="4646612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f(d) &lt; f(b)</a:t>
            </a:r>
          </a:p>
          <a:p>
            <a:r>
              <a:rPr lang="en-US" dirty="0" smtClean="0"/>
              <a:t>    b &gt; d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733800" y="5332412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</TotalTime>
  <Words>1211</Words>
  <Application>Microsoft Office PowerPoint</Application>
  <PresentationFormat>On-screen Show (4:3)</PresentationFormat>
  <Paragraphs>127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Optimization : The min and max of a function</vt:lpstr>
      <vt:lpstr>Introduction</vt:lpstr>
      <vt:lpstr>Algorithm Selection</vt:lpstr>
      <vt:lpstr>Multi-Dimensional Selection</vt:lpstr>
      <vt:lpstr>Multi-Dimensional Methods</vt:lpstr>
      <vt:lpstr>Line Minimization</vt:lpstr>
      <vt:lpstr>Bracketing</vt:lpstr>
      <vt:lpstr>Line Minimization (Con’t)</vt:lpstr>
      <vt:lpstr>Line Minimization (Golden Section)</vt:lpstr>
      <vt:lpstr>Brent’s Method</vt:lpstr>
      <vt:lpstr>Brent’s Con’t</vt:lpstr>
      <vt:lpstr>Downhill Simplex Method</vt:lpstr>
      <vt:lpstr>Downhill Simplex Method, cont’d.</vt:lpstr>
      <vt:lpstr>Direction Set/Powell’s Method</vt:lpstr>
      <vt:lpstr>Conjugate Directions</vt:lpstr>
      <vt:lpstr>Quadratically Convergent Method</vt:lpstr>
      <vt:lpstr>Dropping Quadratic Convergence</vt:lpstr>
      <vt:lpstr>Conjugate Gradient Method</vt:lpstr>
      <vt:lpstr>Calculating the Conjugate Gradient</vt:lpstr>
      <vt:lpstr>Basic Algorithm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Optimization : The min and max of a function</dc:title>
  <dc:creator>Daniel Eiland</dc:creator>
  <cp:lastModifiedBy>Daniel Eiland</cp:lastModifiedBy>
  <cp:revision>131</cp:revision>
  <dcterms:created xsi:type="dcterms:W3CDTF">2011-02-22T05:50:51Z</dcterms:created>
  <dcterms:modified xsi:type="dcterms:W3CDTF">2011-03-19T08:32:35Z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ACCT03\sedivym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lpwstr>0</vt:lpwstr>
  </property>
  <property fmtid="{D5CDD505-2E9C-101B-9397-08002B2CF9AE}" pid="8" name="Allow Footer Overwrite">
    <vt:lpwstr>0</vt:lpwstr>
  </property>
  <property fmtid="{D5CDD505-2E9C-101B-9397-08002B2CF9AE}" pid="9" name="Multiple Selected">
    <vt:lpwstr>-1</vt:lpwstr>
  </property>
  <property fmtid="{D5CDD505-2E9C-101B-9397-08002B2CF9AE}" pid="10" name="SIPHeaderWording">
    <vt:lpwstr/>
  </property>
  <property fmtid="{D5CDD505-2E9C-101B-9397-08002B2CF9AE}" pid="11" name="SIPLevel">
    <vt:lpwstr>0</vt:lpwstr>
  </property>
</Properties>
</file>