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9" r:id="rId12"/>
    <p:sldId id="270" r:id="rId13"/>
    <p:sldId id="268" r:id="rId14"/>
    <p:sldId id="271" r:id="rId15"/>
    <p:sldId id="272" r:id="rId16"/>
    <p:sldId id="273" r:id="rId17"/>
    <p:sldId id="274" r:id="rId18"/>
    <p:sldId id="275" r:id="rId19"/>
    <p:sldId id="263" r:id="rId20"/>
    <p:sldId id="26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at.gsia.cmu.edu/classes/QUANT/NOTES/chap7.pdf" TargetMode="External"/><Relationship Id="rId2" Type="http://schemas.openxmlformats.org/officeDocument/2006/relationships/hyperlink" Target="http://en.wikipedia.org/wiki/Simplex_algorith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Programming</a:t>
            </a:r>
            <a:br>
              <a:rPr lang="en-US" dirty="0" smtClean="0"/>
            </a:br>
            <a:r>
              <a:rPr lang="en-US" dirty="0" smtClean="0"/>
              <a:t>Simplex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Greg Beckham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Gauss-Jordan to perform row pivots to find the solution</a:t>
            </a:r>
          </a:p>
          <a:p>
            <a:r>
              <a:rPr lang="en-US" dirty="0" smtClean="0"/>
              <a:t>Non -basic variables are those that are present in multiple rows, basic are only in one row</a:t>
            </a:r>
          </a:p>
          <a:p>
            <a:r>
              <a:rPr lang="en-US" dirty="0" smtClean="0"/>
              <a:t>Start with basic feasible solution by setting non-basic variables to zero and solving for basic variables </a:t>
            </a:r>
          </a:p>
          <a:p>
            <a:pPr lvl="1"/>
            <a:r>
              <a:rPr lang="pl-PL" dirty="0" smtClean="0"/>
              <a:t>x1 </a:t>
            </a:r>
            <a:r>
              <a:rPr lang="pl-PL" dirty="0" smtClean="0"/>
              <a:t>= x2 = </a:t>
            </a:r>
            <a:r>
              <a:rPr lang="pl-PL" dirty="0" smtClean="0"/>
              <a:t>0</a:t>
            </a:r>
            <a:r>
              <a:rPr lang="en-US" dirty="0" smtClean="0"/>
              <a:t>, </a:t>
            </a:r>
            <a:r>
              <a:rPr lang="pl-PL" dirty="0" smtClean="0"/>
              <a:t> </a:t>
            </a:r>
            <a:r>
              <a:rPr lang="pl-PL" dirty="0" smtClean="0"/>
              <a:t>x3 = </a:t>
            </a:r>
            <a:r>
              <a:rPr lang="pl-PL" dirty="0" smtClean="0"/>
              <a:t>4</a:t>
            </a:r>
            <a:r>
              <a:rPr lang="en-US" dirty="0" smtClean="0"/>
              <a:t>, </a:t>
            </a:r>
            <a:r>
              <a:rPr lang="pl-PL" dirty="0" smtClean="0"/>
              <a:t> </a:t>
            </a:r>
            <a:r>
              <a:rPr lang="pl-PL" dirty="0" smtClean="0"/>
              <a:t>x4 = </a:t>
            </a:r>
            <a:r>
              <a:rPr lang="pl-PL" dirty="0" smtClean="0"/>
              <a:t>3</a:t>
            </a:r>
            <a:r>
              <a:rPr lang="en-US" dirty="0" smtClean="0"/>
              <a:t>, </a:t>
            </a:r>
            <a:r>
              <a:rPr lang="pl-PL" dirty="0" smtClean="0"/>
              <a:t> </a:t>
            </a:r>
            <a:r>
              <a:rPr lang="pl-PL" dirty="0" smtClean="0"/>
              <a:t>z = </a:t>
            </a:r>
            <a:r>
              <a:rPr lang="pl-PL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971800"/>
            <a:ext cx="7048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Rule 1 – If all variables have a non-negative coefficient in Row 0, the current basic feasible solution is optimal.  Otherwise, pick a variable x</a:t>
            </a:r>
            <a:r>
              <a:rPr lang="en-US" baseline="-25000" dirty="0" smtClean="0"/>
              <a:t>j</a:t>
            </a:r>
            <a:r>
              <a:rPr lang="en-US" dirty="0" smtClean="0"/>
              <a:t> with a negative coefficient in Row 0</a:t>
            </a:r>
          </a:p>
          <a:p>
            <a:endParaRPr lang="en-US" dirty="0" smtClean="0"/>
          </a:p>
          <a:p>
            <a:r>
              <a:rPr lang="en-US" dirty="0" smtClean="0"/>
              <a:t>Converts a non-basic variable to a basic variable and a basic variable to a non-basic variable</a:t>
            </a:r>
          </a:p>
          <a:p>
            <a:r>
              <a:rPr lang="en-US" dirty="0" smtClean="0"/>
              <a:t>The non-basic variable chosen is called the </a:t>
            </a:r>
            <a:r>
              <a:rPr lang="en-US" i="1" dirty="0" smtClean="0"/>
              <a:t>entering variable </a:t>
            </a:r>
            <a:r>
              <a:rPr lang="en-US" dirty="0" smtClean="0"/>
              <a:t>the basic variable that becomes non-basic is called the </a:t>
            </a:r>
            <a:r>
              <a:rPr lang="en-US" i="1" dirty="0" smtClean="0"/>
              <a:t> leaving variable</a:t>
            </a:r>
            <a:endParaRPr lang="en-US" dirty="0" smtClean="0"/>
          </a:p>
          <a:p>
            <a:r>
              <a:rPr lang="en-US" dirty="0" smtClean="0"/>
              <a:t>The variable chosen doesn’t matter as long as it conforms to rule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choose the pivot element?</a:t>
            </a:r>
          </a:p>
          <a:p>
            <a:r>
              <a:rPr lang="en-US" dirty="0" smtClean="0"/>
              <a:t>Rule 2 – For each Row I, I &gt;= 1, where there is a strictly positive “entering variable co-efficient”, compute the ratio of the Right Hand Side to the “entering variable coefficient”.  Choose the pivot row as being the one with the Minimum ratio.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x</a:t>
            </a:r>
            <a:r>
              <a:rPr lang="en-US" baseline="-25000" dirty="0" smtClean="0"/>
              <a:t>1</a:t>
            </a:r>
            <a:r>
              <a:rPr lang="en-US" dirty="0" smtClean="0"/>
              <a:t> as the entering variable then compute the ratios for Rows 1 and 2</a:t>
            </a:r>
          </a:p>
          <a:p>
            <a:pPr lvl="1"/>
            <a:r>
              <a:rPr lang="en-US" dirty="0" smtClean="0"/>
              <a:t>Row 1 = 4/2 </a:t>
            </a:r>
            <a:r>
              <a:rPr lang="en-US" dirty="0" smtClean="0">
                <a:sym typeface="Wingdings" pitchFamily="2" charset="2"/>
              </a:rPr>
              <a:t> Chose Row 1</a:t>
            </a:r>
            <a:endParaRPr lang="en-US" dirty="0" smtClean="0"/>
          </a:p>
          <a:p>
            <a:pPr lvl="1"/>
            <a:r>
              <a:rPr lang="en-US" dirty="0" smtClean="0"/>
              <a:t>Row 2 = 3/1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pivots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33600"/>
            <a:ext cx="8534400" cy="4323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Pivot since there is still a negative coefficient</a:t>
            </a:r>
          </a:p>
          <a:p>
            <a:pPr lvl="1"/>
            <a:r>
              <a:rPr lang="en-US" dirty="0" smtClean="0"/>
              <a:t>Row 1, 2/(1/2) = 4</a:t>
            </a:r>
          </a:p>
          <a:p>
            <a:pPr lvl="1"/>
            <a:r>
              <a:rPr lang="en-US" dirty="0" smtClean="0"/>
              <a:t>Row 2, 1/(3/2) = 2/3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Choose Row 2 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14800"/>
            <a:ext cx="8534400" cy="207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more negative coefficients in Row 0 so the solution is optimal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590800"/>
            <a:ext cx="859734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r>
              <a:rPr lang="en-US" dirty="0" smtClean="0"/>
              <a:t>Shows how the algorithm moves along the boundaries to find the solution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905000"/>
            <a:ext cx="44862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Minimize                                            (10.10.5)</a:t>
            </a:r>
          </a:p>
          <a:p>
            <a:r>
              <a:rPr lang="en-US" dirty="0" smtClean="0"/>
              <a:t>X’s non-negative and the following constraints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Re-write inequalities as equalities by adding </a:t>
            </a:r>
            <a:r>
              <a:rPr lang="en-US" i="1" dirty="0" smtClean="0"/>
              <a:t>slack variables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00201"/>
            <a:ext cx="3505200" cy="64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895600"/>
            <a:ext cx="690033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5105400"/>
            <a:ext cx="354414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5181600"/>
            <a:ext cx="155050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648200"/>
            <a:ext cx="6858000" cy="64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581400"/>
            <a:ext cx="589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2590800"/>
            <a:ext cx="581151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Linear Optimization</a:t>
            </a:r>
          </a:p>
          <a:p>
            <a:r>
              <a:rPr lang="en-US" dirty="0" smtClean="0"/>
              <a:t>Minimize the function</a:t>
            </a:r>
          </a:p>
          <a:p>
            <a:endParaRPr lang="en-US" dirty="0" smtClean="0"/>
          </a:p>
          <a:p>
            <a:r>
              <a:rPr lang="en-US" dirty="0" smtClean="0"/>
              <a:t>Subject to non-negativity conditions </a:t>
            </a:r>
          </a:p>
          <a:p>
            <a:endParaRPr lang="en-US" dirty="0" smtClean="0"/>
          </a:p>
          <a:p>
            <a:r>
              <a:rPr lang="en-US" dirty="0" smtClean="0"/>
              <a:t>M additional constraints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5285271"/>
            <a:ext cx="6781800" cy="582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Wikipedia, </a:t>
            </a:r>
            <a:r>
              <a:rPr lang="en-US" dirty="0" smtClean="0"/>
              <a:t>Simplex Algorithm.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en.wikipedia.org/wiki/Simplex_algorithm</a:t>
            </a:r>
            <a:r>
              <a:rPr lang="en-US" dirty="0" smtClean="0"/>
              <a:t>.  Accessed March 1</a:t>
            </a:r>
            <a:r>
              <a:rPr lang="en-US" baseline="30000" dirty="0" smtClean="0"/>
              <a:t>st</a:t>
            </a:r>
            <a:r>
              <a:rPr lang="en-US" dirty="0" smtClean="0"/>
              <a:t> 2010</a:t>
            </a:r>
          </a:p>
          <a:p>
            <a:r>
              <a:rPr lang="en-US" dirty="0" smtClean="0"/>
              <a:t>Press, et al. Numerical Recipes The Art of Scientific Computing. Third Edition. Cambridge University Press. 2007</a:t>
            </a:r>
          </a:p>
          <a:p>
            <a:r>
              <a:rPr lang="en-US" dirty="0" smtClean="0"/>
              <a:t>Chapter 7, The Simplex Method.  Quantitative </a:t>
            </a:r>
            <a:r>
              <a:rPr lang="en-US" dirty="0" smtClean="0"/>
              <a:t>Methods Class Notes.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mat.gsia.cmu.edu/classes/QUANT/NOTES/chap7.pdf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/>
              <a:t> set of values x</a:t>
            </a:r>
            <a:r>
              <a:rPr lang="en-US" baseline="-25000" dirty="0" smtClean="0"/>
              <a:t>1</a:t>
            </a:r>
            <a:r>
              <a:rPr lang="en-US" dirty="0" smtClean="0"/>
              <a:t>,…,x</a:t>
            </a:r>
            <a:r>
              <a:rPr lang="en-US" baseline="-25000" dirty="0" smtClean="0"/>
              <a:t>n</a:t>
            </a:r>
            <a:r>
              <a:rPr lang="en-US" dirty="0" smtClean="0"/>
              <a:t> satisfies all constraints is a </a:t>
            </a:r>
            <a:r>
              <a:rPr lang="en-US" i="1" dirty="0" smtClean="0"/>
              <a:t>feasible vector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function we are trying to minimize is called the </a:t>
            </a:r>
            <a:r>
              <a:rPr lang="en-US" i="1" dirty="0" smtClean="0"/>
              <a:t>objective function</a:t>
            </a:r>
            <a:endParaRPr lang="en-US" dirty="0" smtClean="0"/>
          </a:p>
          <a:p>
            <a:r>
              <a:rPr lang="en-US" dirty="0" smtClean="0"/>
              <a:t>The feasible vector that minimizes the objective function is called the </a:t>
            </a:r>
            <a:r>
              <a:rPr lang="en-US" i="1" dirty="0" smtClean="0"/>
              <a:t>optimal feasible vector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95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 optimal feasible vector may not exist</a:t>
            </a:r>
          </a:p>
          <a:p>
            <a:pPr lvl="1"/>
            <a:r>
              <a:rPr lang="en-US" dirty="0" smtClean="0"/>
              <a:t>No feasible vectors</a:t>
            </a:r>
          </a:p>
          <a:p>
            <a:pPr lvl="1"/>
            <a:r>
              <a:rPr lang="en-US" dirty="0" smtClean="0"/>
              <a:t>No minimum, one or more variables can be taken to infinity while still satisfying constraints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295400"/>
            <a:ext cx="5334000" cy="541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Non-negativity</a:t>
            </a:r>
          </a:p>
          <a:p>
            <a:pPr lvl="1"/>
            <a:r>
              <a:rPr lang="en-US" dirty="0" smtClean="0"/>
              <a:t>Standard constraint on some x</a:t>
            </a:r>
            <a:r>
              <a:rPr lang="en-US" baseline="-25000" dirty="0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Represents tangible amount of a physical commodity (dollars, corn, etc)</a:t>
            </a:r>
            <a:endParaRPr lang="en-US" dirty="0" smtClean="0"/>
          </a:p>
          <a:p>
            <a:r>
              <a:rPr lang="en-US" dirty="0" smtClean="0"/>
              <a:t>Interest is usually in linear limitations (maximum affordable cost, minimum grade to graduate)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219200"/>
            <a:ext cx="3581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Generalization of the tetrahedron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810000"/>
            <a:ext cx="3565888" cy="27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7200" y="2209800"/>
            <a:ext cx="441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  Algorithm moves along edges of </a:t>
            </a:r>
            <a:r>
              <a:rPr lang="en-US" sz="3200" dirty="0" err="1" smtClean="0"/>
              <a:t>polytope</a:t>
            </a:r>
            <a:r>
              <a:rPr lang="en-US" sz="3200" dirty="0" smtClean="0"/>
              <a:t> from starting vertex to the optimal solution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Fundamental Theorem of Linear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Boundary of any geometrical region has one less dimension than its interior</a:t>
            </a:r>
          </a:p>
          <a:p>
            <a:pPr lvl="1"/>
            <a:r>
              <a:rPr lang="en-US" dirty="0" smtClean="0"/>
              <a:t>Continue to run down boundaries until we meet a vertex of the original simplex</a:t>
            </a:r>
          </a:p>
          <a:p>
            <a:pPr lvl="1"/>
            <a:r>
              <a:rPr lang="en-US" dirty="0" smtClean="0"/>
              <a:t>Solution of n simultaneous equalities</a:t>
            </a:r>
          </a:p>
          <a:p>
            <a:r>
              <a:rPr lang="en-US" dirty="0" smtClean="0"/>
              <a:t>Points that are feasible vectors and satisfy n of the original constraints as equalities are termed feasible vectors</a:t>
            </a:r>
          </a:p>
          <a:p>
            <a:r>
              <a:rPr lang="en-US" dirty="0" smtClean="0"/>
              <a:t>If an optimal feasible vector exists, then there is a feasible basic vector that is optimal.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Convert to standard form by adding slack variables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76400"/>
            <a:ext cx="478668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419600"/>
            <a:ext cx="692916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Objective function from z = x</a:t>
            </a:r>
            <a:r>
              <a:rPr lang="en-US" baseline="-25000" dirty="0" smtClean="0"/>
              <a:t>1</a:t>
            </a:r>
            <a:r>
              <a:rPr lang="en-US" dirty="0" smtClean="0"/>
              <a:t> + x</a:t>
            </a:r>
            <a:r>
              <a:rPr lang="en-US" baseline="-25000" dirty="0" smtClean="0"/>
              <a:t>2</a:t>
            </a:r>
            <a:r>
              <a:rPr lang="en-US" dirty="0" smtClean="0"/>
              <a:t> to  z – x</a:t>
            </a:r>
            <a:r>
              <a:rPr lang="en-US" baseline="-25000" dirty="0" smtClean="0"/>
              <a:t>1</a:t>
            </a:r>
            <a:r>
              <a:rPr lang="en-US" dirty="0" smtClean="0"/>
              <a:t> – x</a:t>
            </a:r>
            <a:r>
              <a:rPr lang="en-US" baseline="-25000" dirty="0" smtClean="0"/>
              <a:t>2</a:t>
            </a:r>
            <a:r>
              <a:rPr lang="en-US" dirty="0" smtClean="0"/>
              <a:t> = 0</a:t>
            </a:r>
          </a:p>
          <a:p>
            <a:r>
              <a:rPr lang="en-US" dirty="0" smtClean="0"/>
              <a:t>Putting it all together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276600"/>
            <a:ext cx="704571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7584</TotalTime>
  <Words>618</Words>
  <Application>Microsoft Office PowerPoint</Application>
  <PresentationFormat>On-screen Show (4:3)</PresentationFormat>
  <Paragraphs>81</Paragraphs>
  <Slides>20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Linear Programming Simplex Method</vt:lpstr>
      <vt:lpstr>Introduction</vt:lpstr>
      <vt:lpstr>Definitions</vt:lpstr>
      <vt:lpstr>Constraints</vt:lpstr>
      <vt:lpstr>Applications</vt:lpstr>
      <vt:lpstr>Simplex</vt:lpstr>
      <vt:lpstr>Fundamental Theorem of Linear Optimization</vt:lpstr>
      <vt:lpstr>Example Problem</vt:lpstr>
      <vt:lpstr>Example Cont’d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Questions</vt:lpstr>
      <vt:lpstr>Example Problem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Programming</dc:title>
  <dc:creator>Greg</dc:creator>
  <cp:lastModifiedBy>Greg</cp:lastModifiedBy>
  <cp:revision>469</cp:revision>
  <dcterms:created xsi:type="dcterms:W3CDTF">2006-08-16T00:00:00Z</dcterms:created>
  <dcterms:modified xsi:type="dcterms:W3CDTF">2011-03-04T20:09:17Z</dcterms:modified>
</cp:coreProperties>
</file>