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7C-2383-40B8-A372-86801B5F881A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169C-9953-4D14-B604-9E5703578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7C-2383-40B8-A372-86801B5F881A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169C-9953-4D14-B604-9E5703578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7C-2383-40B8-A372-86801B5F881A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169C-9953-4D14-B604-9E5703578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7C-2383-40B8-A372-86801B5F881A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169C-9953-4D14-B604-9E5703578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7C-2383-40B8-A372-86801B5F881A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169C-9953-4D14-B604-9E5703578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7C-2383-40B8-A372-86801B5F881A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169C-9953-4D14-B604-9E5703578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7C-2383-40B8-A372-86801B5F881A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169C-9953-4D14-B604-9E5703578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7C-2383-40B8-A372-86801B5F881A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169C-9953-4D14-B604-9E5703578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7C-2383-40B8-A372-86801B5F881A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169C-9953-4D14-B604-9E5703578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7C-2383-40B8-A372-86801B5F881A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169C-9953-4D14-B604-9E5703578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7C-2383-40B8-A372-86801B5F881A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169C-9953-4D14-B604-9E5703578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0617C-2383-40B8-A372-86801B5F881A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9169C-9953-4D14-B604-9E57035783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Programming</a:t>
            </a:r>
            <a:br>
              <a:rPr lang="en-US" dirty="0" smtClean="0"/>
            </a:br>
            <a:r>
              <a:rPr lang="en-US" sz="3600" dirty="0" smtClean="0"/>
              <a:t>Interior-Point Methods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Eiland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Programming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pPr marL="0">
              <a:buNone/>
            </a:pPr>
            <a:r>
              <a:rPr lang="en-US" dirty="0" smtClean="0"/>
              <a:t>LP is the optimization of a linear equation that is subject to a set of constraints and is normally expressed in the following form :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54375" y="3352800"/>
          <a:ext cx="2014538" cy="1797050"/>
        </p:xfrm>
        <a:graphic>
          <a:graphicData uri="http://schemas.openxmlformats.org/presentationml/2006/ole">
            <p:oleObj spid="_x0000_s1027" name="Equation" r:id="rId3" imgW="711000" imgH="6346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7400" y="3440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Minimize 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4038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Subject to 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pPr marL="0">
              <a:buNone/>
            </a:pPr>
            <a:r>
              <a:rPr lang="en-US" dirty="0" smtClean="0"/>
              <a:t>To enforce the inequality            on the previous problem, a penalty function can be added to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724400" y="1676400"/>
          <a:ext cx="1008062" cy="503237"/>
        </p:xfrm>
        <a:graphic>
          <a:graphicData uri="http://schemas.openxmlformats.org/presentationml/2006/ole">
            <p:oleObj spid="_x0000_s5122" name="Equation" r:id="rId3" imgW="355320" imgH="17748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7867650" y="2133600"/>
          <a:ext cx="971550" cy="574675"/>
        </p:xfrm>
        <a:graphic>
          <a:graphicData uri="http://schemas.openxmlformats.org/presentationml/2006/ole">
            <p:oleObj spid="_x0000_s5123" name="Equation" r:id="rId4" imgW="342720" imgH="20304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012950" y="3200400"/>
          <a:ext cx="4281488" cy="1257300"/>
        </p:xfrm>
        <a:graphic>
          <a:graphicData uri="http://schemas.openxmlformats.org/presentationml/2006/ole">
            <p:oleObj spid="_x0000_s5124" name="Equation" r:id="rId5" imgW="1511280" imgH="444240" progId="Equation.3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45720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Then if any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j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0, then          trends toward </a:t>
            </a: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noProof="0" dirty="0" smtClean="0">
                <a:sym typeface="Wingdings" pitchFamily="2" charset="2"/>
              </a:rPr>
              <a:t>As           , then           is equivalent to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7848600" y="4724400"/>
          <a:ext cx="755650" cy="358775"/>
        </p:xfrm>
        <a:graphic>
          <a:graphicData uri="http://schemas.openxmlformats.org/presentationml/2006/ole">
            <p:oleObj spid="_x0000_s5125" name="Equation" r:id="rId6" imgW="266400" imgH="12672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648200" y="4648200"/>
          <a:ext cx="770356" cy="472154"/>
        </p:xfrm>
        <a:graphic>
          <a:graphicData uri="http://schemas.openxmlformats.org/presentationml/2006/ole">
            <p:oleObj spid="_x0000_s5126" name="Equation" r:id="rId7" imgW="393480" imgH="241200" progId="Equation.3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1143000" y="5867400"/>
          <a:ext cx="870858" cy="381000"/>
        </p:xfrm>
        <a:graphic>
          <a:graphicData uri="http://schemas.openxmlformats.org/presentationml/2006/ole">
            <p:oleObj spid="_x0000_s5128" name="Equation" r:id="rId8" imgW="406080" imgH="177480" progId="Equation.3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2971799" y="5791200"/>
          <a:ext cx="995475" cy="609600"/>
        </p:xfrm>
        <a:graphic>
          <a:graphicData uri="http://schemas.openxmlformats.org/presentationml/2006/ole">
            <p:oleObj spid="_x0000_s5129" name="Equation" r:id="rId9" imgW="393480" imgH="241200" progId="Equation.3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6477000" y="5791200"/>
          <a:ext cx="971550" cy="574675"/>
        </p:xfrm>
        <a:graphic>
          <a:graphicData uri="http://schemas.openxmlformats.org/presentationml/2006/ole">
            <p:oleObj spid="_x0000_s5130" name="Equation" r:id="rId10" imgW="3427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Lagrange Multiplier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pPr marL="0">
              <a:buNone/>
            </a:pPr>
            <a:r>
              <a:rPr lang="en-US" dirty="0" smtClean="0"/>
              <a:t>To enforce the               constraints, a Lagrange Multiplier (-y) can be added to 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633356" y="2133600"/>
          <a:ext cx="996044" cy="609600"/>
        </p:xfrm>
        <a:graphic>
          <a:graphicData uri="http://schemas.openxmlformats.org/presentationml/2006/ole">
            <p:oleObj spid="_x0000_s6146" name="Equation" r:id="rId3" imgW="393480" imgH="24120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098550" y="2743200"/>
          <a:ext cx="6764338" cy="1257300"/>
        </p:xfrm>
        <a:graphic>
          <a:graphicData uri="http://schemas.openxmlformats.org/presentationml/2006/ole">
            <p:oleObj spid="_x0000_s6147" name="Equation" r:id="rId4" imgW="2387520" imgH="444240" progId="Equation.3">
              <p:embed/>
            </p:oleObj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1148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Giving 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linear function that can be minimized.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971800" y="1676400"/>
          <a:ext cx="1295400" cy="431800"/>
        </p:xfrm>
        <a:graphic>
          <a:graphicData uri="http://schemas.openxmlformats.org/presentationml/2006/ole">
            <p:oleObj spid="_x0000_s6148" name="Equation" r:id="rId5" imgW="53316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799"/>
          </a:xfrm>
        </p:spPr>
        <p:txBody>
          <a:bodyPr>
            <a:normAutofit fontScale="92500" lnSpcReduction="20000"/>
          </a:bodyPr>
          <a:lstStyle/>
          <a:p>
            <a:pPr marL="0">
              <a:buNone/>
            </a:pPr>
            <a:r>
              <a:rPr lang="en-US" dirty="0" smtClean="0"/>
              <a:t>Previously, we found that the optimal solution of a function is located where its gradient (set of partial derivatives) is zero.    </a:t>
            </a:r>
            <a:endParaRPr lang="en-US" dirty="0"/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dirty="0" smtClean="0"/>
              <a:t>That implies that the optimal solution for </a:t>
            </a:r>
            <a:r>
              <a:rPr lang="en-US" dirty="0" smtClean="0"/>
              <a:t>L(</a:t>
            </a:r>
            <a:r>
              <a:rPr lang="en-US" dirty="0" err="1" smtClean="0"/>
              <a:t>x,y</a:t>
            </a:r>
            <a:r>
              <a:rPr lang="en-US" dirty="0" smtClean="0"/>
              <a:t>)  </a:t>
            </a:r>
            <a:r>
              <a:rPr lang="en-US" dirty="0" smtClean="0"/>
              <a:t>is found when :</a:t>
            </a:r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089150" y="4114800"/>
          <a:ext cx="5368925" cy="1227138"/>
        </p:xfrm>
        <a:graphic>
          <a:graphicData uri="http://schemas.openxmlformats.org/presentationml/2006/ole">
            <p:oleObj spid="_x0000_s7170" name="Equation" r:id="rId3" imgW="2108160" imgH="48240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429000" y="5638800"/>
            <a:ext cx="1524000" cy="838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4648200" y="5638800"/>
          <a:ext cx="1371600" cy="739211"/>
        </p:xfrm>
        <a:graphic>
          <a:graphicData uri="http://schemas.openxmlformats.org/presentationml/2006/ole">
            <p:oleObj spid="_x0000_s7171" name="Equation" r:id="rId4" imgW="7999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Conditions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US" dirty="0" smtClean="0"/>
              <a:t>By defining the vector                    , the previous set of optimal conditions can be re-written as </a:t>
            </a:r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267200" y="1600200"/>
          <a:ext cx="1746250" cy="517525"/>
        </p:xfrm>
        <a:graphic>
          <a:graphicData uri="http://schemas.openxmlformats.org/presentationml/2006/ole">
            <p:oleObj spid="_x0000_s8194" name="Equation" r:id="rId3" imgW="685800" imgH="20304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604963" y="3048000"/>
          <a:ext cx="4983162" cy="1871663"/>
        </p:xfrm>
        <a:graphic>
          <a:graphicData uri="http://schemas.openxmlformats.org/presentationml/2006/ole">
            <p:oleObj spid="_x0000_s8195" name="Equation" r:id="rId4" imgW="1955520" imgH="73656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dirty="0" smtClean="0"/>
              <a:t>Newton’s method defines an iterative mechanism for finding a function’s roots and is represented by :</a:t>
            </a:r>
          </a:p>
          <a:p>
            <a:pPr marL="0">
              <a:buNone/>
            </a:pPr>
            <a:endParaRPr lang="en-US" dirty="0"/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dirty="0" smtClean="0"/>
              <a:t>When               , </a:t>
            </a:r>
          </a:p>
          <a:p>
            <a:pPr marL="0">
              <a:buNone/>
            </a:pPr>
            <a:endParaRPr lang="en-US" dirty="0"/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endParaRPr lang="en-US" dirty="0"/>
          </a:p>
          <a:p>
            <a:pPr marL="0">
              <a:buNone/>
            </a:pPr>
            <a:endParaRPr lang="en-US" dirty="0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667000" y="3200400"/>
          <a:ext cx="2784475" cy="1095375"/>
        </p:xfrm>
        <a:graphic>
          <a:graphicData uri="http://schemas.openxmlformats.org/presentationml/2006/ole">
            <p:oleObj spid="_x0000_s9218" name="Equation" r:id="rId3" imgW="1091880" imgH="43164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200400" y="4343400"/>
          <a:ext cx="1581150" cy="515938"/>
        </p:xfrm>
        <a:graphic>
          <a:graphicData uri="http://schemas.openxmlformats.org/presentationml/2006/ole">
            <p:oleObj spid="_x0000_s9219" name="Equation" r:id="rId4" imgW="698400" imgH="22860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650998" y="4343400"/>
          <a:ext cx="1244602" cy="533401"/>
        </p:xfrm>
        <a:graphic>
          <a:graphicData uri="http://schemas.openxmlformats.org/presentationml/2006/ole">
            <p:oleObj spid="_x0000_s9220" name="Equation" r:id="rId5" imgW="5331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marL="0">
              <a:buNone/>
            </a:pPr>
            <a:r>
              <a:rPr lang="en-US" dirty="0" smtClean="0"/>
              <a:t>Applying this to                 we can derive the following :</a:t>
            </a:r>
            <a:endParaRPr lang="en-US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263650" y="3048000"/>
          <a:ext cx="5664200" cy="1871663"/>
        </p:xfrm>
        <a:graphic>
          <a:graphicData uri="http://schemas.openxmlformats.org/presentationml/2006/ole">
            <p:oleObj spid="_x0000_s10242" name="Equation" r:id="rId3" imgW="2222280" imgH="73656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276600" y="1752600"/>
          <a:ext cx="1309688" cy="381000"/>
        </p:xfrm>
        <a:graphic>
          <a:graphicData uri="http://schemas.openxmlformats.org/presentationml/2006/ole">
            <p:oleObj spid="_x0000_s10243" name="Equation" r:id="rId4" imgW="6984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Interior Point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3399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sz="2000" dirty="0" smtClean="0"/>
              <a:t>This system can then be re-written as three separate equations :</a:t>
            </a:r>
            <a:endParaRPr lang="en-US" sz="2000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143000" y="2057400"/>
          <a:ext cx="6477000" cy="1047750"/>
        </p:xfrm>
        <a:graphic>
          <a:graphicData uri="http://schemas.openxmlformats.org/presentationml/2006/ole">
            <p:oleObj spid="_x0000_s11266" name="Equation" r:id="rId3" imgW="4317840" imgH="69840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200400"/>
            <a:ext cx="82296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is used as the basis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the interior point algorithm :</a:t>
            </a:r>
          </a:p>
          <a:p>
            <a:pPr marL="1143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100" dirty="0" smtClean="0"/>
              <a:t>Choose</a:t>
            </a:r>
            <a:r>
              <a:rPr lang="en-US" sz="2100" noProof="0" dirty="0" smtClean="0"/>
              <a:t> initial points for x</a:t>
            </a:r>
            <a:r>
              <a:rPr lang="en-US" sz="2100" baseline="-25000" noProof="0" dirty="0" smtClean="0"/>
              <a:t>0</a:t>
            </a:r>
            <a:r>
              <a:rPr lang="en-US" sz="2100" noProof="0" dirty="0" smtClean="0"/>
              <a:t>,y</a:t>
            </a:r>
            <a:r>
              <a:rPr lang="en-US" sz="2100" baseline="-25000" noProof="0" dirty="0" smtClean="0"/>
              <a:t>0</a:t>
            </a:r>
            <a:r>
              <a:rPr lang="en-US" sz="2100" noProof="0" dirty="0" smtClean="0"/>
              <a:t>,z</a:t>
            </a:r>
            <a:r>
              <a:rPr lang="en-US" sz="2100" baseline="-25000" noProof="0" dirty="0" smtClean="0"/>
              <a:t>0</a:t>
            </a:r>
            <a:r>
              <a:rPr lang="en-US" sz="2100" noProof="0" dirty="0" smtClean="0"/>
              <a:t> and </a:t>
            </a:r>
            <a:r>
              <a:rPr lang="en-US" sz="2100" dirty="0" smtClean="0"/>
              <a:t>the select </a:t>
            </a:r>
            <a:r>
              <a:rPr lang="en-US" sz="2100" noProof="0" dirty="0" smtClean="0"/>
              <a:t>value for </a:t>
            </a:r>
            <a:r>
              <a:rPr lang="el-GR" sz="2100" noProof="0" dirty="0" smtClean="0"/>
              <a:t>τ</a:t>
            </a:r>
            <a:r>
              <a:rPr lang="en-US" sz="2100" noProof="0" dirty="0" smtClean="0"/>
              <a:t> between 0 and 1</a:t>
            </a:r>
          </a:p>
          <a:p>
            <a:pPr marL="1143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100" noProof="0" dirty="0" smtClean="0"/>
              <a:t>While Ax - b != 0</a:t>
            </a:r>
          </a:p>
          <a:p>
            <a:pPr marL="571500" lvl="1" indent="-457200">
              <a:spcBef>
                <a:spcPct val="20000"/>
              </a:spcBef>
              <a:buFont typeface="+mj-lt"/>
              <a:buAutoNum type="alphaLcParenR"/>
            </a:pPr>
            <a:r>
              <a:rPr lang="en-US" sz="2100" noProof="0" dirty="0" smtClean="0"/>
              <a:t>Solve first above equation for </a:t>
            </a:r>
            <a:r>
              <a:rPr lang="el-GR" sz="2100" noProof="0" dirty="0" smtClean="0"/>
              <a:t>Δ</a:t>
            </a:r>
            <a:r>
              <a:rPr lang="en-US" sz="2100" noProof="0" dirty="0" smtClean="0"/>
              <a:t>y [Generally done by matrix factorization]</a:t>
            </a:r>
          </a:p>
          <a:p>
            <a:pPr marL="571500" lvl="1" indent="-457200">
              <a:spcBef>
                <a:spcPct val="20000"/>
              </a:spcBef>
              <a:buFont typeface="+mj-lt"/>
              <a:buAutoNum type="alphaLcParenR"/>
            </a:pPr>
            <a:r>
              <a:rPr lang="en-US" sz="2100" dirty="0" smtClean="0"/>
              <a:t>Compute </a:t>
            </a:r>
            <a:r>
              <a:rPr lang="el-GR" sz="2100" dirty="0" smtClean="0"/>
              <a:t>Δ</a:t>
            </a:r>
            <a:r>
              <a:rPr lang="en-US" sz="2100" dirty="0" smtClean="0"/>
              <a:t>x and </a:t>
            </a:r>
            <a:r>
              <a:rPr lang="el-GR" sz="2100" dirty="0" smtClean="0"/>
              <a:t>Δ</a:t>
            </a:r>
            <a:r>
              <a:rPr lang="en-US" sz="2100" dirty="0" smtClean="0"/>
              <a:t>z</a:t>
            </a:r>
          </a:p>
          <a:p>
            <a:pPr marL="571500" lvl="1" indent="-457200">
              <a:spcBef>
                <a:spcPct val="20000"/>
              </a:spcBef>
              <a:buFont typeface="+mj-lt"/>
              <a:buAutoNum type="alphaLcParenR"/>
            </a:pPr>
            <a:r>
              <a:rPr lang="en-US" sz="2100" dirty="0" smtClean="0"/>
              <a:t>Determine the maximum values for x</a:t>
            </a:r>
            <a:r>
              <a:rPr lang="en-US" sz="2100" baseline="-25000" dirty="0" smtClean="0"/>
              <a:t>n+1</a:t>
            </a:r>
            <a:r>
              <a:rPr lang="en-US" sz="2100" dirty="0" smtClean="0"/>
              <a:t>, y</a:t>
            </a:r>
            <a:r>
              <a:rPr lang="en-US" sz="2100" baseline="-25000" dirty="0" smtClean="0"/>
              <a:t>n+1</a:t>
            </a:r>
            <a:r>
              <a:rPr lang="en-US" sz="2100" dirty="0" smtClean="0"/>
              <a:t>,z</a:t>
            </a:r>
            <a:r>
              <a:rPr lang="en-US" sz="2100" baseline="-25000" dirty="0" smtClean="0"/>
              <a:t>n+1</a:t>
            </a:r>
            <a:r>
              <a:rPr lang="en-US" sz="2100" dirty="0" smtClean="0"/>
              <a:t> that do not violate the constraints x &gt;= 0 and z &gt;= 0 from :</a:t>
            </a:r>
            <a:endParaRPr lang="en-US" sz="2100" dirty="0"/>
          </a:p>
          <a:p>
            <a:pPr marL="571500" lvl="1" indent="-457200">
              <a:spcBef>
                <a:spcPct val="20000"/>
              </a:spcBef>
              <a:buFont typeface="+mj-lt"/>
              <a:buAutoNum type="alphaLcParenR"/>
            </a:pPr>
            <a:endParaRPr lang="en-US" sz="2400" noProof="0" dirty="0" smtClean="0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3733800" y="5715000"/>
          <a:ext cx="1273528" cy="904875"/>
        </p:xfrm>
        <a:graphic>
          <a:graphicData uri="http://schemas.openxmlformats.org/presentationml/2006/ole">
            <p:oleObj spid="_x0000_s11267" name="Equation" r:id="rId4" imgW="965160" imgH="6858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15000" y="60314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: 0 &lt; a &lt;=1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288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Equation 3.0</vt:lpstr>
      <vt:lpstr>Linear Programming Interior-Point Methods</vt:lpstr>
      <vt:lpstr>Linear Programming Problem</vt:lpstr>
      <vt:lpstr>Barrier Function</vt:lpstr>
      <vt:lpstr>Lagrange Multiplier</vt:lpstr>
      <vt:lpstr>Optimal Conditions</vt:lpstr>
      <vt:lpstr>Optimal Conditions (Con’t)</vt:lpstr>
      <vt:lpstr>Newton’s Method</vt:lpstr>
      <vt:lpstr>Optimal Solution</vt:lpstr>
      <vt:lpstr>Interior Point Algorithm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Eiland</dc:creator>
  <cp:lastModifiedBy>Daniel Eiland</cp:lastModifiedBy>
  <cp:revision>185</cp:revision>
  <dcterms:created xsi:type="dcterms:W3CDTF">2011-03-01T06:45:55Z</dcterms:created>
  <dcterms:modified xsi:type="dcterms:W3CDTF">2011-03-02T12:50:14Z</dcterms:modified>
</cp:coreProperties>
</file>