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A28C-C24A-4374-B85A-1FFD8E53447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FA6F-633A-4EC3-82EE-2F1994AD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4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A28C-C24A-4374-B85A-1FFD8E53447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FA6F-633A-4EC3-82EE-2F1994AD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A28C-C24A-4374-B85A-1FFD8E53447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FA6F-633A-4EC3-82EE-2F1994AD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A28C-C24A-4374-B85A-1FFD8E53447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FA6F-633A-4EC3-82EE-2F1994AD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7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A28C-C24A-4374-B85A-1FFD8E53447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FA6F-633A-4EC3-82EE-2F1994AD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0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A28C-C24A-4374-B85A-1FFD8E53447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FA6F-633A-4EC3-82EE-2F1994AD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5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A28C-C24A-4374-B85A-1FFD8E53447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FA6F-633A-4EC3-82EE-2F1994AD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5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A28C-C24A-4374-B85A-1FFD8E53447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FA6F-633A-4EC3-82EE-2F1994AD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6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A28C-C24A-4374-B85A-1FFD8E53447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FA6F-633A-4EC3-82EE-2F1994AD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5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A28C-C24A-4374-B85A-1FFD8E53447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FA6F-633A-4EC3-82EE-2F1994AD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5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A28C-C24A-4374-B85A-1FFD8E53447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FA6F-633A-4EC3-82EE-2F1994AD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7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BA28C-C24A-4374-B85A-1FFD8E53447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0FA6F-633A-4EC3-82EE-2F1994AD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3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Operation sequences in MLEM</a:t>
            </a:r>
            <a:br>
              <a:rPr lang="en-US" dirty="0" smtClean="0"/>
            </a:br>
            <a:r>
              <a:rPr lang="en-US" dirty="0" smtClean="0"/>
              <a:t>-- </a:t>
            </a:r>
            <a:r>
              <a:rPr lang="en-US" sz="3100" i="1" dirty="0" err="1" smtClean="0"/>
              <a:t>Debasis</a:t>
            </a:r>
            <a:r>
              <a:rPr lang="en-US" sz="3100" i="1" dirty="0" smtClean="0"/>
              <a:t> </a:t>
            </a:r>
            <a:r>
              <a:rPr lang="en-US" sz="3100" i="1" dirty="0" err="1" smtClean="0"/>
              <a:t>Mitra</a:t>
            </a:r>
            <a:endParaRPr lang="en-US" sz="31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76463"/>
            <a:ext cx="80772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6740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"/>
            <a:ext cx="5486400" cy="2490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reeform 3"/>
          <p:cNvSpPr/>
          <p:nvPr/>
        </p:nvSpPr>
        <p:spPr>
          <a:xfrm>
            <a:off x="5083032" y="1458177"/>
            <a:ext cx="1621742" cy="1271536"/>
          </a:xfrm>
          <a:custGeom>
            <a:avLst/>
            <a:gdLst>
              <a:gd name="connsiteX0" fmla="*/ 599851 w 1621742"/>
              <a:gd name="connsiteY0" fmla="*/ 15443 h 1271536"/>
              <a:gd name="connsiteX1" fmla="*/ 290013 w 1621742"/>
              <a:gd name="connsiteY1" fmla="*/ 30557 h 1271536"/>
              <a:gd name="connsiteX2" fmla="*/ 153986 w 1621742"/>
              <a:gd name="connsiteY2" fmla="*/ 166583 h 1271536"/>
              <a:gd name="connsiteX3" fmla="*/ 70859 w 1621742"/>
              <a:gd name="connsiteY3" fmla="*/ 521763 h 1271536"/>
              <a:gd name="connsiteX4" fmla="*/ 10403 w 1621742"/>
              <a:gd name="connsiteY4" fmla="*/ 876944 h 1271536"/>
              <a:gd name="connsiteX5" fmla="*/ 25517 w 1621742"/>
              <a:gd name="connsiteY5" fmla="*/ 1126325 h 1271536"/>
              <a:gd name="connsiteX6" fmla="*/ 252228 w 1621742"/>
              <a:gd name="connsiteY6" fmla="*/ 1217010 h 1271536"/>
              <a:gd name="connsiteX7" fmla="*/ 766105 w 1621742"/>
              <a:gd name="connsiteY7" fmla="*/ 1269909 h 1271536"/>
              <a:gd name="connsiteX8" fmla="*/ 1151513 w 1621742"/>
              <a:gd name="connsiteY8" fmla="*/ 1156554 h 1271536"/>
              <a:gd name="connsiteX9" fmla="*/ 1423566 w 1621742"/>
              <a:gd name="connsiteY9" fmla="*/ 997856 h 1271536"/>
              <a:gd name="connsiteX10" fmla="*/ 1589821 w 1621742"/>
              <a:gd name="connsiteY10" fmla="*/ 756031 h 1271536"/>
              <a:gd name="connsiteX11" fmla="*/ 1620049 w 1621742"/>
              <a:gd name="connsiteY11" fmla="*/ 559549 h 1271536"/>
              <a:gd name="connsiteX12" fmla="*/ 1597378 w 1621742"/>
              <a:gd name="connsiteY12" fmla="*/ 287496 h 1271536"/>
              <a:gd name="connsiteX13" fmla="*/ 1431123 w 1621742"/>
              <a:gd name="connsiteY13" fmla="*/ 121241 h 1271536"/>
              <a:gd name="connsiteX14" fmla="*/ 1136399 w 1621742"/>
              <a:gd name="connsiteY14" fmla="*/ 30557 h 1271536"/>
              <a:gd name="connsiteX15" fmla="*/ 750991 w 1621742"/>
              <a:gd name="connsiteY15" fmla="*/ 329 h 1271536"/>
              <a:gd name="connsiteX16" fmla="*/ 599851 w 1621742"/>
              <a:gd name="connsiteY16" fmla="*/ 15443 h 127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21742" h="1271536">
                <a:moveTo>
                  <a:pt x="599851" y="15443"/>
                </a:moveTo>
                <a:cubicBezTo>
                  <a:pt x="523021" y="20481"/>
                  <a:pt x="364324" y="5367"/>
                  <a:pt x="290013" y="30557"/>
                </a:cubicBezTo>
                <a:cubicBezTo>
                  <a:pt x="215702" y="55747"/>
                  <a:pt x="190512" y="84715"/>
                  <a:pt x="153986" y="166583"/>
                </a:cubicBezTo>
                <a:cubicBezTo>
                  <a:pt x="117460" y="248451"/>
                  <a:pt x="94789" y="403370"/>
                  <a:pt x="70859" y="521763"/>
                </a:cubicBezTo>
                <a:cubicBezTo>
                  <a:pt x="46929" y="640156"/>
                  <a:pt x="17960" y="776184"/>
                  <a:pt x="10403" y="876944"/>
                </a:cubicBezTo>
                <a:cubicBezTo>
                  <a:pt x="2846" y="977704"/>
                  <a:pt x="-14787" y="1069647"/>
                  <a:pt x="25517" y="1126325"/>
                </a:cubicBezTo>
                <a:cubicBezTo>
                  <a:pt x="65821" y="1183003"/>
                  <a:pt x="128797" y="1193079"/>
                  <a:pt x="252228" y="1217010"/>
                </a:cubicBezTo>
                <a:cubicBezTo>
                  <a:pt x="375659" y="1240941"/>
                  <a:pt x="616224" y="1279985"/>
                  <a:pt x="766105" y="1269909"/>
                </a:cubicBezTo>
                <a:cubicBezTo>
                  <a:pt x="915986" y="1259833"/>
                  <a:pt x="1041936" y="1201896"/>
                  <a:pt x="1151513" y="1156554"/>
                </a:cubicBezTo>
                <a:cubicBezTo>
                  <a:pt x="1261090" y="1111212"/>
                  <a:pt x="1350515" y="1064610"/>
                  <a:pt x="1423566" y="997856"/>
                </a:cubicBezTo>
                <a:cubicBezTo>
                  <a:pt x="1496617" y="931102"/>
                  <a:pt x="1557074" y="829082"/>
                  <a:pt x="1589821" y="756031"/>
                </a:cubicBezTo>
                <a:cubicBezTo>
                  <a:pt x="1622568" y="682980"/>
                  <a:pt x="1618790" y="637638"/>
                  <a:pt x="1620049" y="559549"/>
                </a:cubicBezTo>
                <a:cubicBezTo>
                  <a:pt x="1621308" y="481460"/>
                  <a:pt x="1628866" y="360547"/>
                  <a:pt x="1597378" y="287496"/>
                </a:cubicBezTo>
                <a:cubicBezTo>
                  <a:pt x="1565890" y="214445"/>
                  <a:pt x="1507953" y="164064"/>
                  <a:pt x="1431123" y="121241"/>
                </a:cubicBezTo>
                <a:cubicBezTo>
                  <a:pt x="1354293" y="78418"/>
                  <a:pt x="1249754" y="50709"/>
                  <a:pt x="1136399" y="30557"/>
                </a:cubicBezTo>
                <a:cubicBezTo>
                  <a:pt x="1023044" y="10405"/>
                  <a:pt x="845454" y="2848"/>
                  <a:pt x="750991" y="329"/>
                </a:cubicBezTo>
                <a:cubicBezTo>
                  <a:pt x="656528" y="-2190"/>
                  <a:pt x="676681" y="10405"/>
                  <a:pt x="599851" y="15443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978756" y="575691"/>
            <a:ext cx="1864913" cy="2420329"/>
          </a:xfrm>
          <a:custGeom>
            <a:avLst/>
            <a:gdLst>
              <a:gd name="connsiteX0" fmla="*/ 741912 w 1864913"/>
              <a:gd name="connsiteY0" fmla="*/ 6200 h 2420329"/>
              <a:gd name="connsiteX1" fmla="*/ 643670 w 1864913"/>
              <a:gd name="connsiteY1" fmla="*/ 21314 h 2420329"/>
              <a:gd name="connsiteX2" fmla="*/ 492530 w 1864913"/>
              <a:gd name="connsiteY2" fmla="*/ 157340 h 2420329"/>
              <a:gd name="connsiteX3" fmla="*/ 341389 w 1864913"/>
              <a:gd name="connsiteY3" fmla="*/ 414279 h 2420329"/>
              <a:gd name="connsiteX4" fmla="*/ 273376 w 1864913"/>
              <a:gd name="connsiteY4" fmla="*/ 716560 h 2420329"/>
              <a:gd name="connsiteX5" fmla="*/ 205363 w 1864913"/>
              <a:gd name="connsiteY5" fmla="*/ 905486 h 2420329"/>
              <a:gd name="connsiteX6" fmla="*/ 182692 w 1864913"/>
              <a:gd name="connsiteY6" fmla="*/ 1064183 h 2420329"/>
              <a:gd name="connsiteX7" fmla="*/ 114679 w 1864913"/>
              <a:gd name="connsiteY7" fmla="*/ 1313565 h 2420329"/>
              <a:gd name="connsiteX8" fmla="*/ 39108 w 1864913"/>
              <a:gd name="connsiteY8" fmla="*/ 1691416 h 2420329"/>
              <a:gd name="connsiteX9" fmla="*/ 1323 w 1864913"/>
              <a:gd name="connsiteY9" fmla="*/ 1850114 h 2420329"/>
              <a:gd name="connsiteX10" fmla="*/ 84451 w 1864913"/>
              <a:gd name="connsiteY10" fmla="*/ 2265750 h 2420329"/>
              <a:gd name="connsiteX11" fmla="*/ 250705 w 1864913"/>
              <a:gd name="connsiteY11" fmla="*/ 2348878 h 2420329"/>
              <a:gd name="connsiteX12" fmla="*/ 673899 w 1864913"/>
              <a:gd name="connsiteY12" fmla="*/ 2416891 h 2420329"/>
              <a:gd name="connsiteX13" fmla="*/ 1104649 w 1864913"/>
              <a:gd name="connsiteY13" fmla="*/ 2394220 h 2420329"/>
              <a:gd name="connsiteX14" fmla="*/ 1474943 w 1864913"/>
              <a:gd name="connsiteY14" fmla="*/ 2258193 h 2420329"/>
              <a:gd name="connsiteX15" fmla="*/ 1716768 w 1864913"/>
              <a:gd name="connsiteY15" fmla="*/ 1986140 h 2420329"/>
              <a:gd name="connsiteX16" fmla="*/ 1815009 w 1864913"/>
              <a:gd name="connsiteY16" fmla="*/ 1827443 h 2420329"/>
              <a:gd name="connsiteX17" fmla="*/ 1845237 w 1864913"/>
              <a:gd name="connsiteY17" fmla="*/ 1623403 h 2420329"/>
              <a:gd name="connsiteX18" fmla="*/ 1860351 w 1864913"/>
              <a:gd name="connsiteY18" fmla="*/ 1283337 h 2420329"/>
              <a:gd name="connsiteX19" fmla="*/ 1762110 w 1864913"/>
              <a:gd name="connsiteY19" fmla="*/ 1086854 h 2420329"/>
              <a:gd name="connsiteX20" fmla="*/ 1694097 w 1864913"/>
              <a:gd name="connsiteY20" fmla="*/ 829916 h 2420329"/>
              <a:gd name="connsiteX21" fmla="*/ 1603413 w 1864913"/>
              <a:gd name="connsiteY21" fmla="*/ 633433 h 2420329"/>
              <a:gd name="connsiteX22" fmla="*/ 1505171 w 1864913"/>
              <a:gd name="connsiteY22" fmla="*/ 452064 h 2420329"/>
              <a:gd name="connsiteX23" fmla="*/ 1369145 w 1864913"/>
              <a:gd name="connsiteY23" fmla="*/ 293367 h 2420329"/>
              <a:gd name="connsiteX24" fmla="*/ 1286018 w 1864913"/>
              <a:gd name="connsiteY24" fmla="*/ 164897 h 2420329"/>
              <a:gd name="connsiteX25" fmla="*/ 1180219 w 1864913"/>
              <a:gd name="connsiteY25" fmla="*/ 81770 h 2420329"/>
              <a:gd name="connsiteX26" fmla="*/ 976180 w 1864913"/>
              <a:gd name="connsiteY26" fmla="*/ 6200 h 2420329"/>
              <a:gd name="connsiteX27" fmla="*/ 741912 w 1864913"/>
              <a:gd name="connsiteY27" fmla="*/ 6200 h 242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64913" h="2420329">
                <a:moveTo>
                  <a:pt x="741912" y="6200"/>
                </a:moveTo>
                <a:cubicBezTo>
                  <a:pt x="686494" y="8719"/>
                  <a:pt x="685234" y="-3876"/>
                  <a:pt x="643670" y="21314"/>
                </a:cubicBezTo>
                <a:cubicBezTo>
                  <a:pt x="602106" y="46504"/>
                  <a:pt x="542910" y="91846"/>
                  <a:pt x="492530" y="157340"/>
                </a:cubicBezTo>
                <a:cubicBezTo>
                  <a:pt x="442150" y="222834"/>
                  <a:pt x="377915" y="321076"/>
                  <a:pt x="341389" y="414279"/>
                </a:cubicBezTo>
                <a:cubicBezTo>
                  <a:pt x="304863" y="507482"/>
                  <a:pt x="296047" y="634692"/>
                  <a:pt x="273376" y="716560"/>
                </a:cubicBezTo>
                <a:cubicBezTo>
                  <a:pt x="250705" y="798428"/>
                  <a:pt x="220477" y="847549"/>
                  <a:pt x="205363" y="905486"/>
                </a:cubicBezTo>
                <a:cubicBezTo>
                  <a:pt x="190249" y="963423"/>
                  <a:pt x="197806" y="996170"/>
                  <a:pt x="182692" y="1064183"/>
                </a:cubicBezTo>
                <a:cubicBezTo>
                  <a:pt x="167578" y="1132196"/>
                  <a:pt x="138610" y="1209026"/>
                  <a:pt x="114679" y="1313565"/>
                </a:cubicBezTo>
                <a:cubicBezTo>
                  <a:pt x="90748" y="1418104"/>
                  <a:pt x="58001" y="1601991"/>
                  <a:pt x="39108" y="1691416"/>
                </a:cubicBezTo>
                <a:cubicBezTo>
                  <a:pt x="20215" y="1780841"/>
                  <a:pt x="-6234" y="1754392"/>
                  <a:pt x="1323" y="1850114"/>
                </a:cubicBezTo>
                <a:cubicBezTo>
                  <a:pt x="8880" y="1945836"/>
                  <a:pt x="42887" y="2182623"/>
                  <a:pt x="84451" y="2265750"/>
                </a:cubicBezTo>
                <a:cubicBezTo>
                  <a:pt x="126015" y="2348877"/>
                  <a:pt x="152464" y="2323688"/>
                  <a:pt x="250705" y="2348878"/>
                </a:cubicBezTo>
                <a:cubicBezTo>
                  <a:pt x="348946" y="2374068"/>
                  <a:pt x="531575" y="2409334"/>
                  <a:pt x="673899" y="2416891"/>
                </a:cubicBezTo>
                <a:cubicBezTo>
                  <a:pt x="816223" y="2424448"/>
                  <a:pt x="971142" y="2420670"/>
                  <a:pt x="1104649" y="2394220"/>
                </a:cubicBezTo>
                <a:cubicBezTo>
                  <a:pt x="1238156" y="2367770"/>
                  <a:pt x="1372923" y="2326206"/>
                  <a:pt x="1474943" y="2258193"/>
                </a:cubicBezTo>
                <a:cubicBezTo>
                  <a:pt x="1576963" y="2190180"/>
                  <a:pt x="1660090" y="2057932"/>
                  <a:pt x="1716768" y="1986140"/>
                </a:cubicBezTo>
                <a:cubicBezTo>
                  <a:pt x="1773446" y="1914348"/>
                  <a:pt x="1793598" y="1887899"/>
                  <a:pt x="1815009" y="1827443"/>
                </a:cubicBezTo>
                <a:cubicBezTo>
                  <a:pt x="1836420" y="1766987"/>
                  <a:pt x="1837680" y="1714087"/>
                  <a:pt x="1845237" y="1623403"/>
                </a:cubicBezTo>
                <a:cubicBezTo>
                  <a:pt x="1852794" y="1532719"/>
                  <a:pt x="1874205" y="1372762"/>
                  <a:pt x="1860351" y="1283337"/>
                </a:cubicBezTo>
                <a:cubicBezTo>
                  <a:pt x="1846497" y="1193912"/>
                  <a:pt x="1789819" y="1162424"/>
                  <a:pt x="1762110" y="1086854"/>
                </a:cubicBezTo>
                <a:cubicBezTo>
                  <a:pt x="1734401" y="1011284"/>
                  <a:pt x="1720546" y="905486"/>
                  <a:pt x="1694097" y="829916"/>
                </a:cubicBezTo>
                <a:cubicBezTo>
                  <a:pt x="1667648" y="754346"/>
                  <a:pt x="1634901" y="696408"/>
                  <a:pt x="1603413" y="633433"/>
                </a:cubicBezTo>
                <a:cubicBezTo>
                  <a:pt x="1571925" y="570458"/>
                  <a:pt x="1544216" y="508742"/>
                  <a:pt x="1505171" y="452064"/>
                </a:cubicBezTo>
                <a:cubicBezTo>
                  <a:pt x="1466126" y="395386"/>
                  <a:pt x="1405670" y="341228"/>
                  <a:pt x="1369145" y="293367"/>
                </a:cubicBezTo>
                <a:cubicBezTo>
                  <a:pt x="1332620" y="245506"/>
                  <a:pt x="1317506" y="200163"/>
                  <a:pt x="1286018" y="164897"/>
                </a:cubicBezTo>
                <a:cubicBezTo>
                  <a:pt x="1254530" y="129631"/>
                  <a:pt x="1231859" y="108220"/>
                  <a:pt x="1180219" y="81770"/>
                </a:cubicBezTo>
                <a:cubicBezTo>
                  <a:pt x="1128579" y="55321"/>
                  <a:pt x="1049231" y="18795"/>
                  <a:pt x="976180" y="6200"/>
                </a:cubicBezTo>
                <a:cubicBezTo>
                  <a:pt x="903129" y="-6395"/>
                  <a:pt x="797330" y="3681"/>
                  <a:pt x="741912" y="620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553564" y="234099"/>
            <a:ext cx="2795532" cy="2996323"/>
          </a:xfrm>
          <a:custGeom>
            <a:avLst/>
            <a:gdLst>
              <a:gd name="connsiteX0" fmla="*/ 320717 w 2795532"/>
              <a:gd name="connsiteY0" fmla="*/ 189094 h 2996323"/>
              <a:gd name="connsiteX1" fmla="*/ 162019 w 2795532"/>
              <a:gd name="connsiteY1" fmla="*/ 211765 h 2996323"/>
              <a:gd name="connsiteX2" fmla="*/ 162019 w 2795532"/>
              <a:gd name="connsiteY2" fmla="*/ 400691 h 2996323"/>
              <a:gd name="connsiteX3" fmla="*/ 94006 w 2795532"/>
              <a:gd name="connsiteY3" fmla="*/ 702972 h 2996323"/>
              <a:gd name="connsiteX4" fmla="*/ 78892 w 2795532"/>
              <a:gd name="connsiteY4" fmla="*/ 929683 h 2996323"/>
              <a:gd name="connsiteX5" fmla="*/ 3322 w 2795532"/>
              <a:gd name="connsiteY5" fmla="*/ 1179065 h 2996323"/>
              <a:gd name="connsiteX6" fmla="*/ 18436 w 2795532"/>
              <a:gd name="connsiteY6" fmla="*/ 1428446 h 2996323"/>
              <a:gd name="connsiteX7" fmla="*/ 63778 w 2795532"/>
              <a:gd name="connsiteY7" fmla="*/ 1587144 h 2996323"/>
              <a:gd name="connsiteX8" fmla="*/ 154462 w 2795532"/>
              <a:gd name="connsiteY8" fmla="*/ 1768513 h 2996323"/>
              <a:gd name="connsiteX9" fmla="*/ 252704 w 2795532"/>
              <a:gd name="connsiteY9" fmla="*/ 1987666 h 2996323"/>
              <a:gd name="connsiteX10" fmla="*/ 320717 w 2795532"/>
              <a:gd name="connsiteY10" fmla="*/ 2297504 h 2996323"/>
              <a:gd name="connsiteX11" fmla="*/ 554985 w 2795532"/>
              <a:gd name="connsiteY11" fmla="*/ 2811382 h 2996323"/>
              <a:gd name="connsiteX12" fmla="*/ 834595 w 2795532"/>
              <a:gd name="connsiteY12" fmla="*/ 2939851 h 2996323"/>
              <a:gd name="connsiteX13" fmla="*/ 1990819 w 2795532"/>
              <a:gd name="connsiteY13" fmla="*/ 2970080 h 2996323"/>
              <a:gd name="connsiteX14" fmla="*/ 2534925 w 2795532"/>
              <a:gd name="connsiteY14" fmla="*/ 2562000 h 2996323"/>
              <a:gd name="connsiteX15" fmla="*/ 2776750 w 2795532"/>
              <a:gd name="connsiteY15" fmla="*/ 2085908 h 2996323"/>
              <a:gd name="connsiteX16" fmla="*/ 2776750 w 2795532"/>
              <a:gd name="connsiteY16" fmla="*/ 1821412 h 2996323"/>
              <a:gd name="connsiteX17" fmla="*/ 2754079 w 2795532"/>
              <a:gd name="connsiteY17" fmla="*/ 1541802 h 2996323"/>
              <a:gd name="connsiteX18" fmla="*/ 2784307 w 2795532"/>
              <a:gd name="connsiteY18" fmla="*/ 1239521 h 2996323"/>
              <a:gd name="connsiteX19" fmla="*/ 2776750 w 2795532"/>
              <a:gd name="connsiteY19" fmla="*/ 1012810 h 2996323"/>
              <a:gd name="connsiteX20" fmla="*/ 2678509 w 2795532"/>
              <a:gd name="connsiteY20" fmla="*/ 763428 h 2996323"/>
              <a:gd name="connsiteX21" fmla="*/ 2550039 w 2795532"/>
              <a:gd name="connsiteY21" fmla="*/ 498932 h 2996323"/>
              <a:gd name="connsiteX22" fmla="*/ 2414013 w 2795532"/>
              <a:gd name="connsiteY22" fmla="*/ 332678 h 2996323"/>
              <a:gd name="connsiteX23" fmla="*/ 2187302 w 2795532"/>
              <a:gd name="connsiteY23" fmla="*/ 181537 h 2996323"/>
              <a:gd name="connsiteX24" fmla="*/ 1771666 w 2795532"/>
              <a:gd name="connsiteY24" fmla="*/ 83296 h 2996323"/>
              <a:gd name="connsiteX25" fmla="*/ 1318244 w 2795532"/>
              <a:gd name="connsiteY25" fmla="*/ 169 h 2996323"/>
              <a:gd name="connsiteX26" fmla="*/ 917722 w 2795532"/>
              <a:gd name="connsiteY26" fmla="*/ 60625 h 2996323"/>
              <a:gd name="connsiteX27" fmla="*/ 547428 w 2795532"/>
              <a:gd name="connsiteY27" fmla="*/ 22840 h 2996323"/>
              <a:gd name="connsiteX28" fmla="*/ 320717 w 2795532"/>
              <a:gd name="connsiteY28" fmla="*/ 189094 h 299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95532" h="2996323">
                <a:moveTo>
                  <a:pt x="320717" y="189094"/>
                </a:moveTo>
                <a:cubicBezTo>
                  <a:pt x="256482" y="220581"/>
                  <a:pt x="188469" y="176499"/>
                  <a:pt x="162019" y="211765"/>
                </a:cubicBezTo>
                <a:cubicBezTo>
                  <a:pt x="135569" y="247031"/>
                  <a:pt x="173355" y="318823"/>
                  <a:pt x="162019" y="400691"/>
                </a:cubicBezTo>
                <a:cubicBezTo>
                  <a:pt x="150683" y="482559"/>
                  <a:pt x="107860" y="614807"/>
                  <a:pt x="94006" y="702972"/>
                </a:cubicBezTo>
                <a:cubicBezTo>
                  <a:pt x="80152" y="791137"/>
                  <a:pt x="94006" y="850334"/>
                  <a:pt x="78892" y="929683"/>
                </a:cubicBezTo>
                <a:cubicBezTo>
                  <a:pt x="63778" y="1009032"/>
                  <a:pt x="13398" y="1095938"/>
                  <a:pt x="3322" y="1179065"/>
                </a:cubicBezTo>
                <a:cubicBezTo>
                  <a:pt x="-6754" y="1262192"/>
                  <a:pt x="8360" y="1360433"/>
                  <a:pt x="18436" y="1428446"/>
                </a:cubicBezTo>
                <a:cubicBezTo>
                  <a:pt x="28512" y="1496459"/>
                  <a:pt x="41107" y="1530466"/>
                  <a:pt x="63778" y="1587144"/>
                </a:cubicBezTo>
                <a:cubicBezTo>
                  <a:pt x="86449" y="1643822"/>
                  <a:pt x="122974" y="1701759"/>
                  <a:pt x="154462" y="1768513"/>
                </a:cubicBezTo>
                <a:cubicBezTo>
                  <a:pt x="185950" y="1835267"/>
                  <a:pt x="224995" y="1899501"/>
                  <a:pt x="252704" y="1987666"/>
                </a:cubicBezTo>
                <a:cubicBezTo>
                  <a:pt x="280413" y="2075831"/>
                  <a:pt x="270337" y="2160218"/>
                  <a:pt x="320717" y="2297504"/>
                </a:cubicBezTo>
                <a:cubicBezTo>
                  <a:pt x="371097" y="2434790"/>
                  <a:pt x="469339" y="2704324"/>
                  <a:pt x="554985" y="2811382"/>
                </a:cubicBezTo>
                <a:cubicBezTo>
                  <a:pt x="640631" y="2918440"/>
                  <a:pt x="595289" y="2913401"/>
                  <a:pt x="834595" y="2939851"/>
                </a:cubicBezTo>
                <a:cubicBezTo>
                  <a:pt x="1073901" y="2966301"/>
                  <a:pt x="1707431" y="3033055"/>
                  <a:pt x="1990819" y="2970080"/>
                </a:cubicBezTo>
                <a:cubicBezTo>
                  <a:pt x="2274207" y="2907105"/>
                  <a:pt x="2403937" y="2709362"/>
                  <a:pt x="2534925" y="2562000"/>
                </a:cubicBezTo>
                <a:cubicBezTo>
                  <a:pt x="2665913" y="2414638"/>
                  <a:pt x="2736446" y="2209339"/>
                  <a:pt x="2776750" y="2085908"/>
                </a:cubicBezTo>
                <a:cubicBezTo>
                  <a:pt x="2817054" y="1962477"/>
                  <a:pt x="2780529" y="1912096"/>
                  <a:pt x="2776750" y="1821412"/>
                </a:cubicBezTo>
                <a:cubicBezTo>
                  <a:pt x="2772972" y="1730728"/>
                  <a:pt x="2752820" y="1638784"/>
                  <a:pt x="2754079" y="1541802"/>
                </a:cubicBezTo>
                <a:cubicBezTo>
                  <a:pt x="2755338" y="1444820"/>
                  <a:pt x="2780529" y="1327686"/>
                  <a:pt x="2784307" y="1239521"/>
                </a:cubicBezTo>
                <a:cubicBezTo>
                  <a:pt x="2788086" y="1151356"/>
                  <a:pt x="2794383" y="1092159"/>
                  <a:pt x="2776750" y="1012810"/>
                </a:cubicBezTo>
                <a:cubicBezTo>
                  <a:pt x="2759117" y="933461"/>
                  <a:pt x="2716294" y="849074"/>
                  <a:pt x="2678509" y="763428"/>
                </a:cubicBezTo>
                <a:cubicBezTo>
                  <a:pt x="2640724" y="677782"/>
                  <a:pt x="2594122" y="570724"/>
                  <a:pt x="2550039" y="498932"/>
                </a:cubicBezTo>
                <a:cubicBezTo>
                  <a:pt x="2505956" y="427140"/>
                  <a:pt x="2474469" y="385577"/>
                  <a:pt x="2414013" y="332678"/>
                </a:cubicBezTo>
                <a:cubicBezTo>
                  <a:pt x="2353557" y="279779"/>
                  <a:pt x="2294360" y="223101"/>
                  <a:pt x="2187302" y="181537"/>
                </a:cubicBezTo>
                <a:cubicBezTo>
                  <a:pt x="2080244" y="139973"/>
                  <a:pt x="1916509" y="113524"/>
                  <a:pt x="1771666" y="83296"/>
                </a:cubicBezTo>
                <a:cubicBezTo>
                  <a:pt x="1626823" y="53068"/>
                  <a:pt x="1460568" y="3947"/>
                  <a:pt x="1318244" y="169"/>
                </a:cubicBezTo>
                <a:cubicBezTo>
                  <a:pt x="1175920" y="-3609"/>
                  <a:pt x="1046191" y="56847"/>
                  <a:pt x="917722" y="60625"/>
                </a:cubicBezTo>
                <a:cubicBezTo>
                  <a:pt x="789253" y="64403"/>
                  <a:pt x="649448" y="3947"/>
                  <a:pt x="547428" y="22840"/>
                </a:cubicBezTo>
                <a:cubicBezTo>
                  <a:pt x="445408" y="41733"/>
                  <a:pt x="384952" y="157607"/>
                  <a:pt x="320717" y="189094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494165" y="105469"/>
            <a:ext cx="4164192" cy="3372704"/>
          </a:xfrm>
          <a:custGeom>
            <a:avLst/>
            <a:gdLst>
              <a:gd name="connsiteX0" fmla="*/ 291904 w 4164192"/>
              <a:gd name="connsiteY0" fmla="*/ 355510 h 3372704"/>
              <a:gd name="connsiteX1" fmla="*/ 231448 w 4164192"/>
              <a:gd name="connsiteY1" fmla="*/ 385738 h 3372704"/>
              <a:gd name="connsiteX2" fmla="*/ 201220 w 4164192"/>
              <a:gd name="connsiteY2" fmla="*/ 521764 h 3372704"/>
              <a:gd name="connsiteX3" fmla="*/ 170992 w 4164192"/>
              <a:gd name="connsiteY3" fmla="*/ 650233 h 3372704"/>
              <a:gd name="connsiteX4" fmla="*/ 170992 w 4164192"/>
              <a:gd name="connsiteY4" fmla="*/ 808931 h 3372704"/>
              <a:gd name="connsiteX5" fmla="*/ 163435 w 4164192"/>
              <a:gd name="connsiteY5" fmla="*/ 1020528 h 3372704"/>
              <a:gd name="connsiteX6" fmla="*/ 95422 w 4164192"/>
              <a:gd name="connsiteY6" fmla="*/ 1541962 h 3372704"/>
              <a:gd name="connsiteX7" fmla="*/ 4737 w 4164192"/>
              <a:gd name="connsiteY7" fmla="*/ 1927371 h 3372704"/>
              <a:gd name="connsiteX8" fmla="*/ 19852 w 4164192"/>
              <a:gd name="connsiteY8" fmla="*/ 2441248 h 3372704"/>
              <a:gd name="connsiteX9" fmla="*/ 80308 w 4164192"/>
              <a:gd name="connsiteY9" fmla="*/ 2758643 h 3372704"/>
              <a:gd name="connsiteX10" fmla="*/ 276790 w 4164192"/>
              <a:gd name="connsiteY10" fmla="*/ 2992911 h 3372704"/>
              <a:gd name="connsiteX11" fmla="*/ 843567 w 4164192"/>
              <a:gd name="connsiteY11" fmla="*/ 3166723 h 3372704"/>
              <a:gd name="connsiteX12" fmla="*/ 1720182 w 4164192"/>
              <a:gd name="connsiteY12" fmla="*/ 3272521 h 3372704"/>
              <a:gd name="connsiteX13" fmla="*/ 2823508 w 4164192"/>
              <a:gd name="connsiteY13" fmla="*/ 3370762 h 3372704"/>
              <a:gd name="connsiteX14" fmla="*/ 3367614 w 4164192"/>
              <a:gd name="connsiteY14" fmla="*/ 3317863 h 3372704"/>
              <a:gd name="connsiteX15" fmla="*/ 3851263 w 4164192"/>
              <a:gd name="connsiteY15" fmla="*/ 3091152 h 3372704"/>
              <a:gd name="connsiteX16" fmla="*/ 4145987 w 4164192"/>
              <a:gd name="connsiteY16" fmla="*/ 2607503 h 3372704"/>
              <a:gd name="connsiteX17" fmla="*/ 4123316 w 4164192"/>
              <a:gd name="connsiteY17" fmla="*/ 1821572 h 3372704"/>
              <a:gd name="connsiteX18" fmla="*/ 4047746 w 4164192"/>
              <a:gd name="connsiteY18" fmla="*/ 1035642 h 3372704"/>
              <a:gd name="connsiteX19" fmla="*/ 3828592 w 4164192"/>
              <a:gd name="connsiteY19" fmla="*/ 476422 h 3372704"/>
              <a:gd name="connsiteX20" fmla="*/ 3556539 w 4164192"/>
              <a:gd name="connsiteY20" fmla="*/ 227040 h 3372704"/>
              <a:gd name="connsiteX21" fmla="*/ 2921749 w 4164192"/>
              <a:gd name="connsiteY21" fmla="*/ 30557 h 3372704"/>
              <a:gd name="connsiteX22" fmla="*/ 2581683 w 4164192"/>
              <a:gd name="connsiteY22" fmla="*/ 15443 h 3372704"/>
              <a:gd name="connsiteX23" fmla="*/ 2014906 w 4164192"/>
              <a:gd name="connsiteY23" fmla="*/ 329 h 3372704"/>
              <a:gd name="connsiteX24" fmla="*/ 1644612 w 4164192"/>
              <a:gd name="connsiteY24" fmla="*/ 30557 h 3372704"/>
              <a:gd name="connsiteX25" fmla="*/ 949366 w 4164192"/>
              <a:gd name="connsiteY25" fmla="*/ 113685 h 3372704"/>
              <a:gd name="connsiteX26" fmla="*/ 669756 w 4164192"/>
              <a:gd name="connsiteY26" fmla="*/ 159027 h 3372704"/>
              <a:gd name="connsiteX27" fmla="*/ 382589 w 4164192"/>
              <a:gd name="connsiteY27" fmla="*/ 257268 h 3372704"/>
              <a:gd name="connsiteX28" fmla="*/ 291904 w 4164192"/>
              <a:gd name="connsiteY28" fmla="*/ 355510 h 3372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64192" h="3372704">
                <a:moveTo>
                  <a:pt x="291904" y="355510"/>
                </a:moveTo>
                <a:cubicBezTo>
                  <a:pt x="266714" y="376922"/>
                  <a:pt x="246562" y="358029"/>
                  <a:pt x="231448" y="385738"/>
                </a:cubicBezTo>
                <a:cubicBezTo>
                  <a:pt x="216334" y="413447"/>
                  <a:pt x="211296" y="477682"/>
                  <a:pt x="201220" y="521764"/>
                </a:cubicBezTo>
                <a:cubicBezTo>
                  <a:pt x="191144" y="565846"/>
                  <a:pt x="176030" y="602372"/>
                  <a:pt x="170992" y="650233"/>
                </a:cubicBezTo>
                <a:cubicBezTo>
                  <a:pt x="165954" y="698094"/>
                  <a:pt x="172251" y="747215"/>
                  <a:pt x="170992" y="808931"/>
                </a:cubicBezTo>
                <a:cubicBezTo>
                  <a:pt x="169733" y="870647"/>
                  <a:pt x="176030" y="898356"/>
                  <a:pt x="163435" y="1020528"/>
                </a:cubicBezTo>
                <a:cubicBezTo>
                  <a:pt x="150840" y="1142700"/>
                  <a:pt x="121872" y="1390822"/>
                  <a:pt x="95422" y="1541962"/>
                </a:cubicBezTo>
                <a:cubicBezTo>
                  <a:pt x="68972" y="1693102"/>
                  <a:pt x="17332" y="1777490"/>
                  <a:pt x="4737" y="1927371"/>
                </a:cubicBezTo>
                <a:cubicBezTo>
                  <a:pt x="-7858" y="2077252"/>
                  <a:pt x="7257" y="2302703"/>
                  <a:pt x="19852" y="2441248"/>
                </a:cubicBezTo>
                <a:cubicBezTo>
                  <a:pt x="32447" y="2579793"/>
                  <a:pt x="37485" y="2666699"/>
                  <a:pt x="80308" y="2758643"/>
                </a:cubicBezTo>
                <a:cubicBezTo>
                  <a:pt x="123131" y="2850587"/>
                  <a:pt x="149580" y="2924898"/>
                  <a:pt x="276790" y="2992911"/>
                </a:cubicBezTo>
                <a:cubicBezTo>
                  <a:pt x="404000" y="3060924"/>
                  <a:pt x="603002" y="3120121"/>
                  <a:pt x="843567" y="3166723"/>
                </a:cubicBezTo>
                <a:cubicBezTo>
                  <a:pt x="1084132" y="3213325"/>
                  <a:pt x="1390192" y="3238515"/>
                  <a:pt x="1720182" y="3272521"/>
                </a:cubicBezTo>
                <a:cubicBezTo>
                  <a:pt x="2050172" y="3306527"/>
                  <a:pt x="2548936" y="3363205"/>
                  <a:pt x="2823508" y="3370762"/>
                </a:cubicBezTo>
                <a:cubicBezTo>
                  <a:pt x="3098080" y="3378319"/>
                  <a:pt x="3196322" y="3364465"/>
                  <a:pt x="3367614" y="3317863"/>
                </a:cubicBezTo>
                <a:cubicBezTo>
                  <a:pt x="3538907" y="3271261"/>
                  <a:pt x="3721534" y="3209545"/>
                  <a:pt x="3851263" y="3091152"/>
                </a:cubicBezTo>
                <a:cubicBezTo>
                  <a:pt x="3980992" y="2972759"/>
                  <a:pt x="4100645" y="2819100"/>
                  <a:pt x="4145987" y="2607503"/>
                </a:cubicBezTo>
                <a:cubicBezTo>
                  <a:pt x="4191329" y="2395906"/>
                  <a:pt x="4139690" y="2083549"/>
                  <a:pt x="4123316" y="1821572"/>
                </a:cubicBezTo>
                <a:cubicBezTo>
                  <a:pt x="4106943" y="1559595"/>
                  <a:pt x="4096867" y="1259834"/>
                  <a:pt x="4047746" y="1035642"/>
                </a:cubicBezTo>
                <a:cubicBezTo>
                  <a:pt x="3998625" y="811450"/>
                  <a:pt x="3910460" y="611189"/>
                  <a:pt x="3828592" y="476422"/>
                </a:cubicBezTo>
                <a:cubicBezTo>
                  <a:pt x="3746724" y="341655"/>
                  <a:pt x="3707679" y="301351"/>
                  <a:pt x="3556539" y="227040"/>
                </a:cubicBezTo>
                <a:cubicBezTo>
                  <a:pt x="3405399" y="152729"/>
                  <a:pt x="3084225" y="65823"/>
                  <a:pt x="2921749" y="30557"/>
                </a:cubicBezTo>
                <a:cubicBezTo>
                  <a:pt x="2759273" y="-4709"/>
                  <a:pt x="2581683" y="15443"/>
                  <a:pt x="2581683" y="15443"/>
                </a:cubicBezTo>
                <a:cubicBezTo>
                  <a:pt x="2430543" y="10405"/>
                  <a:pt x="2171084" y="-2190"/>
                  <a:pt x="2014906" y="329"/>
                </a:cubicBezTo>
                <a:cubicBezTo>
                  <a:pt x="1858728" y="2848"/>
                  <a:pt x="1822202" y="11664"/>
                  <a:pt x="1644612" y="30557"/>
                </a:cubicBezTo>
                <a:cubicBezTo>
                  <a:pt x="1467022" y="49450"/>
                  <a:pt x="1111842" y="92273"/>
                  <a:pt x="949366" y="113685"/>
                </a:cubicBezTo>
                <a:cubicBezTo>
                  <a:pt x="786890" y="135097"/>
                  <a:pt x="764219" y="135097"/>
                  <a:pt x="669756" y="159027"/>
                </a:cubicBezTo>
                <a:cubicBezTo>
                  <a:pt x="575293" y="182957"/>
                  <a:pt x="448083" y="222002"/>
                  <a:pt x="382589" y="257268"/>
                </a:cubicBezTo>
                <a:cubicBezTo>
                  <a:pt x="317095" y="292534"/>
                  <a:pt x="317094" y="334098"/>
                  <a:pt x="291904" y="35551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14800" y="139620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79095" y="145152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1-1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76261" y="9144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78756" y="68093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29568" y="9144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1-2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8018" y="3886200"/>
            <a:ext cx="800706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0: Pre-computation outside Forward or Back Projection: Unary Matrix row/col sum</a:t>
            </a:r>
          </a:p>
          <a:p>
            <a:r>
              <a:rPr lang="en-US" dirty="0" smtClean="0"/>
              <a:t>1-1: Binary matrix </a:t>
            </a:r>
            <a:r>
              <a:rPr lang="en-US" dirty="0" err="1" smtClean="0"/>
              <a:t>mult</a:t>
            </a:r>
            <a:r>
              <a:rPr lang="en-US" dirty="0" smtClean="0"/>
              <a:t> of different dimensions (Forward Projection: sinogram-&gt;</a:t>
            </a:r>
            <a:r>
              <a:rPr lang="en-US" dirty="0" err="1" smtClean="0"/>
              <a:t>vol</a:t>
            </a:r>
            <a:r>
              <a:rPr lang="en-US" dirty="0" smtClean="0"/>
              <a:t>)</a:t>
            </a:r>
          </a:p>
          <a:p>
            <a:r>
              <a:rPr lang="en-US" dirty="0" smtClean="0"/>
              <a:t>2: Binary element-wise matrix division</a:t>
            </a:r>
          </a:p>
          <a:p>
            <a:r>
              <a:rPr lang="en-US" dirty="0" smtClean="0"/>
              <a:t>3: Binary matrix </a:t>
            </a:r>
            <a:r>
              <a:rPr lang="en-US" dirty="0" err="1" smtClean="0"/>
              <a:t>mult</a:t>
            </a:r>
            <a:r>
              <a:rPr lang="en-US" dirty="0" smtClean="0"/>
              <a:t> of different dimensions (</a:t>
            </a:r>
            <a:r>
              <a:rPr lang="en-US" dirty="0" err="1" smtClean="0"/>
              <a:t>Backprojection</a:t>
            </a:r>
            <a:r>
              <a:rPr lang="en-US" dirty="0" smtClean="0"/>
              <a:t>: </a:t>
            </a:r>
            <a:r>
              <a:rPr lang="en-US" dirty="0" err="1" smtClean="0"/>
              <a:t>vol</a:t>
            </a:r>
            <a:r>
              <a:rPr lang="en-US" dirty="0" smtClean="0"/>
              <a:t>-&gt;sinogram)</a:t>
            </a:r>
          </a:p>
          <a:p>
            <a:endParaRPr lang="en-US" dirty="0" smtClean="0"/>
          </a:p>
          <a:p>
            <a:r>
              <a:rPr lang="en-US" dirty="0" smtClean="0"/>
              <a:t>1-2. Binary element-wise matrix division</a:t>
            </a:r>
          </a:p>
          <a:p>
            <a:r>
              <a:rPr lang="en-US" dirty="0" smtClean="0"/>
              <a:t>4. Binary element-wise matrix multiplication</a:t>
            </a:r>
          </a:p>
        </p:txBody>
      </p:sp>
      <p:sp>
        <p:nvSpPr>
          <p:cNvPr id="10" name="Freeform 9"/>
          <p:cNvSpPr/>
          <p:nvPr/>
        </p:nvSpPr>
        <p:spPr>
          <a:xfrm>
            <a:off x="3694659" y="1352707"/>
            <a:ext cx="954182" cy="977149"/>
          </a:xfrm>
          <a:custGeom>
            <a:avLst/>
            <a:gdLst>
              <a:gd name="connsiteX0" fmla="*/ 340792 w 954182"/>
              <a:gd name="connsiteY0" fmla="*/ 0 h 977149"/>
              <a:gd name="connsiteX1" fmla="*/ 204766 w 954182"/>
              <a:gd name="connsiteY1" fmla="*/ 7557 h 977149"/>
              <a:gd name="connsiteX2" fmla="*/ 121639 w 954182"/>
              <a:gd name="connsiteY2" fmla="*/ 90685 h 977149"/>
              <a:gd name="connsiteX3" fmla="*/ 46068 w 954182"/>
              <a:gd name="connsiteY3" fmla="*/ 332510 h 977149"/>
              <a:gd name="connsiteX4" fmla="*/ 38511 w 954182"/>
              <a:gd name="connsiteY4" fmla="*/ 521435 h 977149"/>
              <a:gd name="connsiteX5" fmla="*/ 726 w 954182"/>
              <a:gd name="connsiteY5" fmla="*/ 763260 h 977149"/>
              <a:gd name="connsiteX6" fmla="*/ 76296 w 954182"/>
              <a:gd name="connsiteY6" fmla="*/ 861501 h 977149"/>
              <a:gd name="connsiteX7" fmla="*/ 227437 w 954182"/>
              <a:gd name="connsiteY7" fmla="*/ 906843 h 977149"/>
              <a:gd name="connsiteX8" fmla="*/ 295450 w 954182"/>
              <a:gd name="connsiteY8" fmla="*/ 929514 h 977149"/>
              <a:gd name="connsiteX9" fmla="*/ 514604 w 954182"/>
              <a:gd name="connsiteY9" fmla="*/ 974857 h 977149"/>
              <a:gd name="connsiteX10" fmla="*/ 748872 w 954182"/>
              <a:gd name="connsiteY10" fmla="*/ 959743 h 977149"/>
              <a:gd name="connsiteX11" fmla="*/ 930240 w 954182"/>
              <a:gd name="connsiteY11" fmla="*/ 869058 h 977149"/>
              <a:gd name="connsiteX12" fmla="*/ 952911 w 954182"/>
              <a:gd name="connsiteY12" fmla="*/ 763260 h 977149"/>
              <a:gd name="connsiteX13" fmla="*/ 937797 w 954182"/>
              <a:gd name="connsiteY13" fmla="*/ 634791 h 977149"/>
              <a:gd name="connsiteX14" fmla="*/ 892455 w 954182"/>
              <a:gd name="connsiteY14" fmla="*/ 521435 h 977149"/>
              <a:gd name="connsiteX15" fmla="*/ 786657 w 954182"/>
              <a:gd name="connsiteY15" fmla="*/ 392966 h 977149"/>
              <a:gd name="connsiteX16" fmla="*/ 673301 w 954182"/>
              <a:gd name="connsiteY16" fmla="*/ 264496 h 977149"/>
              <a:gd name="connsiteX17" fmla="*/ 605288 w 954182"/>
              <a:gd name="connsiteY17" fmla="*/ 158698 h 977149"/>
              <a:gd name="connsiteX18" fmla="*/ 461705 w 954182"/>
              <a:gd name="connsiteY18" fmla="*/ 68014 h 977149"/>
              <a:gd name="connsiteX19" fmla="*/ 340792 w 954182"/>
              <a:gd name="connsiteY19" fmla="*/ 0 h 97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54182" h="977149">
                <a:moveTo>
                  <a:pt x="340792" y="0"/>
                </a:moveTo>
                <a:cubicBezTo>
                  <a:pt x="297969" y="-10076"/>
                  <a:pt x="241291" y="-7557"/>
                  <a:pt x="204766" y="7557"/>
                </a:cubicBezTo>
                <a:cubicBezTo>
                  <a:pt x="168241" y="22671"/>
                  <a:pt x="148089" y="36526"/>
                  <a:pt x="121639" y="90685"/>
                </a:cubicBezTo>
                <a:cubicBezTo>
                  <a:pt x="95189" y="144844"/>
                  <a:pt x="59923" y="260718"/>
                  <a:pt x="46068" y="332510"/>
                </a:cubicBezTo>
                <a:cubicBezTo>
                  <a:pt x="32213" y="404302"/>
                  <a:pt x="46068" y="449643"/>
                  <a:pt x="38511" y="521435"/>
                </a:cubicBezTo>
                <a:cubicBezTo>
                  <a:pt x="30954" y="593227"/>
                  <a:pt x="-5571" y="706582"/>
                  <a:pt x="726" y="763260"/>
                </a:cubicBezTo>
                <a:cubicBezTo>
                  <a:pt x="7023" y="819938"/>
                  <a:pt x="38511" y="837571"/>
                  <a:pt x="76296" y="861501"/>
                </a:cubicBezTo>
                <a:cubicBezTo>
                  <a:pt x="114081" y="885431"/>
                  <a:pt x="190911" y="895507"/>
                  <a:pt x="227437" y="906843"/>
                </a:cubicBezTo>
                <a:cubicBezTo>
                  <a:pt x="263963" y="918179"/>
                  <a:pt x="247589" y="918178"/>
                  <a:pt x="295450" y="929514"/>
                </a:cubicBezTo>
                <a:cubicBezTo>
                  <a:pt x="343311" y="940850"/>
                  <a:pt x="439034" y="969819"/>
                  <a:pt x="514604" y="974857"/>
                </a:cubicBezTo>
                <a:cubicBezTo>
                  <a:pt x="590174" y="979895"/>
                  <a:pt x="679599" y="977376"/>
                  <a:pt x="748872" y="959743"/>
                </a:cubicBezTo>
                <a:cubicBezTo>
                  <a:pt x="818145" y="942110"/>
                  <a:pt x="896234" y="901805"/>
                  <a:pt x="930240" y="869058"/>
                </a:cubicBezTo>
                <a:cubicBezTo>
                  <a:pt x="964246" y="836311"/>
                  <a:pt x="951652" y="802304"/>
                  <a:pt x="952911" y="763260"/>
                </a:cubicBezTo>
                <a:cubicBezTo>
                  <a:pt x="954170" y="724216"/>
                  <a:pt x="947873" y="675095"/>
                  <a:pt x="937797" y="634791"/>
                </a:cubicBezTo>
                <a:cubicBezTo>
                  <a:pt x="927721" y="594487"/>
                  <a:pt x="917645" y="561739"/>
                  <a:pt x="892455" y="521435"/>
                </a:cubicBezTo>
                <a:cubicBezTo>
                  <a:pt x="867265" y="481131"/>
                  <a:pt x="823183" y="435789"/>
                  <a:pt x="786657" y="392966"/>
                </a:cubicBezTo>
                <a:cubicBezTo>
                  <a:pt x="750131" y="350143"/>
                  <a:pt x="703529" y="303541"/>
                  <a:pt x="673301" y="264496"/>
                </a:cubicBezTo>
                <a:cubicBezTo>
                  <a:pt x="643073" y="225451"/>
                  <a:pt x="640554" y="191445"/>
                  <a:pt x="605288" y="158698"/>
                </a:cubicBezTo>
                <a:cubicBezTo>
                  <a:pt x="570022" y="125951"/>
                  <a:pt x="505788" y="94464"/>
                  <a:pt x="461705" y="68014"/>
                </a:cubicBezTo>
                <a:cubicBezTo>
                  <a:pt x="417622" y="41564"/>
                  <a:pt x="383615" y="10076"/>
                  <a:pt x="340792" y="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588599" y="516118"/>
            <a:ext cx="1081938" cy="2107081"/>
          </a:xfrm>
          <a:custGeom>
            <a:avLst/>
            <a:gdLst>
              <a:gd name="connsiteX0" fmla="*/ 885160 w 1081938"/>
              <a:gd name="connsiteY0" fmla="*/ 179128 h 2107081"/>
              <a:gd name="connsiteX1" fmla="*/ 832261 w 1081938"/>
              <a:gd name="connsiteY1" fmla="*/ 65773 h 2107081"/>
              <a:gd name="connsiteX2" fmla="*/ 673563 w 1081938"/>
              <a:gd name="connsiteY2" fmla="*/ 12874 h 2107081"/>
              <a:gd name="connsiteX3" fmla="*/ 416624 w 1081938"/>
              <a:gd name="connsiteY3" fmla="*/ 5317 h 2107081"/>
              <a:gd name="connsiteX4" fmla="*/ 288155 w 1081938"/>
              <a:gd name="connsiteY4" fmla="*/ 80887 h 2107081"/>
              <a:gd name="connsiteX5" fmla="*/ 250370 w 1081938"/>
              <a:gd name="connsiteY5" fmla="*/ 360497 h 2107081"/>
              <a:gd name="connsiteX6" fmla="*/ 144571 w 1081938"/>
              <a:gd name="connsiteY6" fmla="*/ 829032 h 2107081"/>
              <a:gd name="connsiteX7" fmla="*/ 91672 w 1081938"/>
              <a:gd name="connsiteY7" fmla="*/ 1274897 h 2107081"/>
              <a:gd name="connsiteX8" fmla="*/ 988 w 1081938"/>
              <a:gd name="connsiteY8" fmla="*/ 1524279 h 2107081"/>
              <a:gd name="connsiteX9" fmla="*/ 46330 w 1081938"/>
              <a:gd name="connsiteY9" fmla="*/ 1720761 h 2107081"/>
              <a:gd name="connsiteX10" fmla="*/ 91672 w 1081938"/>
              <a:gd name="connsiteY10" fmla="*/ 1955029 h 2107081"/>
              <a:gd name="connsiteX11" fmla="*/ 416624 w 1081938"/>
              <a:gd name="connsiteY11" fmla="*/ 2098613 h 2107081"/>
              <a:gd name="connsiteX12" fmla="*/ 734019 w 1081938"/>
              <a:gd name="connsiteY12" fmla="*/ 2068384 h 2107081"/>
              <a:gd name="connsiteX13" fmla="*/ 1036300 w 1081938"/>
              <a:gd name="connsiteY13" fmla="*/ 1887016 h 2107081"/>
              <a:gd name="connsiteX14" fmla="*/ 1081642 w 1081938"/>
              <a:gd name="connsiteY14" fmla="*/ 1660305 h 2107081"/>
              <a:gd name="connsiteX15" fmla="*/ 1051414 w 1081938"/>
              <a:gd name="connsiteY15" fmla="*/ 1478937 h 2107081"/>
              <a:gd name="connsiteX16" fmla="*/ 968287 w 1081938"/>
              <a:gd name="connsiteY16" fmla="*/ 1237112 h 2107081"/>
              <a:gd name="connsiteX17" fmla="*/ 907831 w 1081938"/>
              <a:gd name="connsiteY17" fmla="*/ 851703 h 2107081"/>
              <a:gd name="connsiteX18" fmla="*/ 922945 w 1081938"/>
              <a:gd name="connsiteY18" fmla="*/ 511637 h 2107081"/>
              <a:gd name="connsiteX19" fmla="*/ 922945 w 1081938"/>
              <a:gd name="connsiteY19" fmla="*/ 307598 h 2107081"/>
              <a:gd name="connsiteX20" fmla="*/ 885160 w 1081938"/>
              <a:gd name="connsiteY20" fmla="*/ 179128 h 2107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81938" h="2107081">
                <a:moveTo>
                  <a:pt x="885160" y="179128"/>
                </a:moveTo>
                <a:cubicBezTo>
                  <a:pt x="870046" y="138824"/>
                  <a:pt x="867527" y="93482"/>
                  <a:pt x="832261" y="65773"/>
                </a:cubicBezTo>
                <a:cubicBezTo>
                  <a:pt x="796995" y="38064"/>
                  <a:pt x="742836" y="22950"/>
                  <a:pt x="673563" y="12874"/>
                </a:cubicBezTo>
                <a:cubicBezTo>
                  <a:pt x="604290" y="2798"/>
                  <a:pt x="480859" y="-6018"/>
                  <a:pt x="416624" y="5317"/>
                </a:cubicBezTo>
                <a:cubicBezTo>
                  <a:pt x="352389" y="16652"/>
                  <a:pt x="315864" y="21690"/>
                  <a:pt x="288155" y="80887"/>
                </a:cubicBezTo>
                <a:cubicBezTo>
                  <a:pt x="260446" y="140084"/>
                  <a:pt x="274301" y="235806"/>
                  <a:pt x="250370" y="360497"/>
                </a:cubicBezTo>
                <a:cubicBezTo>
                  <a:pt x="226439" y="485188"/>
                  <a:pt x="171021" y="676632"/>
                  <a:pt x="144571" y="829032"/>
                </a:cubicBezTo>
                <a:cubicBezTo>
                  <a:pt x="118121" y="981432"/>
                  <a:pt x="115603" y="1159022"/>
                  <a:pt x="91672" y="1274897"/>
                </a:cubicBezTo>
                <a:cubicBezTo>
                  <a:pt x="67741" y="1390772"/>
                  <a:pt x="8545" y="1449968"/>
                  <a:pt x="988" y="1524279"/>
                </a:cubicBezTo>
                <a:cubicBezTo>
                  <a:pt x="-6569" y="1598590"/>
                  <a:pt x="31216" y="1648969"/>
                  <a:pt x="46330" y="1720761"/>
                </a:cubicBezTo>
                <a:cubicBezTo>
                  <a:pt x="61444" y="1792553"/>
                  <a:pt x="29956" y="1892054"/>
                  <a:pt x="91672" y="1955029"/>
                </a:cubicBezTo>
                <a:cubicBezTo>
                  <a:pt x="153388" y="2018004"/>
                  <a:pt x="309566" y="2079721"/>
                  <a:pt x="416624" y="2098613"/>
                </a:cubicBezTo>
                <a:cubicBezTo>
                  <a:pt x="523682" y="2117505"/>
                  <a:pt x="630740" y="2103650"/>
                  <a:pt x="734019" y="2068384"/>
                </a:cubicBezTo>
                <a:cubicBezTo>
                  <a:pt x="837298" y="2033118"/>
                  <a:pt x="978363" y="1955029"/>
                  <a:pt x="1036300" y="1887016"/>
                </a:cubicBezTo>
                <a:cubicBezTo>
                  <a:pt x="1094237" y="1819003"/>
                  <a:pt x="1079123" y="1728318"/>
                  <a:pt x="1081642" y="1660305"/>
                </a:cubicBezTo>
                <a:cubicBezTo>
                  <a:pt x="1084161" y="1592292"/>
                  <a:pt x="1070306" y="1549469"/>
                  <a:pt x="1051414" y="1478937"/>
                </a:cubicBezTo>
                <a:cubicBezTo>
                  <a:pt x="1032522" y="1408405"/>
                  <a:pt x="992218" y="1341651"/>
                  <a:pt x="968287" y="1237112"/>
                </a:cubicBezTo>
                <a:cubicBezTo>
                  <a:pt x="944357" y="1132573"/>
                  <a:pt x="915388" y="972615"/>
                  <a:pt x="907831" y="851703"/>
                </a:cubicBezTo>
                <a:cubicBezTo>
                  <a:pt x="900274" y="730791"/>
                  <a:pt x="920426" y="602321"/>
                  <a:pt x="922945" y="511637"/>
                </a:cubicBezTo>
                <a:cubicBezTo>
                  <a:pt x="925464" y="420953"/>
                  <a:pt x="927983" y="364276"/>
                  <a:pt x="922945" y="307598"/>
                </a:cubicBezTo>
                <a:cubicBezTo>
                  <a:pt x="917907" y="250920"/>
                  <a:pt x="900274" y="219432"/>
                  <a:pt x="885160" y="179128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494644" y="26287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43529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62000"/>
            <a:ext cx="6858000" cy="212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 2"/>
          <p:cNvSpPr/>
          <p:nvPr/>
        </p:nvSpPr>
        <p:spPr>
          <a:xfrm>
            <a:off x="6019800" y="1752600"/>
            <a:ext cx="1524000" cy="1219200"/>
          </a:xfrm>
          <a:custGeom>
            <a:avLst/>
            <a:gdLst>
              <a:gd name="connsiteX0" fmla="*/ 599851 w 1621742"/>
              <a:gd name="connsiteY0" fmla="*/ 15443 h 1271536"/>
              <a:gd name="connsiteX1" fmla="*/ 290013 w 1621742"/>
              <a:gd name="connsiteY1" fmla="*/ 30557 h 1271536"/>
              <a:gd name="connsiteX2" fmla="*/ 153986 w 1621742"/>
              <a:gd name="connsiteY2" fmla="*/ 166583 h 1271536"/>
              <a:gd name="connsiteX3" fmla="*/ 70859 w 1621742"/>
              <a:gd name="connsiteY3" fmla="*/ 521763 h 1271536"/>
              <a:gd name="connsiteX4" fmla="*/ 10403 w 1621742"/>
              <a:gd name="connsiteY4" fmla="*/ 876944 h 1271536"/>
              <a:gd name="connsiteX5" fmla="*/ 25517 w 1621742"/>
              <a:gd name="connsiteY5" fmla="*/ 1126325 h 1271536"/>
              <a:gd name="connsiteX6" fmla="*/ 252228 w 1621742"/>
              <a:gd name="connsiteY6" fmla="*/ 1217010 h 1271536"/>
              <a:gd name="connsiteX7" fmla="*/ 766105 w 1621742"/>
              <a:gd name="connsiteY7" fmla="*/ 1269909 h 1271536"/>
              <a:gd name="connsiteX8" fmla="*/ 1151513 w 1621742"/>
              <a:gd name="connsiteY8" fmla="*/ 1156554 h 1271536"/>
              <a:gd name="connsiteX9" fmla="*/ 1423566 w 1621742"/>
              <a:gd name="connsiteY9" fmla="*/ 997856 h 1271536"/>
              <a:gd name="connsiteX10" fmla="*/ 1589821 w 1621742"/>
              <a:gd name="connsiteY10" fmla="*/ 756031 h 1271536"/>
              <a:gd name="connsiteX11" fmla="*/ 1620049 w 1621742"/>
              <a:gd name="connsiteY11" fmla="*/ 559549 h 1271536"/>
              <a:gd name="connsiteX12" fmla="*/ 1597378 w 1621742"/>
              <a:gd name="connsiteY12" fmla="*/ 287496 h 1271536"/>
              <a:gd name="connsiteX13" fmla="*/ 1431123 w 1621742"/>
              <a:gd name="connsiteY13" fmla="*/ 121241 h 1271536"/>
              <a:gd name="connsiteX14" fmla="*/ 1136399 w 1621742"/>
              <a:gd name="connsiteY14" fmla="*/ 30557 h 1271536"/>
              <a:gd name="connsiteX15" fmla="*/ 750991 w 1621742"/>
              <a:gd name="connsiteY15" fmla="*/ 329 h 1271536"/>
              <a:gd name="connsiteX16" fmla="*/ 599851 w 1621742"/>
              <a:gd name="connsiteY16" fmla="*/ 15443 h 127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21742" h="1271536">
                <a:moveTo>
                  <a:pt x="599851" y="15443"/>
                </a:moveTo>
                <a:cubicBezTo>
                  <a:pt x="523021" y="20481"/>
                  <a:pt x="364324" y="5367"/>
                  <a:pt x="290013" y="30557"/>
                </a:cubicBezTo>
                <a:cubicBezTo>
                  <a:pt x="215702" y="55747"/>
                  <a:pt x="190512" y="84715"/>
                  <a:pt x="153986" y="166583"/>
                </a:cubicBezTo>
                <a:cubicBezTo>
                  <a:pt x="117460" y="248451"/>
                  <a:pt x="94789" y="403370"/>
                  <a:pt x="70859" y="521763"/>
                </a:cubicBezTo>
                <a:cubicBezTo>
                  <a:pt x="46929" y="640156"/>
                  <a:pt x="17960" y="776184"/>
                  <a:pt x="10403" y="876944"/>
                </a:cubicBezTo>
                <a:cubicBezTo>
                  <a:pt x="2846" y="977704"/>
                  <a:pt x="-14787" y="1069647"/>
                  <a:pt x="25517" y="1126325"/>
                </a:cubicBezTo>
                <a:cubicBezTo>
                  <a:pt x="65821" y="1183003"/>
                  <a:pt x="128797" y="1193079"/>
                  <a:pt x="252228" y="1217010"/>
                </a:cubicBezTo>
                <a:cubicBezTo>
                  <a:pt x="375659" y="1240941"/>
                  <a:pt x="616224" y="1279985"/>
                  <a:pt x="766105" y="1269909"/>
                </a:cubicBezTo>
                <a:cubicBezTo>
                  <a:pt x="915986" y="1259833"/>
                  <a:pt x="1041936" y="1201896"/>
                  <a:pt x="1151513" y="1156554"/>
                </a:cubicBezTo>
                <a:cubicBezTo>
                  <a:pt x="1261090" y="1111212"/>
                  <a:pt x="1350515" y="1064610"/>
                  <a:pt x="1423566" y="997856"/>
                </a:cubicBezTo>
                <a:cubicBezTo>
                  <a:pt x="1496617" y="931102"/>
                  <a:pt x="1557074" y="829082"/>
                  <a:pt x="1589821" y="756031"/>
                </a:cubicBezTo>
                <a:cubicBezTo>
                  <a:pt x="1622568" y="682980"/>
                  <a:pt x="1618790" y="637638"/>
                  <a:pt x="1620049" y="559549"/>
                </a:cubicBezTo>
                <a:cubicBezTo>
                  <a:pt x="1621308" y="481460"/>
                  <a:pt x="1628866" y="360547"/>
                  <a:pt x="1597378" y="287496"/>
                </a:cubicBezTo>
                <a:cubicBezTo>
                  <a:pt x="1565890" y="214445"/>
                  <a:pt x="1507953" y="164064"/>
                  <a:pt x="1431123" y="121241"/>
                </a:cubicBezTo>
                <a:cubicBezTo>
                  <a:pt x="1354293" y="78418"/>
                  <a:pt x="1249754" y="50709"/>
                  <a:pt x="1136399" y="30557"/>
                </a:cubicBezTo>
                <a:cubicBezTo>
                  <a:pt x="1023044" y="10405"/>
                  <a:pt x="845454" y="2848"/>
                  <a:pt x="750991" y="329"/>
                </a:cubicBezTo>
                <a:cubicBezTo>
                  <a:pt x="656528" y="-2190"/>
                  <a:pt x="676681" y="10405"/>
                  <a:pt x="599851" y="15443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5791201" y="786029"/>
            <a:ext cx="1828800" cy="2338172"/>
          </a:xfrm>
          <a:custGeom>
            <a:avLst/>
            <a:gdLst>
              <a:gd name="connsiteX0" fmla="*/ 741912 w 1864913"/>
              <a:gd name="connsiteY0" fmla="*/ 6200 h 2420329"/>
              <a:gd name="connsiteX1" fmla="*/ 643670 w 1864913"/>
              <a:gd name="connsiteY1" fmla="*/ 21314 h 2420329"/>
              <a:gd name="connsiteX2" fmla="*/ 492530 w 1864913"/>
              <a:gd name="connsiteY2" fmla="*/ 157340 h 2420329"/>
              <a:gd name="connsiteX3" fmla="*/ 341389 w 1864913"/>
              <a:gd name="connsiteY3" fmla="*/ 414279 h 2420329"/>
              <a:gd name="connsiteX4" fmla="*/ 273376 w 1864913"/>
              <a:gd name="connsiteY4" fmla="*/ 716560 h 2420329"/>
              <a:gd name="connsiteX5" fmla="*/ 205363 w 1864913"/>
              <a:gd name="connsiteY5" fmla="*/ 905486 h 2420329"/>
              <a:gd name="connsiteX6" fmla="*/ 182692 w 1864913"/>
              <a:gd name="connsiteY6" fmla="*/ 1064183 h 2420329"/>
              <a:gd name="connsiteX7" fmla="*/ 114679 w 1864913"/>
              <a:gd name="connsiteY7" fmla="*/ 1313565 h 2420329"/>
              <a:gd name="connsiteX8" fmla="*/ 39108 w 1864913"/>
              <a:gd name="connsiteY8" fmla="*/ 1691416 h 2420329"/>
              <a:gd name="connsiteX9" fmla="*/ 1323 w 1864913"/>
              <a:gd name="connsiteY9" fmla="*/ 1850114 h 2420329"/>
              <a:gd name="connsiteX10" fmla="*/ 84451 w 1864913"/>
              <a:gd name="connsiteY10" fmla="*/ 2265750 h 2420329"/>
              <a:gd name="connsiteX11" fmla="*/ 250705 w 1864913"/>
              <a:gd name="connsiteY11" fmla="*/ 2348878 h 2420329"/>
              <a:gd name="connsiteX12" fmla="*/ 673899 w 1864913"/>
              <a:gd name="connsiteY12" fmla="*/ 2416891 h 2420329"/>
              <a:gd name="connsiteX13" fmla="*/ 1104649 w 1864913"/>
              <a:gd name="connsiteY13" fmla="*/ 2394220 h 2420329"/>
              <a:gd name="connsiteX14" fmla="*/ 1474943 w 1864913"/>
              <a:gd name="connsiteY14" fmla="*/ 2258193 h 2420329"/>
              <a:gd name="connsiteX15" fmla="*/ 1716768 w 1864913"/>
              <a:gd name="connsiteY15" fmla="*/ 1986140 h 2420329"/>
              <a:gd name="connsiteX16" fmla="*/ 1815009 w 1864913"/>
              <a:gd name="connsiteY16" fmla="*/ 1827443 h 2420329"/>
              <a:gd name="connsiteX17" fmla="*/ 1845237 w 1864913"/>
              <a:gd name="connsiteY17" fmla="*/ 1623403 h 2420329"/>
              <a:gd name="connsiteX18" fmla="*/ 1860351 w 1864913"/>
              <a:gd name="connsiteY18" fmla="*/ 1283337 h 2420329"/>
              <a:gd name="connsiteX19" fmla="*/ 1762110 w 1864913"/>
              <a:gd name="connsiteY19" fmla="*/ 1086854 h 2420329"/>
              <a:gd name="connsiteX20" fmla="*/ 1694097 w 1864913"/>
              <a:gd name="connsiteY20" fmla="*/ 829916 h 2420329"/>
              <a:gd name="connsiteX21" fmla="*/ 1603413 w 1864913"/>
              <a:gd name="connsiteY21" fmla="*/ 633433 h 2420329"/>
              <a:gd name="connsiteX22" fmla="*/ 1505171 w 1864913"/>
              <a:gd name="connsiteY22" fmla="*/ 452064 h 2420329"/>
              <a:gd name="connsiteX23" fmla="*/ 1369145 w 1864913"/>
              <a:gd name="connsiteY23" fmla="*/ 293367 h 2420329"/>
              <a:gd name="connsiteX24" fmla="*/ 1286018 w 1864913"/>
              <a:gd name="connsiteY24" fmla="*/ 164897 h 2420329"/>
              <a:gd name="connsiteX25" fmla="*/ 1180219 w 1864913"/>
              <a:gd name="connsiteY25" fmla="*/ 81770 h 2420329"/>
              <a:gd name="connsiteX26" fmla="*/ 976180 w 1864913"/>
              <a:gd name="connsiteY26" fmla="*/ 6200 h 2420329"/>
              <a:gd name="connsiteX27" fmla="*/ 741912 w 1864913"/>
              <a:gd name="connsiteY27" fmla="*/ 6200 h 242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64913" h="2420329">
                <a:moveTo>
                  <a:pt x="741912" y="6200"/>
                </a:moveTo>
                <a:cubicBezTo>
                  <a:pt x="686494" y="8719"/>
                  <a:pt x="685234" y="-3876"/>
                  <a:pt x="643670" y="21314"/>
                </a:cubicBezTo>
                <a:cubicBezTo>
                  <a:pt x="602106" y="46504"/>
                  <a:pt x="542910" y="91846"/>
                  <a:pt x="492530" y="157340"/>
                </a:cubicBezTo>
                <a:cubicBezTo>
                  <a:pt x="442150" y="222834"/>
                  <a:pt x="377915" y="321076"/>
                  <a:pt x="341389" y="414279"/>
                </a:cubicBezTo>
                <a:cubicBezTo>
                  <a:pt x="304863" y="507482"/>
                  <a:pt x="296047" y="634692"/>
                  <a:pt x="273376" y="716560"/>
                </a:cubicBezTo>
                <a:cubicBezTo>
                  <a:pt x="250705" y="798428"/>
                  <a:pt x="220477" y="847549"/>
                  <a:pt x="205363" y="905486"/>
                </a:cubicBezTo>
                <a:cubicBezTo>
                  <a:pt x="190249" y="963423"/>
                  <a:pt x="197806" y="996170"/>
                  <a:pt x="182692" y="1064183"/>
                </a:cubicBezTo>
                <a:cubicBezTo>
                  <a:pt x="167578" y="1132196"/>
                  <a:pt x="138610" y="1209026"/>
                  <a:pt x="114679" y="1313565"/>
                </a:cubicBezTo>
                <a:cubicBezTo>
                  <a:pt x="90748" y="1418104"/>
                  <a:pt x="58001" y="1601991"/>
                  <a:pt x="39108" y="1691416"/>
                </a:cubicBezTo>
                <a:cubicBezTo>
                  <a:pt x="20215" y="1780841"/>
                  <a:pt x="-6234" y="1754392"/>
                  <a:pt x="1323" y="1850114"/>
                </a:cubicBezTo>
                <a:cubicBezTo>
                  <a:pt x="8880" y="1945836"/>
                  <a:pt x="42887" y="2182623"/>
                  <a:pt x="84451" y="2265750"/>
                </a:cubicBezTo>
                <a:cubicBezTo>
                  <a:pt x="126015" y="2348877"/>
                  <a:pt x="152464" y="2323688"/>
                  <a:pt x="250705" y="2348878"/>
                </a:cubicBezTo>
                <a:cubicBezTo>
                  <a:pt x="348946" y="2374068"/>
                  <a:pt x="531575" y="2409334"/>
                  <a:pt x="673899" y="2416891"/>
                </a:cubicBezTo>
                <a:cubicBezTo>
                  <a:pt x="816223" y="2424448"/>
                  <a:pt x="971142" y="2420670"/>
                  <a:pt x="1104649" y="2394220"/>
                </a:cubicBezTo>
                <a:cubicBezTo>
                  <a:pt x="1238156" y="2367770"/>
                  <a:pt x="1372923" y="2326206"/>
                  <a:pt x="1474943" y="2258193"/>
                </a:cubicBezTo>
                <a:cubicBezTo>
                  <a:pt x="1576963" y="2190180"/>
                  <a:pt x="1660090" y="2057932"/>
                  <a:pt x="1716768" y="1986140"/>
                </a:cubicBezTo>
                <a:cubicBezTo>
                  <a:pt x="1773446" y="1914348"/>
                  <a:pt x="1793598" y="1887899"/>
                  <a:pt x="1815009" y="1827443"/>
                </a:cubicBezTo>
                <a:cubicBezTo>
                  <a:pt x="1836420" y="1766987"/>
                  <a:pt x="1837680" y="1714087"/>
                  <a:pt x="1845237" y="1623403"/>
                </a:cubicBezTo>
                <a:cubicBezTo>
                  <a:pt x="1852794" y="1532719"/>
                  <a:pt x="1874205" y="1372762"/>
                  <a:pt x="1860351" y="1283337"/>
                </a:cubicBezTo>
                <a:cubicBezTo>
                  <a:pt x="1846497" y="1193912"/>
                  <a:pt x="1789819" y="1162424"/>
                  <a:pt x="1762110" y="1086854"/>
                </a:cubicBezTo>
                <a:cubicBezTo>
                  <a:pt x="1734401" y="1011284"/>
                  <a:pt x="1720546" y="905486"/>
                  <a:pt x="1694097" y="829916"/>
                </a:cubicBezTo>
                <a:cubicBezTo>
                  <a:pt x="1667648" y="754346"/>
                  <a:pt x="1634901" y="696408"/>
                  <a:pt x="1603413" y="633433"/>
                </a:cubicBezTo>
                <a:cubicBezTo>
                  <a:pt x="1571925" y="570458"/>
                  <a:pt x="1544216" y="508742"/>
                  <a:pt x="1505171" y="452064"/>
                </a:cubicBezTo>
                <a:cubicBezTo>
                  <a:pt x="1466126" y="395386"/>
                  <a:pt x="1405670" y="341228"/>
                  <a:pt x="1369145" y="293367"/>
                </a:cubicBezTo>
                <a:cubicBezTo>
                  <a:pt x="1332620" y="245506"/>
                  <a:pt x="1317506" y="200163"/>
                  <a:pt x="1286018" y="164897"/>
                </a:cubicBezTo>
                <a:cubicBezTo>
                  <a:pt x="1254530" y="129631"/>
                  <a:pt x="1231859" y="108220"/>
                  <a:pt x="1180219" y="81770"/>
                </a:cubicBezTo>
                <a:cubicBezTo>
                  <a:pt x="1128579" y="55321"/>
                  <a:pt x="1049231" y="18795"/>
                  <a:pt x="976180" y="6200"/>
                </a:cubicBezTo>
                <a:cubicBezTo>
                  <a:pt x="903129" y="-6395"/>
                  <a:pt x="797330" y="3681"/>
                  <a:pt x="741912" y="620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435217" y="456953"/>
            <a:ext cx="2693165" cy="2895848"/>
          </a:xfrm>
          <a:custGeom>
            <a:avLst/>
            <a:gdLst>
              <a:gd name="connsiteX0" fmla="*/ 320717 w 2795532"/>
              <a:gd name="connsiteY0" fmla="*/ 189094 h 2996323"/>
              <a:gd name="connsiteX1" fmla="*/ 162019 w 2795532"/>
              <a:gd name="connsiteY1" fmla="*/ 211765 h 2996323"/>
              <a:gd name="connsiteX2" fmla="*/ 162019 w 2795532"/>
              <a:gd name="connsiteY2" fmla="*/ 400691 h 2996323"/>
              <a:gd name="connsiteX3" fmla="*/ 94006 w 2795532"/>
              <a:gd name="connsiteY3" fmla="*/ 702972 h 2996323"/>
              <a:gd name="connsiteX4" fmla="*/ 78892 w 2795532"/>
              <a:gd name="connsiteY4" fmla="*/ 929683 h 2996323"/>
              <a:gd name="connsiteX5" fmla="*/ 3322 w 2795532"/>
              <a:gd name="connsiteY5" fmla="*/ 1179065 h 2996323"/>
              <a:gd name="connsiteX6" fmla="*/ 18436 w 2795532"/>
              <a:gd name="connsiteY6" fmla="*/ 1428446 h 2996323"/>
              <a:gd name="connsiteX7" fmla="*/ 63778 w 2795532"/>
              <a:gd name="connsiteY7" fmla="*/ 1587144 h 2996323"/>
              <a:gd name="connsiteX8" fmla="*/ 154462 w 2795532"/>
              <a:gd name="connsiteY8" fmla="*/ 1768513 h 2996323"/>
              <a:gd name="connsiteX9" fmla="*/ 252704 w 2795532"/>
              <a:gd name="connsiteY9" fmla="*/ 1987666 h 2996323"/>
              <a:gd name="connsiteX10" fmla="*/ 320717 w 2795532"/>
              <a:gd name="connsiteY10" fmla="*/ 2297504 h 2996323"/>
              <a:gd name="connsiteX11" fmla="*/ 554985 w 2795532"/>
              <a:gd name="connsiteY11" fmla="*/ 2811382 h 2996323"/>
              <a:gd name="connsiteX12" fmla="*/ 834595 w 2795532"/>
              <a:gd name="connsiteY12" fmla="*/ 2939851 h 2996323"/>
              <a:gd name="connsiteX13" fmla="*/ 1990819 w 2795532"/>
              <a:gd name="connsiteY13" fmla="*/ 2970080 h 2996323"/>
              <a:gd name="connsiteX14" fmla="*/ 2534925 w 2795532"/>
              <a:gd name="connsiteY14" fmla="*/ 2562000 h 2996323"/>
              <a:gd name="connsiteX15" fmla="*/ 2776750 w 2795532"/>
              <a:gd name="connsiteY15" fmla="*/ 2085908 h 2996323"/>
              <a:gd name="connsiteX16" fmla="*/ 2776750 w 2795532"/>
              <a:gd name="connsiteY16" fmla="*/ 1821412 h 2996323"/>
              <a:gd name="connsiteX17" fmla="*/ 2754079 w 2795532"/>
              <a:gd name="connsiteY17" fmla="*/ 1541802 h 2996323"/>
              <a:gd name="connsiteX18" fmla="*/ 2784307 w 2795532"/>
              <a:gd name="connsiteY18" fmla="*/ 1239521 h 2996323"/>
              <a:gd name="connsiteX19" fmla="*/ 2776750 w 2795532"/>
              <a:gd name="connsiteY19" fmla="*/ 1012810 h 2996323"/>
              <a:gd name="connsiteX20" fmla="*/ 2678509 w 2795532"/>
              <a:gd name="connsiteY20" fmla="*/ 763428 h 2996323"/>
              <a:gd name="connsiteX21" fmla="*/ 2550039 w 2795532"/>
              <a:gd name="connsiteY21" fmla="*/ 498932 h 2996323"/>
              <a:gd name="connsiteX22" fmla="*/ 2414013 w 2795532"/>
              <a:gd name="connsiteY22" fmla="*/ 332678 h 2996323"/>
              <a:gd name="connsiteX23" fmla="*/ 2187302 w 2795532"/>
              <a:gd name="connsiteY23" fmla="*/ 181537 h 2996323"/>
              <a:gd name="connsiteX24" fmla="*/ 1771666 w 2795532"/>
              <a:gd name="connsiteY24" fmla="*/ 83296 h 2996323"/>
              <a:gd name="connsiteX25" fmla="*/ 1318244 w 2795532"/>
              <a:gd name="connsiteY25" fmla="*/ 169 h 2996323"/>
              <a:gd name="connsiteX26" fmla="*/ 917722 w 2795532"/>
              <a:gd name="connsiteY26" fmla="*/ 60625 h 2996323"/>
              <a:gd name="connsiteX27" fmla="*/ 547428 w 2795532"/>
              <a:gd name="connsiteY27" fmla="*/ 22840 h 2996323"/>
              <a:gd name="connsiteX28" fmla="*/ 320717 w 2795532"/>
              <a:gd name="connsiteY28" fmla="*/ 189094 h 299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95532" h="2996323">
                <a:moveTo>
                  <a:pt x="320717" y="189094"/>
                </a:moveTo>
                <a:cubicBezTo>
                  <a:pt x="256482" y="220581"/>
                  <a:pt x="188469" y="176499"/>
                  <a:pt x="162019" y="211765"/>
                </a:cubicBezTo>
                <a:cubicBezTo>
                  <a:pt x="135569" y="247031"/>
                  <a:pt x="173355" y="318823"/>
                  <a:pt x="162019" y="400691"/>
                </a:cubicBezTo>
                <a:cubicBezTo>
                  <a:pt x="150683" y="482559"/>
                  <a:pt x="107860" y="614807"/>
                  <a:pt x="94006" y="702972"/>
                </a:cubicBezTo>
                <a:cubicBezTo>
                  <a:pt x="80152" y="791137"/>
                  <a:pt x="94006" y="850334"/>
                  <a:pt x="78892" y="929683"/>
                </a:cubicBezTo>
                <a:cubicBezTo>
                  <a:pt x="63778" y="1009032"/>
                  <a:pt x="13398" y="1095938"/>
                  <a:pt x="3322" y="1179065"/>
                </a:cubicBezTo>
                <a:cubicBezTo>
                  <a:pt x="-6754" y="1262192"/>
                  <a:pt x="8360" y="1360433"/>
                  <a:pt x="18436" y="1428446"/>
                </a:cubicBezTo>
                <a:cubicBezTo>
                  <a:pt x="28512" y="1496459"/>
                  <a:pt x="41107" y="1530466"/>
                  <a:pt x="63778" y="1587144"/>
                </a:cubicBezTo>
                <a:cubicBezTo>
                  <a:pt x="86449" y="1643822"/>
                  <a:pt x="122974" y="1701759"/>
                  <a:pt x="154462" y="1768513"/>
                </a:cubicBezTo>
                <a:cubicBezTo>
                  <a:pt x="185950" y="1835267"/>
                  <a:pt x="224995" y="1899501"/>
                  <a:pt x="252704" y="1987666"/>
                </a:cubicBezTo>
                <a:cubicBezTo>
                  <a:pt x="280413" y="2075831"/>
                  <a:pt x="270337" y="2160218"/>
                  <a:pt x="320717" y="2297504"/>
                </a:cubicBezTo>
                <a:cubicBezTo>
                  <a:pt x="371097" y="2434790"/>
                  <a:pt x="469339" y="2704324"/>
                  <a:pt x="554985" y="2811382"/>
                </a:cubicBezTo>
                <a:cubicBezTo>
                  <a:pt x="640631" y="2918440"/>
                  <a:pt x="595289" y="2913401"/>
                  <a:pt x="834595" y="2939851"/>
                </a:cubicBezTo>
                <a:cubicBezTo>
                  <a:pt x="1073901" y="2966301"/>
                  <a:pt x="1707431" y="3033055"/>
                  <a:pt x="1990819" y="2970080"/>
                </a:cubicBezTo>
                <a:cubicBezTo>
                  <a:pt x="2274207" y="2907105"/>
                  <a:pt x="2403937" y="2709362"/>
                  <a:pt x="2534925" y="2562000"/>
                </a:cubicBezTo>
                <a:cubicBezTo>
                  <a:pt x="2665913" y="2414638"/>
                  <a:pt x="2736446" y="2209339"/>
                  <a:pt x="2776750" y="2085908"/>
                </a:cubicBezTo>
                <a:cubicBezTo>
                  <a:pt x="2817054" y="1962477"/>
                  <a:pt x="2780529" y="1912096"/>
                  <a:pt x="2776750" y="1821412"/>
                </a:cubicBezTo>
                <a:cubicBezTo>
                  <a:pt x="2772972" y="1730728"/>
                  <a:pt x="2752820" y="1638784"/>
                  <a:pt x="2754079" y="1541802"/>
                </a:cubicBezTo>
                <a:cubicBezTo>
                  <a:pt x="2755338" y="1444820"/>
                  <a:pt x="2780529" y="1327686"/>
                  <a:pt x="2784307" y="1239521"/>
                </a:cubicBezTo>
                <a:cubicBezTo>
                  <a:pt x="2788086" y="1151356"/>
                  <a:pt x="2794383" y="1092159"/>
                  <a:pt x="2776750" y="1012810"/>
                </a:cubicBezTo>
                <a:cubicBezTo>
                  <a:pt x="2759117" y="933461"/>
                  <a:pt x="2716294" y="849074"/>
                  <a:pt x="2678509" y="763428"/>
                </a:cubicBezTo>
                <a:cubicBezTo>
                  <a:pt x="2640724" y="677782"/>
                  <a:pt x="2594122" y="570724"/>
                  <a:pt x="2550039" y="498932"/>
                </a:cubicBezTo>
                <a:cubicBezTo>
                  <a:pt x="2505956" y="427140"/>
                  <a:pt x="2474469" y="385577"/>
                  <a:pt x="2414013" y="332678"/>
                </a:cubicBezTo>
                <a:cubicBezTo>
                  <a:pt x="2353557" y="279779"/>
                  <a:pt x="2294360" y="223101"/>
                  <a:pt x="2187302" y="181537"/>
                </a:cubicBezTo>
                <a:cubicBezTo>
                  <a:pt x="2080244" y="139973"/>
                  <a:pt x="1916509" y="113524"/>
                  <a:pt x="1771666" y="83296"/>
                </a:cubicBezTo>
                <a:cubicBezTo>
                  <a:pt x="1626823" y="53068"/>
                  <a:pt x="1460568" y="3947"/>
                  <a:pt x="1318244" y="169"/>
                </a:cubicBezTo>
                <a:cubicBezTo>
                  <a:pt x="1175920" y="-3609"/>
                  <a:pt x="1046191" y="56847"/>
                  <a:pt x="917722" y="60625"/>
                </a:cubicBezTo>
                <a:cubicBezTo>
                  <a:pt x="789253" y="64403"/>
                  <a:pt x="649448" y="3947"/>
                  <a:pt x="547428" y="22840"/>
                </a:cubicBezTo>
                <a:cubicBezTo>
                  <a:pt x="445408" y="41733"/>
                  <a:pt x="384952" y="157607"/>
                  <a:pt x="320717" y="189094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514600" y="1825475"/>
            <a:ext cx="954182" cy="977149"/>
          </a:xfrm>
          <a:custGeom>
            <a:avLst/>
            <a:gdLst>
              <a:gd name="connsiteX0" fmla="*/ 340792 w 954182"/>
              <a:gd name="connsiteY0" fmla="*/ 0 h 977149"/>
              <a:gd name="connsiteX1" fmla="*/ 204766 w 954182"/>
              <a:gd name="connsiteY1" fmla="*/ 7557 h 977149"/>
              <a:gd name="connsiteX2" fmla="*/ 121639 w 954182"/>
              <a:gd name="connsiteY2" fmla="*/ 90685 h 977149"/>
              <a:gd name="connsiteX3" fmla="*/ 46068 w 954182"/>
              <a:gd name="connsiteY3" fmla="*/ 332510 h 977149"/>
              <a:gd name="connsiteX4" fmla="*/ 38511 w 954182"/>
              <a:gd name="connsiteY4" fmla="*/ 521435 h 977149"/>
              <a:gd name="connsiteX5" fmla="*/ 726 w 954182"/>
              <a:gd name="connsiteY5" fmla="*/ 763260 h 977149"/>
              <a:gd name="connsiteX6" fmla="*/ 76296 w 954182"/>
              <a:gd name="connsiteY6" fmla="*/ 861501 h 977149"/>
              <a:gd name="connsiteX7" fmla="*/ 227437 w 954182"/>
              <a:gd name="connsiteY7" fmla="*/ 906843 h 977149"/>
              <a:gd name="connsiteX8" fmla="*/ 295450 w 954182"/>
              <a:gd name="connsiteY8" fmla="*/ 929514 h 977149"/>
              <a:gd name="connsiteX9" fmla="*/ 514604 w 954182"/>
              <a:gd name="connsiteY9" fmla="*/ 974857 h 977149"/>
              <a:gd name="connsiteX10" fmla="*/ 748872 w 954182"/>
              <a:gd name="connsiteY10" fmla="*/ 959743 h 977149"/>
              <a:gd name="connsiteX11" fmla="*/ 930240 w 954182"/>
              <a:gd name="connsiteY11" fmla="*/ 869058 h 977149"/>
              <a:gd name="connsiteX12" fmla="*/ 952911 w 954182"/>
              <a:gd name="connsiteY12" fmla="*/ 763260 h 977149"/>
              <a:gd name="connsiteX13" fmla="*/ 937797 w 954182"/>
              <a:gd name="connsiteY13" fmla="*/ 634791 h 977149"/>
              <a:gd name="connsiteX14" fmla="*/ 892455 w 954182"/>
              <a:gd name="connsiteY14" fmla="*/ 521435 h 977149"/>
              <a:gd name="connsiteX15" fmla="*/ 786657 w 954182"/>
              <a:gd name="connsiteY15" fmla="*/ 392966 h 977149"/>
              <a:gd name="connsiteX16" fmla="*/ 673301 w 954182"/>
              <a:gd name="connsiteY16" fmla="*/ 264496 h 977149"/>
              <a:gd name="connsiteX17" fmla="*/ 605288 w 954182"/>
              <a:gd name="connsiteY17" fmla="*/ 158698 h 977149"/>
              <a:gd name="connsiteX18" fmla="*/ 461705 w 954182"/>
              <a:gd name="connsiteY18" fmla="*/ 68014 h 977149"/>
              <a:gd name="connsiteX19" fmla="*/ 340792 w 954182"/>
              <a:gd name="connsiteY19" fmla="*/ 0 h 97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54182" h="977149">
                <a:moveTo>
                  <a:pt x="340792" y="0"/>
                </a:moveTo>
                <a:cubicBezTo>
                  <a:pt x="297969" y="-10076"/>
                  <a:pt x="241291" y="-7557"/>
                  <a:pt x="204766" y="7557"/>
                </a:cubicBezTo>
                <a:cubicBezTo>
                  <a:pt x="168241" y="22671"/>
                  <a:pt x="148089" y="36526"/>
                  <a:pt x="121639" y="90685"/>
                </a:cubicBezTo>
                <a:cubicBezTo>
                  <a:pt x="95189" y="144844"/>
                  <a:pt x="59923" y="260718"/>
                  <a:pt x="46068" y="332510"/>
                </a:cubicBezTo>
                <a:cubicBezTo>
                  <a:pt x="32213" y="404302"/>
                  <a:pt x="46068" y="449643"/>
                  <a:pt x="38511" y="521435"/>
                </a:cubicBezTo>
                <a:cubicBezTo>
                  <a:pt x="30954" y="593227"/>
                  <a:pt x="-5571" y="706582"/>
                  <a:pt x="726" y="763260"/>
                </a:cubicBezTo>
                <a:cubicBezTo>
                  <a:pt x="7023" y="819938"/>
                  <a:pt x="38511" y="837571"/>
                  <a:pt x="76296" y="861501"/>
                </a:cubicBezTo>
                <a:cubicBezTo>
                  <a:pt x="114081" y="885431"/>
                  <a:pt x="190911" y="895507"/>
                  <a:pt x="227437" y="906843"/>
                </a:cubicBezTo>
                <a:cubicBezTo>
                  <a:pt x="263963" y="918179"/>
                  <a:pt x="247589" y="918178"/>
                  <a:pt x="295450" y="929514"/>
                </a:cubicBezTo>
                <a:cubicBezTo>
                  <a:pt x="343311" y="940850"/>
                  <a:pt x="439034" y="969819"/>
                  <a:pt x="514604" y="974857"/>
                </a:cubicBezTo>
                <a:cubicBezTo>
                  <a:pt x="590174" y="979895"/>
                  <a:pt x="679599" y="977376"/>
                  <a:pt x="748872" y="959743"/>
                </a:cubicBezTo>
                <a:cubicBezTo>
                  <a:pt x="818145" y="942110"/>
                  <a:pt x="896234" y="901805"/>
                  <a:pt x="930240" y="869058"/>
                </a:cubicBezTo>
                <a:cubicBezTo>
                  <a:pt x="964246" y="836311"/>
                  <a:pt x="951652" y="802304"/>
                  <a:pt x="952911" y="763260"/>
                </a:cubicBezTo>
                <a:cubicBezTo>
                  <a:pt x="954170" y="724216"/>
                  <a:pt x="947873" y="675095"/>
                  <a:pt x="937797" y="634791"/>
                </a:cubicBezTo>
                <a:cubicBezTo>
                  <a:pt x="927721" y="594487"/>
                  <a:pt x="917645" y="561739"/>
                  <a:pt x="892455" y="521435"/>
                </a:cubicBezTo>
                <a:cubicBezTo>
                  <a:pt x="867265" y="481131"/>
                  <a:pt x="823183" y="435789"/>
                  <a:pt x="786657" y="392966"/>
                </a:cubicBezTo>
                <a:cubicBezTo>
                  <a:pt x="750131" y="350143"/>
                  <a:pt x="703529" y="303541"/>
                  <a:pt x="673301" y="264496"/>
                </a:cubicBezTo>
                <a:cubicBezTo>
                  <a:pt x="643073" y="225451"/>
                  <a:pt x="640554" y="191445"/>
                  <a:pt x="605288" y="158698"/>
                </a:cubicBezTo>
                <a:cubicBezTo>
                  <a:pt x="570022" y="125951"/>
                  <a:pt x="505788" y="94464"/>
                  <a:pt x="461705" y="68014"/>
                </a:cubicBezTo>
                <a:cubicBezTo>
                  <a:pt x="417622" y="41564"/>
                  <a:pt x="383615" y="10076"/>
                  <a:pt x="340792" y="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3717164" y="1728859"/>
            <a:ext cx="1784708" cy="1044569"/>
          </a:xfrm>
          <a:custGeom>
            <a:avLst/>
            <a:gdLst>
              <a:gd name="connsiteX0" fmla="*/ 499656 w 1784708"/>
              <a:gd name="connsiteY0" fmla="*/ 1700 h 1044569"/>
              <a:gd name="connsiteX1" fmla="*/ 265388 w 1784708"/>
              <a:gd name="connsiteY1" fmla="*/ 31928 h 1044569"/>
              <a:gd name="connsiteX2" fmla="*/ 136919 w 1784708"/>
              <a:gd name="connsiteY2" fmla="*/ 122612 h 1044569"/>
              <a:gd name="connsiteX3" fmla="*/ 84019 w 1784708"/>
              <a:gd name="connsiteY3" fmla="*/ 228410 h 1044569"/>
              <a:gd name="connsiteX4" fmla="*/ 892 w 1784708"/>
              <a:gd name="connsiteY4" fmla="*/ 364437 h 1044569"/>
              <a:gd name="connsiteX5" fmla="*/ 38677 w 1784708"/>
              <a:gd name="connsiteY5" fmla="*/ 523134 h 1044569"/>
              <a:gd name="connsiteX6" fmla="*/ 16006 w 1784708"/>
              <a:gd name="connsiteY6" fmla="*/ 553362 h 1044569"/>
              <a:gd name="connsiteX7" fmla="*/ 53791 w 1784708"/>
              <a:gd name="connsiteY7" fmla="*/ 848086 h 1044569"/>
              <a:gd name="connsiteX8" fmla="*/ 167147 w 1784708"/>
              <a:gd name="connsiteY8" fmla="*/ 938771 h 1044569"/>
              <a:gd name="connsiteX9" fmla="*/ 378743 w 1784708"/>
              <a:gd name="connsiteY9" fmla="*/ 1006784 h 1044569"/>
              <a:gd name="connsiteX10" fmla="*/ 718810 w 1784708"/>
              <a:gd name="connsiteY10" fmla="*/ 1044569 h 1044569"/>
              <a:gd name="connsiteX11" fmla="*/ 975748 w 1784708"/>
              <a:gd name="connsiteY11" fmla="*/ 1006784 h 1044569"/>
              <a:gd name="connsiteX12" fmla="*/ 1346043 w 1784708"/>
              <a:gd name="connsiteY12" fmla="*/ 916100 h 1044569"/>
              <a:gd name="connsiteX13" fmla="*/ 1618096 w 1784708"/>
              <a:gd name="connsiteY13" fmla="*/ 802744 h 1044569"/>
              <a:gd name="connsiteX14" fmla="*/ 1761679 w 1784708"/>
              <a:gd name="connsiteY14" fmla="*/ 689389 h 1044569"/>
              <a:gd name="connsiteX15" fmla="*/ 1784350 w 1784708"/>
              <a:gd name="connsiteY15" fmla="*/ 538248 h 1044569"/>
              <a:gd name="connsiteX16" fmla="*/ 1761679 w 1784708"/>
              <a:gd name="connsiteY16" fmla="*/ 356880 h 1044569"/>
              <a:gd name="connsiteX17" fmla="*/ 1670995 w 1784708"/>
              <a:gd name="connsiteY17" fmla="*/ 243524 h 1044569"/>
              <a:gd name="connsiteX18" fmla="*/ 1474512 w 1784708"/>
              <a:gd name="connsiteY18" fmla="*/ 145283 h 1044569"/>
              <a:gd name="connsiteX19" fmla="*/ 1270472 w 1784708"/>
              <a:gd name="connsiteY19" fmla="*/ 77270 h 1044569"/>
              <a:gd name="connsiteX20" fmla="*/ 1005976 w 1784708"/>
              <a:gd name="connsiteY20" fmla="*/ 54599 h 1044569"/>
              <a:gd name="connsiteX21" fmla="*/ 771709 w 1784708"/>
              <a:gd name="connsiteY21" fmla="*/ 9257 h 1044569"/>
              <a:gd name="connsiteX22" fmla="*/ 499656 w 1784708"/>
              <a:gd name="connsiteY22" fmla="*/ 1700 h 1044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784708" h="1044569">
                <a:moveTo>
                  <a:pt x="499656" y="1700"/>
                </a:moveTo>
                <a:cubicBezTo>
                  <a:pt x="415269" y="5479"/>
                  <a:pt x="325844" y="11776"/>
                  <a:pt x="265388" y="31928"/>
                </a:cubicBezTo>
                <a:cubicBezTo>
                  <a:pt x="204932" y="52080"/>
                  <a:pt x="167147" y="89865"/>
                  <a:pt x="136919" y="122612"/>
                </a:cubicBezTo>
                <a:cubicBezTo>
                  <a:pt x="106691" y="155359"/>
                  <a:pt x="106690" y="188106"/>
                  <a:pt x="84019" y="228410"/>
                </a:cubicBezTo>
                <a:cubicBezTo>
                  <a:pt x="61348" y="268714"/>
                  <a:pt x="8449" y="315316"/>
                  <a:pt x="892" y="364437"/>
                </a:cubicBezTo>
                <a:cubicBezTo>
                  <a:pt x="-6665" y="413558"/>
                  <a:pt x="36158" y="491647"/>
                  <a:pt x="38677" y="523134"/>
                </a:cubicBezTo>
                <a:cubicBezTo>
                  <a:pt x="41196" y="554622"/>
                  <a:pt x="13487" y="499203"/>
                  <a:pt x="16006" y="553362"/>
                </a:cubicBezTo>
                <a:cubicBezTo>
                  <a:pt x="18525" y="607521"/>
                  <a:pt x="28601" y="783851"/>
                  <a:pt x="53791" y="848086"/>
                </a:cubicBezTo>
                <a:cubicBezTo>
                  <a:pt x="78981" y="912321"/>
                  <a:pt x="112988" y="912321"/>
                  <a:pt x="167147" y="938771"/>
                </a:cubicBezTo>
                <a:cubicBezTo>
                  <a:pt x="221306" y="965221"/>
                  <a:pt x="286799" y="989151"/>
                  <a:pt x="378743" y="1006784"/>
                </a:cubicBezTo>
                <a:cubicBezTo>
                  <a:pt x="470687" y="1024417"/>
                  <a:pt x="619309" y="1044569"/>
                  <a:pt x="718810" y="1044569"/>
                </a:cubicBezTo>
                <a:cubicBezTo>
                  <a:pt x="818311" y="1044569"/>
                  <a:pt x="871209" y="1028196"/>
                  <a:pt x="975748" y="1006784"/>
                </a:cubicBezTo>
                <a:cubicBezTo>
                  <a:pt x="1080287" y="985373"/>
                  <a:pt x="1238985" y="950107"/>
                  <a:pt x="1346043" y="916100"/>
                </a:cubicBezTo>
                <a:cubicBezTo>
                  <a:pt x="1453101" y="882093"/>
                  <a:pt x="1548823" y="840529"/>
                  <a:pt x="1618096" y="802744"/>
                </a:cubicBezTo>
                <a:cubicBezTo>
                  <a:pt x="1687369" y="764959"/>
                  <a:pt x="1733970" y="733472"/>
                  <a:pt x="1761679" y="689389"/>
                </a:cubicBezTo>
                <a:cubicBezTo>
                  <a:pt x="1789388" y="645306"/>
                  <a:pt x="1784350" y="593666"/>
                  <a:pt x="1784350" y="538248"/>
                </a:cubicBezTo>
                <a:cubicBezTo>
                  <a:pt x="1784350" y="482830"/>
                  <a:pt x="1780571" y="406001"/>
                  <a:pt x="1761679" y="356880"/>
                </a:cubicBezTo>
                <a:cubicBezTo>
                  <a:pt x="1742787" y="307759"/>
                  <a:pt x="1718856" y="278790"/>
                  <a:pt x="1670995" y="243524"/>
                </a:cubicBezTo>
                <a:cubicBezTo>
                  <a:pt x="1623134" y="208258"/>
                  <a:pt x="1541266" y="172992"/>
                  <a:pt x="1474512" y="145283"/>
                </a:cubicBezTo>
                <a:cubicBezTo>
                  <a:pt x="1407758" y="117574"/>
                  <a:pt x="1348561" y="92384"/>
                  <a:pt x="1270472" y="77270"/>
                </a:cubicBezTo>
                <a:cubicBezTo>
                  <a:pt x="1192383" y="62156"/>
                  <a:pt x="1089103" y="65934"/>
                  <a:pt x="1005976" y="54599"/>
                </a:cubicBezTo>
                <a:cubicBezTo>
                  <a:pt x="922849" y="43264"/>
                  <a:pt x="858615" y="18073"/>
                  <a:pt x="771709" y="9257"/>
                </a:cubicBezTo>
                <a:cubicBezTo>
                  <a:pt x="684803" y="441"/>
                  <a:pt x="584043" y="-2079"/>
                  <a:pt x="499656" y="170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385746" y="853519"/>
            <a:ext cx="3208579" cy="2116392"/>
          </a:xfrm>
          <a:custGeom>
            <a:avLst/>
            <a:gdLst>
              <a:gd name="connsiteX0" fmla="*/ 1347424 w 3208579"/>
              <a:gd name="connsiteY0" fmla="*/ 15539 h 2116392"/>
              <a:gd name="connsiteX1" fmla="*/ 1075371 w 3208579"/>
              <a:gd name="connsiteY1" fmla="*/ 68438 h 2116392"/>
              <a:gd name="connsiteX2" fmla="*/ 818433 w 3208579"/>
              <a:gd name="connsiteY2" fmla="*/ 212021 h 2116392"/>
              <a:gd name="connsiteX3" fmla="*/ 591722 w 3208579"/>
              <a:gd name="connsiteY3" fmla="*/ 416061 h 2116392"/>
              <a:gd name="connsiteX4" fmla="*/ 380125 w 3208579"/>
              <a:gd name="connsiteY4" fmla="*/ 567202 h 2116392"/>
              <a:gd name="connsiteX5" fmla="*/ 153414 w 3208579"/>
              <a:gd name="connsiteY5" fmla="*/ 809026 h 2116392"/>
              <a:gd name="connsiteX6" fmla="*/ 123186 w 3208579"/>
              <a:gd name="connsiteY6" fmla="*/ 1050851 h 2116392"/>
              <a:gd name="connsiteX7" fmla="*/ 32502 w 3208579"/>
              <a:gd name="connsiteY7" fmla="*/ 1443817 h 2116392"/>
              <a:gd name="connsiteX8" fmla="*/ 9831 w 3208579"/>
              <a:gd name="connsiteY8" fmla="*/ 1776326 h 2116392"/>
              <a:gd name="connsiteX9" fmla="*/ 183642 w 3208579"/>
              <a:gd name="connsiteY9" fmla="*/ 2010593 h 2116392"/>
              <a:gd name="connsiteX10" fmla="*/ 606836 w 3208579"/>
              <a:gd name="connsiteY10" fmla="*/ 2086164 h 2116392"/>
              <a:gd name="connsiteX11" fmla="*/ 1135828 w 3208579"/>
              <a:gd name="connsiteY11" fmla="*/ 2116392 h 2116392"/>
              <a:gd name="connsiteX12" fmla="*/ 1725275 w 3208579"/>
              <a:gd name="connsiteY12" fmla="*/ 2086164 h 2116392"/>
              <a:gd name="connsiteX13" fmla="*/ 2133355 w 3208579"/>
              <a:gd name="connsiteY13" fmla="*/ 2033264 h 2116392"/>
              <a:gd name="connsiteX14" fmla="*/ 2647233 w 3208579"/>
              <a:gd name="connsiteY14" fmla="*/ 1935023 h 2116392"/>
              <a:gd name="connsiteX15" fmla="*/ 2979742 w 3208579"/>
              <a:gd name="connsiteY15" fmla="*/ 1783883 h 2116392"/>
              <a:gd name="connsiteX16" fmla="*/ 3168667 w 3208579"/>
              <a:gd name="connsiteY16" fmla="*/ 1640299 h 2116392"/>
              <a:gd name="connsiteX17" fmla="*/ 3206452 w 3208579"/>
              <a:gd name="connsiteY17" fmla="*/ 1421145 h 2116392"/>
              <a:gd name="connsiteX18" fmla="*/ 3130882 w 3208579"/>
              <a:gd name="connsiteY18" fmla="*/ 1247334 h 2116392"/>
              <a:gd name="connsiteX19" fmla="*/ 3002413 w 3208579"/>
              <a:gd name="connsiteY19" fmla="*/ 1058408 h 2116392"/>
              <a:gd name="connsiteX20" fmla="*/ 2783259 w 3208579"/>
              <a:gd name="connsiteY20" fmla="*/ 650329 h 2116392"/>
              <a:gd name="connsiteX21" fmla="*/ 2579219 w 3208579"/>
              <a:gd name="connsiteY21" fmla="*/ 385833 h 2116392"/>
              <a:gd name="connsiteX22" fmla="*/ 2216482 w 3208579"/>
              <a:gd name="connsiteY22" fmla="*/ 151565 h 2116392"/>
              <a:gd name="connsiteX23" fmla="*/ 1959543 w 3208579"/>
              <a:gd name="connsiteY23" fmla="*/ 45767 h 2116392"/>
              <a:gd name="connsiteX24" fmla="*/ 1778175 w 3208579"/>
              <a:gd name="connsiteY24" fmla="*/ 7982 h 2116392"/>
              <a:gd name="connsiteX25" fmla="*/ 1513679 w 3208579"/>
              <a:gd name="connsiteY25" fmla="*/ 425 h 2116392"/>
              <a:gd name="connsiteX26" fmla="*/ 1347424 w 3208579"/>
              <a:gd name="connsiteY26" fmla="*/ 15539 h 2116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208579" h="2116392">
                <a:moveTo>
                  <a:pt x="1347424" y="15539"/>
                </a:moveTo>
                <a:cubicBezTo>
                  <a:pt x="1274373" y="26875"/>
                  <a:pt x="1163536" y="35691"/>
                  <a:pt x="1075371" y="68438"/>
                </a:cubicBezTo>
                <a:cubicBezTo>
                  <a:pt x="987206" y="101185"/>
                  <a:pt x="899041" y="154084"/>
                  <a:pt x="818433" y="212021"/>
                </a:cubicBezTo>
                <a:cubicBezTo>
                  <a:pt x="737825" y="269958"/>
                  <a:pt x="664773" y="356864"/>
                  <a:pt x="591722" y="416061"/>
                </a:cubicBezTo>
                <a:cubicBezTo>
                  <a:pt x="518671" y="475258"/>
                  <a:pt x="453176" y="501708"/>
                  <a:pt x="380125" y="567202"/>
                </a:cubicBezTo>
                <a:cubicBezTo>
                  <a:pt x="307074" y="632696"/>
                  <a:pt x="196237" y="728418"/>
                  <a:pt x="153414" y="809026"/>
                </a:cubicBezTo>
                <a:cubicBezTo>
                  <a:pt x="110591" y="889634"/>
                  <a:pt x="143338" y="945053"/>
                  <a:pt x="123186" y="1050851"/>
                </a:cubicBezTo>
                <a:cubicBezTo>
                  <a:pt x="103034" y="1156649"/>
                  <a:pt x="51394" y="1322905"/>
                  <a:pt x="32502" y="1443817"/>
                </a:cubicBezTo>
                <a:cubicBezTo>
                  <a:pt x="13609" y="1564730"/>
                  <a:pt x="-15359" y="1681863"/>
                  <a:pt x="9831" y="1776326"/>
                </a:cubicBezTo>
                <a:cubicBezTo>
                  <a:pt x="35021" y="1870789"/>
                  <a:pt x="84141" y="1958953"/>
                  <a:pt x="183642" y="2010593"/>
                </a:cubicBezTo>
                <a:cubicBezTo>
                  <a:pt x="283143" y="2062233"/>
                  <a:pt x="448138" y="2068531"/>
                  <a:pt x="606836" y="2086164"/>
                </a:cubicBezTo>
                <a:cubicBezTo>
                  <a:pt x="765534" y="2103797"/>
                  <a:pt x="949422" y="2116392"/>
                  <a:pt x="1135828" y="2116392"/>
                </a:cubicBezTo>
                <a:cubicBezTo>
                  <a:pt x="1322234" y="2116392"/>
                  <a:pt x="1559021" y="2100019"/>
                  <a:pt x="1725275" y="2086164"/>
                </a:cubicBezTo>
                <a:cubicBezTo>
                  <a:pt x="1891529" y="2072309"/>
                  <a:pt x="1979695" y="2058454"/>
                  <a:pt x="2133355" y="2033264"/>
                </a:cubicBezTo>
                <a:cubicBezTo>
                  <a:pt x="2287015" y="2008074"/>
                  <a:pt x="2506169" y="1976586"/>
                  <a:pt x="2647233" y="1935023"/>
                </a:cubicBezTo>
                <a:cubicBezTo>
                  <a:pt x="2788297" y="1893460"/>
                  <a:pt x="2892836" y="1833004"/>
                  <a:pt x="2979742" y="1783883"/>
                </a:cubicBezTo>
                <a:cubicBezTo>
                  <a:pt x="3066648" y="1734762"/>
                  <a:pt x="3130882" y="1700755"/>
                  <a:pt x="3168667" y="1640299"/>
                </a:cubicBezTo>
                <a:cubicBezTo>
                  <a:pt x="3206452" y="1579843"/>
                  <a:pt x="3212750" y="1486639"/>
                  <a:pt x="3206452" y="1421145"/>
                </a:cubicBezTo>
                <a:cubicBezTo>
                  <a:pt x="3200155" y="1355651"/>
                  <a:pt x="3164889" y="1307790"/>
                  <a:pt x="3130882" y="1247334"/>
                </a:cubicBezTo>
                <a:cubicBezTo>
                  <a:pt x="3096876" y="1186878"/>
                  <a:pt x="3060350" y="1157909"/>
                  <a:pt x="3002413" y="1058408"/>
                </a:cubicBezTo>
                <a:cubicBezTo>
                  <a:pt x="2944476" y="958907"/>
                  <a:pt x="2853791" y="762425"/>
                  <a:pt x="2783259" y="650329"/>
                </a:cubicBezTo>
                <a:cubicBezTo>
                  <a:pt x="2712727" y="538233"/>
                  <a:pt x="2673682" y="468960"/>
                  <a:pt x="2579219" y="385833"/>
                </a:cubicBezTo>
                <a:cubicBezTo>
                  <a:pt x="2484756" y="302706"/>
                  <a:pt x="2319761" y="208243"/>
                  <a:pt x="2216482" y="151565"/>
                </a:cubicBezTo>
                <a:cubicBezTo>
                  <a:pt x="2113203" y="94887"/>
                  <a:pt x="2032594" y="69698"/>
                  <a:pt x="1959543" y="45767"/>
                </a:cubicBezTo>
                <a:cubicBezTo>
                  <a:pt x="1886492" y="21836"/>
                  <a:pt x="1852486" y="15539"/>
                  <a:pt x="1778175" y="7982"/>
                </a:cubicBezTo>
                <a:cubicBezTo>
                  <a:pt x="1703864" y="425"/>
                  <a:pt x="1585471" y="-834"/>
                  <a:pt x="1513679" y="425"/>
                </a:cubicBezTo>
                <a:cubicBezTo>
                  <a:pt x="1441887" y="1684"/>
                  <a:pt x="1420475" y="4203"/>
                  <a:pt x="1347424" y="1553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95600" y="180122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98563" y="157497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1-2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87338" y="171559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1-1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4845" y="929514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2-4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05601" y="79073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2-1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73975" y="762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96371" y="10985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8018" y="3886200"/>
            <a:ext cx="800706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0: Pre-computation outside Forward or Back Projection: Unary Matrix row/col sum</a:t>
            </a:r>
          </a:p>
          <a:p>
            <a:r>
              <a:rPr lang="en-US" dirty="0" smtClean="0"/>
              <a:t>1-1: Binary matrix </a:t>
            </a:r>
            <a:r>
              <a:rPr lang="en-US" dirty="0" err="1" smtClean="0"/>
              <a:t>mult</a:t>
            </a:r>
            <a:r>
              <a:rPr lang="en-US" dirty="0" smtClean="0"/>
              <a:t> of different dimensions (Forward Projection: sinogram-&gt;</a:t>
            </a:r>
            <a:r>
              <a:rPr lang="en-US" dirty="0" err="1" smtClean="0"/>
              <a:t>vol</a:t>
            </a:r>
            <a:r>
              <a:rPr lang="en-US" dirty="0" smtClean="0"/>
              <a:t>)</a:t>
            </a:r>
          </a:p>
          <a:p>
            <a:r>
              <a:rPr lang="en-US" dirty="0" smtClean="0"/>
              <a:t>2-1: Binary element-wise matrix division</a:t>
            </a:r>
          </a:p>
          <a:p>
            <a:r>
              <a:rPr lang="en-US" dirty="0" smtClean="0"/>
              <a:t>3: Binary matrix </a:t>
            </a:r>
            <a:r>
              <a:rPr lang="en-US" dirty="0" err="1" smtClean="0"/>
              <a:t>mult</a:t>
            </a:r>
            <a:r>
              <a:rPr lang="en-US" dirty="0" smtClean="0"/>
              <a:t> of different dimensions (</a:t>
            </a:r>
            <a:r>
              <a:rPr lang="en-US" dirty="0" err="1" smtClean="0"/>
              <a:t>Backprojection</a:t>
            </a:r>
            <a:r>
              <a:rPr lang="en-US" dirty="0" smtClean="0"/>
              <a:t>: </a:t>
            </a:r>
            <a:r>
              <a:rPr lang="en-US" dirty="0" err="1" smtClean="0"/>
              <a:t>vol</a:t>
            </a:r>
            <a:r>
              <a:rPr lang="en-US" dirty="0" smtClean="0"/>
              <a:t>-&gt;sinogram)</a:t>
            </a:r>
          </a:p>
          <a:p>
            <a:endParaRPr lang="en-US" dirty="0" smtClean="0"/>
          </a:p>
          <a:p>
            <a:r>
              <a:rPr lang="en-US" dirty="0" smtClean="0"/>
              <a:t>1-2: Unary matrix gradient operation (Total variation)</a:t>
            </a:r>
          </a:p>
          <a:p>
            <a:r>
              <a:rPr lang="en-US" dirty="0" smtClean="0"/>
              <a:t>2-3. Binary element-wise matrix addition</a:t>
            </a:r>
          </a:p>
          <a:p>
            <a:r>
              <a:rPr lang="en-US" dirty="0" smtClean="0"/>
              <a:t>2-4: Binary element-wise matrix division</a:t>
            </a:r>
          </a:p>
          <a:p>
            <a:endParaRPr lang="en-US" dirty="0" smtClean="0"/>
          </a:p>
          <a:p>
            <a:r>
              <a:rPr lang="en-US" dirty="0" smtClean="0"/>
              <a:t>4. Binary element-wise matrix multiplication</a:t>
            </a:r>
          </a:p>
        </p:txBody>
      </p:sp>
      <p:sp>
        <p:nvSpPr>
          <p:cNvPr id="8" name="Freeform 7"/>
          <p:cNvSpPr/>
          <p:nvPr/>
        </p:nvSpPr>
        <p:spPr>
          <a:xfrm>
            <a:off x="2440919" y="1594229"/>
            <a:ext cx="3140928" cy="1297051"/>
          </a:xfrm>
          <a:custGeom>
            <a:avLst/>
            <a:gdLst>
              <a:gd name="connsiteX0" fmla="*/ 1715445 w 3140928"/>
              <a:gd name="connsiteY0" fmla="*/ 30531 h 1297051"/>
              <a:gd name="connsiteX1" fmla="*/ 1428278 w 3140928"/>
              <a:gd name="connsiteY1" fmla="*/ 7860 h 1297051"/>
              <a:gd name="connsiteX2" fmla="*/ 1118440 w 3140928"/>
              <a:gd name="connsiteY2" fmla="*/ 22974 h 1297051"/>
              <a:gd name="connsiteX3" fmla="*/ 665018 w 3140928"/>
              <a:gd name="connsiteY3" fmla="*/ 45645 h 1297051"/>
              <a:gd name="connsiteX4" fmla="*/ 279610 w 3140928"/>
              <a:gd name="connsiteY4" fmla="*/ 75873 h 1297051"/>
              <a:gd name="connsiteX5" fmla="*/ 158698 w 3140928"/>
              <a:gd name="connsiteY5" fmla="*/ 159001 h 1297051"/>
              <a:gd name="connsiteX6" fmla="*/ 113355 w 3140928"/>
              <a:gd name="connsiteY6" fmla="*/ 393269 h 1297051"/>
              <a:gd name="connsiteX7" fmla="*/ 0 w 3140928"/>
              <a:gd name="connsiteY7" fmla="*/ 929817 h 1297051"/>
              <a:gd name="connsiteX8" fmla="*/ 113355 w 3140928"/>
              <a:gd name="connsiteY8" fmla="*/ 1209427 h 1297051"/>
              <a:gd name="connsiteX9" fmla="*/ 657461 w 3140928"/>
              <a:gd name="connsiteY9" fmla="*/ 1277440 h 1297051"/>
              <a:gd name="connsiteX10" fmla="*/ 1602089 w 3140928"/>
              <a:gd name="connsiteY10" fmla="*/ 1284997 h 1297051"/>
              <a:gd name="connsiteX11" fmla="*/ 2644959 w 3140928"/>
              <a:gd name="connsiteY11" fmla="*/ 1126300 h 1297051"/>
              <a:gd name="connsiteX12" fmla="*/ 3075709 w 3140928"/>
              <a:gd name="connsiteY12" fmla="*/ 869361 h 1297051"/>
              <a:gd name="connsiteX13" fmla="*/ 3136165 w 3140928"/>
              <a:gd name="connsiteY13" fmla="*/ 680435 h 1297051"/>
              <a:gd name="connsiteX14" fmla="*/ 3045481 w 3140928"/>
              <a:gd name="connsiteY14" fmla="*/ 506624 h 1297051"/>
              <a:gd name="connsiteX15" fmla="*/ 2864112 w 3140928"/>
              <a:gd name="connsiteY15" fmla="*/ 340369 h 1297051"/>
              <a:gd name="connsiteX16" fmla="*/ 2592060 w 3140928"/>
              <a:gd name="connsiteY16" fmla="*/ 136330 h 1297051"/>
              <a:gd name="connsiteX17" fmla="*/ 2403134 w 3140928"/>
              <a:gd name="connsiteY17" fmla="*/ 45645 h 1297051"/>
              <a:gd name="connsiteX18" fmla="*/ 2100853 w 3140928"/>
              <a:gd name="connsiteY18" fmla="*/ 303 h 1297051"/>
              <a:gd name="connsiteX19" fmla="*/ 1715445 w 3140928"/>
              <a:gd name="connsiteY19" fmla="*/ 30531 h 129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40928" h="1297051">
                <a:moveTo>
                  <a:pt x="1715445" y="30531"/>
                </a:moveTo>
                <a:cubicBezTo>
                  <a:pt x="1603349" y="31790"/>
                  <a:pt x="1527779" y="9119"/>
                  <a:pt x="1428278" y="7860"/>
                </a:cubicBezTo>
                <a:cubicBezTo>
                  <a:pt x="1328777" y="6600"/>
                  <a:pt x="1118440" y="22974"/>
                  <a:pt x="1118440" y="22974"/>
                </a:cubicBezTo>
                <a:lnTo>
                  <a:pt x="665018" y="45645"/>
                </a:lnTo>
                <a:cubicBezTo>
                  <a:pt x="525213" y="54461"/>
                  <a:pt x="363997" y="56980"/>
                  <a:pt x="279610" y="75873"/>
                </a:cubicBezTo>
                <a:cubicBezTo>
                  <a:pt x="195223" y="94766"/>
                  <a:pt x="186407" y="106102"/>
                  <a:pt x="158698" y="159001"/>
                </a:cubicBezTo>
                <a:cubicBezTo>
                  <a:pt x="130989" y="211900"/>
                  <a:pt x="139805" y="264800"/>
                  <a:pt x="113355" y="393269"/>
                </a:cubicBezTo>
                <a:cubicBezTo>
                  <a:pt x="86905" y="521738"/>
                  <a:pt x="0" y="793791"/>
                  <a:pt x="0" y="929817"/>
                </a:cubicBezTo>
                <a:cubicBezTo>
                  <a:pt x="0" y="1065843"/>
                  <a:pt x="3778" y="1151490"/>
                  <a:pt x="113355" y="1209427"/>
                </a:cubicBezTo>
                <a:cubicBezTo>
                  <a:pt x="222932" y="1267364"/>
                  <a:pt x="409339" y="1264845"/>
                  <a:pt x="657461" y="1277440"/>
                </a:cubicBezTo>
                <a:cubicBezTo>
                  <a:pt x="905583" y="1290035"/>
                  <a:pt x="1270839" y="1310187"/>
                  <a:pt x="1602089" y="1284997"/>
                </a:cubicBezTo>
                <a:cubicBezTo>
                  <a:pt x="1933339" y="1259807"/>
                  <a:pt x="2399356" y="1195573"/>
                  <a:pt x="2644959" y="1126300"/>
                </a:cubicBezTo>
                <a:cubicBezTo>
                  <a:pt x="2890562" y="1057027"/>
                  <a:pt x="2993841" y="943672"/>
                  <a:pt x="3075709" y="869361"/>
                </a:cubicBezTo>
                <a:cubicBezTo>
                  <a:pt x="3157577" y="795050"/>
                  <a:pt x="3141203" y="740891"/>
                  <a:pt x="3136165" y="680435"/>
                </a:cubicBezTo>
                <a:cubicBezTo>
                  <a:pt x="3131127" y="619979"/>
                  <a:pt x="3090823" y="563302"/>
                  <a:pt x="3045481" y="506624"/>
                </a:cubicBezTo>
                <a:cubicBezTo>
                  <a:pt x="3000139" y="449946"/>
                  <a:pt x="2939682" y="402085"/>
                  <a:pt x="2864112" y="340369"/>
                </a:cubicBezTo>
                <a:cubicBezTo>
                  <a:pt x="2788542" y="278653"/>
                  <a:pt x="2668890" y="185451"/>
                  <a:pt x="2592060" y="136330"/>
                </a:cubicBezTo>
                <a:cubicBezTo>
                  <a:pt x="2515230" y="87209"/>
                  <a:pt x="2485002" y="68316"/>
                  <a:pt x="2403134" y="45645"/>
                </a:cubicBezTo>
                <a:cubicBezTo>
                  <a:pt x="2321266" y="22974"/>
                  <a:pt x="2215468" y="4081"/>
                  <a:pt x="2100853" y="303"/>
                </a:cubicBezTo>
                <a:cubicBezTo>
                  <a:pt x="1986238" y="-3475"/>
                  <a:pt x="1827541" y="29272"/>
                  <a:pt x="1715445" y="30531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301540" y="172885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2-3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27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9063" y="878767"/>
                <a:ext cx="2097177" cy="3703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∀</m:t>
                    </m:r>
                    <m:r>
                      <a:rPr lang="en-US" b="0" i="1" smtClean="0">
                        <a:latin typeface="Cambria Math"/>
                      </a:rPr>
                      <m:t>𝑗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nary>
                      <m:naryPr>
                        <m:chr m:val="∑"/>
                        <m:ctrlPr>
                          <a:rPr lang="pt-BR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pt-BR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𝑖𝑗</m:t>
                        </m:r>
                        <m:r>
                          <a:rPr lang="en-US" b="0" i="1" smtClean="0">
                            <a:latin typeface="Cambria Math"/>
                          </a:rPr>
                          <m:t> →</m:t>
                        </m:r>
                        <m:r>
                          <a:rPr lang="en-US" b="0" i="1" smtClean="0">
                            <a:latin typeface="Cambria Math"/>
                          </a:rPr>
                          <m:t>𝑎𝑗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063" y="878767"/>
                <a:ext cx="2097177" cy="370358"/>
              </a:xfrm>
              <a:prstGeom prst="rect">
                <a:avLst/>
              </a:prstGeom>
              <a:blipFill rotWithShape="1">
                <a:blip r:embed="rId2"/>
                <a:stretch>
                  <a:fillRect l="-2616" t="-119672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37736" y="1344798"/>
                <a:ext cx="2426305" cy="4147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1-1: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∀</m:t>
                    </m:r>
                    <m:r>
                      <a:rPr lang="en-US" i="1">
                        <a:latin typeface="Cambria Math"/>
                      </a:rPr>
                      <m:t>𝑖</m:t>
                    </m:r>
                    <m:r>
                      <a:rPr lang="en-US" i="1">
                        <a:latin typeface="Cambria Math"/>
                      </a:rPr>
                      <m:t>, </m:t>
                    </m:r>
                    <m:nary>
                      <m:naryPr>
                        <m:chr m:val="∑"/>
                        <m:ctrlPr>
                          <a:rPr lang="pt-BR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𝑗</m:t>
                        </m:r>
                        <m:r>
                          <a:rPr lang="pt-BR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𝑖𝑗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</m:acc>
                        <m:r>
                          <a:rPr lang="en-US" i="1" baseline="-25000">
                            <a:latin typeface="Cambria Math"/>
                          </a:rPr>
                          <m:t>𝑗</m:t>
                        </m:r>
                        <m:r>
                          <a:rPr lang="en-US" b="0" i="1" smtClean="0">
                            <a:latin typeface="Cambria Math"/>
                          </a:rPr>
                          <m:t>→</m:t>
                        </m:r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𝑔</m:t>
                            </m:r>
                          </m:e>
                        </m:acc>
                        <m:r>
                          <a:rPr lang="en-US" b="0" i="1" baseline="-25000" dirty="0" smtClean="0">
                            <a:latin typeface="Cambria Math"/>
                          </a:rPr>
                          <m:t>𝑖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7736" y="1344798"/>
                <a:ext cx="2426305" cy="414729"/>
              </a:xfrm>
              <a:prstGeom prst="rect">
                <a:avLst/>
              </a:prstGeom>
              <a:blipFill rotWithShape="1">
                <a:blip r:embed="rId3"/>
                <a:stretch>
                  <a:fillRect l="-2261" t="-102941" r="-8794" b="-15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755262" y="1304882"/>
                <a:ext cx="1718740" cy="4945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2-1: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∀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𝑖</m:t>
                        </m:r>
                      </m:num>
                      <m:den>
                        <m:acc>
                          <m:accPr>
                            <m:chr m:val="̂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𝑔</m:t>
                            </m:r>
                          </m:e>
                        </m:acc>
                        <m:r>
                          <a:rPr lang="en-US" i="1" baseline="-25000" dirty="0">
                            <a:latin typeface="Cambria Math"/>
                          </a:rPr>
                          <m:t>𝑖</m:t>
                        </m:r>
                      </m:den>
                    </m:f>
                    <m:r>
                      <a:rPr lang="en-US" b="0" i="1" baseline="-25000" smtClean="0">
                        <a:latin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</a:rPr>
                      <m:t>→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</m:acc>
                    <m:r>
                      <a:rPr lang="en-US" b="0" i="1" baseline="-25000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262" y="1304882"/>
                <a:ext cx="1718740" cy="494559"/>
              </a:xfrm>
              <a:prstGeom prst="rect">
                <a:avLst/>
              </a:prstGeom>
              <a:blipFill rotWithShape="1">
                <a:blip r:embed="rId4"/>
                <a:stretch>
                  <a:fillRect l="-2837" r="-8511"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750620" y="1344797"/>
                <a:ext cx="2306657" cy="3922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∀</m:t>
                    </m:r>
                    <m:r>
                      <a:rPr lang="en-US" b="0" i="1" smtClean="0">
                        <a:latin typeface="Cambria Math"/>
                      </a:rPr>
                      <m:t>𝑗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pt-BR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𝑔</m:t>
                            </m:r>
                          </m:e>
                        </m:acc>
                        <m:r>
                          <a:rPr lang="en-US" b="0" i="1" baseline="-25000" smtClean="0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𝑎</m:t>
                        </m:r>
                        <m:r>
                          <a:rPr lang="en-US" i="1" baseline="-25000">
                            <a:latin typeface="Cambria Math"/>
                          </a:rPr>
                          <m:t>𝑖𝑗</m:t>
                        </m:r>
                        <m:r>
                          <a:rPr lang="en-US" b="0" i="1" smtClean="0">
                            <a:latin typeface="Cambria Math"/>
                          </a:rPr>
                          <m:t>→</m:t>
                        </m:r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</m:acc>
                        <m:r>
                          <a:rPr lang="en-US" b="0" i="1" baseline="-25000" dirty="0" smtClean="0">
                            <a:latin typeface="Cambria Math"/>
                          </a:rPr>
                          <m:t>𝑗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0620" y="1344797"/>
                <a:ext cx="2306657" cy="392287"/>
              </a:xfrm>
              <a:prstGeom prst="rect">
                <a:avLst/>
              </a:prstGeom>
              <a:blipFill rotWithShape="1">
                <a:blip r:embed="rId5"/>
                <a:stretch>
                  <a:fillRect l="-2111" t="-107813" r="-2111" b="-176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81200" y="2286000"/>
                <a:ext cx="3334374" cy="3760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1-2: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∀</m:t>
                    </m:r>
                    <m:r>
                      <a:rPr lang="en-US" b="0" i="1" smtClean="0">
                        <a:latin typeface="Cambria Math"/>
                      </a:rPr>
                      <m:t>𝑗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𝑇𝑉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</m:acc>
                    <m:r>
                      <a:rPr lang="en-US" i="1" baseline="-25000">
                        <a:latin typeface="Cambria Math"/>
                      </a:rPr>
                      <m:t>𝑗</m:t>
                    </m:r>
                    <m:r>
                      <a:rPr lang="en-US" b="0" i="1" baseline="-25000" smtClean="0">
                        <a:latin typeface="Cambria Math"/>
                      </a:rPr>
                      <m:t>1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</m:acc>
                    <m:r>
                      <a:rPr lang="en-US" b="0" i="1" baseline="-25000" smtClean="0">
                        <a:latin typeface="Cambria Math"/>
                      </a:rPr>
                      <m:t>𝑗</m:t>
                    </m:r>
                    <m:r>
                      <a:rPr lang="en-US" b="0" i="1" baseline="-25000" smtClean="0">
                        <a:latin typeface="Cambria Math"/>
                      </a:rPr>
                      <m:t>2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,…,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</m:acc>
                    <m:r>
                      <a:rPr lang="en-US" b="0" i="1" baseline="-25000" smtClean="0">
                        <a:latin typeface="Cambria Math"/>
                      </a:rPr>
                      <m:t>𝑗𝑝</m:t>
                    </m:r>
                    <m:r>
                      <a:rPr lang="en-US" b="0" i="1" smtClean="0">
                        <a:latin typeface="Cambria Math"/>
                      </a:rPr>
                      <m:t>) →</m:t>
                    </m:r>
                    <m:r>
                      <a:rPr lang="en-US" b="0" i="1" smtClean="0">
                        <a:latin typeface="Cambria Math"/>
                      </a:rPr>
                      <m:t>𝑡𝑗</m:t>
                    </m:r>
                  </m:oMath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286000"/>
                <a:ext cx="3334374" cy="376065"/>
              </a:xfrm>
              <a:prstGeom prst="rect">
                <a:avLst/>
              </a:prstGeom>
              <a:blipFill rotWithShape="1">
                <a:blip r:embed="rId6"/>
                <a:stretch>
                  <a:fillRect l="-1463" t="-4839" b="-25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46723" y="3050222"/>
                <a:ext cx="21041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2-3: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</m:t>
                    </m:r>
                    <m:r>
                      <a:rPr lang="en-US" i="1">
                        <a:latin typeface="Cambria Math"/>
                      </a:rPr>
                      <m:t>∀</m:t>
                    </m:r>
                    <m:r>
                      <a:rPr lang="en-US" b="0" i="1" smtClean="0">
                        <a:latin typeface="Cambria Math"/>
                      </a:rPr>
                      <m:t>𝑗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𝑎𝑗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𝑡𝑗</m:t>
                    </m:r>
                    <m:r>
                      <a:rPr lang="en-US" b="0" i="1" smtClean="0">
                        <a:latin typeface="Cambria Math"/>
                      </a:rPr>
                      <m:t>→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baseline="-25000" dirty="0" smtClean="0">
                        <a:latin typeface="Cambria Math"/>
                      </a:rPr>
                      <m:t>𝑗</m:t>
                    </m:r>
                  </m:oMath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723" y="3050222"/>
                <a:ext cx="2104166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2609" t="-8197" r="-75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48000" y="3725705"/>
                <a:ext cx="1707262" cy="541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1-2: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∀</m:t>
                    </m:r>
                    <m:r>
                      <a:rPr lang="en-US" b="0" i="1" smtClean="0">
                        <a:latin typeface="Cambria Math"/>
                      </a:rPr>
                      <m:t>𝑗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</m:acc>
                        <m:r>
                          <a:rPr lang="en-US" b="0" i="1" baseline="-25000" dirty="0" smtClean="0">
                            <a:latin typeface="Cambria Math"/>
                          </a:rPr>
                          <m:t>𝑗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</m:acc>
                        <m:r>
                          <a:rPr lang="en-US" b="0" i="1" baseline="-25000" smtClean="0">
                            <a:latin typeface="Cambria Math"/>
                          </a:rPr>
                          <m:t>𝑗</m:t>
                        </m:r>
                      </m:den>
                    </m:f>
                    <m:r>
                      <a:rPr lang="en-US" b="0" i="1" baseline="-25000" smtClean="0">
                        <a:latin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</a:rPr>
                      <m:t>→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</m:acc>
                      </m:e>
                    </m:acc>
                  </m:oMath>
                </a14:m>
                <a:r>
                  <a:rPr lang="en-US" baseline="-25000" dirty="0" smtClean="0"/>
                  <a:t>j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725705"/>
                <a:ext cx="1707262" cy="541495"/>
              </a:xfrm>
              <a:prstGeom prst="rect">
                <a:avLst/>
              </a:prstGeom>
              <a:blipFill rotWithShape="1">
                <a:blip r:embed="rId8"/>
                <a:stretch>
                  <a:fillRect l="-2857" b="-33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27042" y="4876800"/>
                <a:ext cx="1613006" cy="412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4: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∀</m:t>
                    </m:r>
                    <m:r>
                      <a:rPr lang="en-US" b="0" i="1" smtClean="0">
                        <a:latin typeface="Cambria Math"/>
                      </a:rPr>
                      <m:t>𝑗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</m:acc>
                    <m:r>
                      <a:rPr lang="en-US" i="1" baseline="-25000" dirty="0">
                        <a:latin typeface="Cambria Math"/>
                      </a:rPr>
                      <m:t>𝑗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e>
                        </m:acc>
                      </m:e>
                    </m:acc>
                    <m:r>
                      <m:rPr>
                        <m:nor/>
                      </m:rPr>
                      <a:rPr lang="en-US" baseline="-25000" dirty="0"/>
                      <m:t>j</m:t>
                    </m:r>
                    <m:r>
                      <a:rPr lang="en-US" b="0" i="1" smtClean="0">
                        <a:latin typeface="Cambria Math"/>
                      </a:rPr>
                      <m:t>→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</m:acc>
                    <m:r>
                      <a:rPr lang="en-US" i="1" baseline="-25000">
                        <a:latin typeface="Cambria Math"/>
                      </a:rPr>
                      <m:t>𝑗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7042" y="4876800"/>
                <a:ext cx="1613006" cy="412870"/>
              </a:xfrm>
              <a:prstGeom prst="rect">
                <a:avLst/>
              </a:prstGeom>
              <a:blipFill rotWithShape="1">
                <a:blip r:embed="rId9"/>
                <a:stretch>
                  <a:fillRect l="-3409" t="-1471" r="-13258" b="-2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246723" y="326212"/>
            <a:ext cx="367408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7696200" y="762000"/>
            <a:ext cx="367408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5367660" y="687057"/>
            <a:ext cx="328936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endParaRPr lang="en-US" baseline="-25000" dirty="0"/>
          </a:p>
        </p:txBody>
      </p:sp>
      <p:cxnSp>
        <p:nvCxnSpPr>
          <p:cNvPr id="15" name="Straight Arrow Connector 14"/>
          <p:cNvCxnSpPr>
            <a:stCxn id="3" idx="3"/>
            <a:endCxn id="4" idx="1"/>
          </p:cNvCxnSpPr>
          <p:nvPr/>
        </p:nvCxnSpPr>
        <p:spPr>
          <a:xfrm flipV="1">
            <a:off x="4564041" y="1552162"/>
            <a:ext cx="19122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3"/>
            <a:endCxn id="5" idx="1"/>
          </p:cNvCxnSpPr>
          <p:nvPr/>
        </p:nvCxnSpPr>
        <p:spPr>
          <a:xfrm flipV="1">
            <a:off x="6474002" y="1540941"/>
            <a:ext cx="276618" cy="112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2"/>
          </p:cNvCxnSpPr>
          <p:nvPr/>
        </p:nvCxnSpPr>
        <p:spPr>
          <a:xfrm>
            <a:off x="5532128" y="1056389"/>
            <a:ext cx="95610" cy="192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967998" y="1199024"/>
            <a:ext cx="95610" cy="192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430427" y="736608"/>
            <a:ext cx="95610" cy="192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1828800" y="1249125"/>
            <a:ext cx="76200" cy="18010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743201" y="2590800"/>
            <a:ext cx="2209799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932080" y="2057400"/>
                <a:ext cx="362920" cy="313034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4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latin typeface="Cambria Math"/>
                            </a:rPr>
                            <m:t>𝒇</m:t>
                          </m:r>
                        </m:e>
                      </m:acc>
                      <m:r>
                        <a:rPr lang="en-US" sz="1400" b="1" i="1" baseline="-2500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US" sz="1400" b="1" baseline="-25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080" y="2057400"/>
                <a:ext cx="362920" cy="313034"/>
              </a:xfrm>
              <a:prstGeom prst="rect">
                <a:avLst/>
              </a:prstGeom>
              <a:blipFill rotWithShape="1">
                <a:blip r:embed="rId10"/>
                <a:stretch>
                  <a:fillRect b="-5660"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>
          <a:xfrm>
            <a:off x="3276600" y="3419554"/>
            <a:ext cx="457200" cy="390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9" idx="0"/>
          </p:cNvCxnSpPr>
          <p:nvPr/>
        </p:nvCxnSpPr>
        <p:spPr>
          <a:xfrm>
            <a:off x="4745063" y="4148177"/>
            <a:ext cx="888482" cy="728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8" idx="0"/>
          </p:cNvCxnSpPr>
          <p:nvPr/>
        </p:nvCxnSpPr>
        <p:spPr>
          <a:xfrm flipH="1">
            <a:off x="3901631" y="2474032"/>
            <a:ext cx="3108770" cy="12516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0"/>
          </p:cNvCxnSpPr>
          <p:nvPr/>
        </p:nvCxnSpPr>
        <p:spPr>
          <a:xfrm flipH="1" flipV="1">
            <a:off x="3901631" y="1737084"/>
            <a:ext cx="3211909" cy="3203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1"/>
          </p:cNvCxnSpPr>
          <p:nvPr/>
        </p:nvCxnSpPr>
        <p:spPr>
          <a:xfrm flipH="1">
            <a:off x="4267201" y="2213917"/>
            <a:ext cx="2664879" cy="720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30" idx="2"/>
          </p:cNvCxnSpPr>
          <p:nvPr/>
        </p:nvCxnSpPr>
        <p:spPr>
          <a:xfrm flipV="1">
            <a:off x="6324600" y="2370434"/>
            <a:ext cx="788940" cy="25825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5791200" y="1759527"/>
            <a:ext cx="2971800" cy="3041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914400" y="5943600"/>
            <a:ext cx="5816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Data flow architecture: </a:t>
            </a:r>
            <a:r>
              <a:rPr lang="en-US" sz="2000" b="1" i="1" dirty="0" smtClean="0"/>
              <a:t>Keep data as local as possible</a:t>
            </a:r>
            <a:endParaRPr lang="en-US" sz="2000" b="1" i="1" dirty="0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1752600" y="678987"/>
            <a:ext cx="1752600" cy="7127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46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1905000"/>
            <a:ext cx="6455806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Binary, </a:t>
            </a:r>
            <a:r>
              <a:rPr lang="en-US" dirty="0"/>
              <a:t>different </a:t>
            </a:r>
            <a:r>
              <a:rPr lang="en-US" dirty="0" smtClean="0"/>
              <a:t>dimensions, matrix </a:t>
            </a:r>
            <a:r>
              <a:rPr lang="en-US" i="1" dirty="0" smtClean="0"/>
              <a:t>multiplication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 err="1"/>
              <a:t>g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= </a:t>
            </a:r>
            <a:r>
              <a:rPr lang="el-GR" sz="2400" i="1" dirty="0" smtClean="0"/>
              <a:t>Σ</a:t>
            </a:r>
            <a:r>
              <a:rPr lang="en-US" i="1" baseline="-25000" dirty="0"/>
              <a:t>k</a:t>
            </a:r>
            <a:r>
              <a:rPr lang="en-US" i="1" dirty="0" smtClean="0"/>
              <a:t> 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ik</a:t>
            </a:r>
            <a:r>
              <a:rPr lang="en-US" i="1" dirty="0" smtClean="0"/>
              <a:t> </a:t>
            </a:r>
            <a:r>
              <a:rPr lang="en-US" i="1" dirty="0" err="1" smtClean="0"/>
              <a:t>f</a:t>
            </a:r>
            <a:r>
              <a:rPr lang="en-US" i="1" baseline="-25000" dirty="0" err="1"/>
              <a:t>k</a:t>
            </a:r>
            <a:r>
              <a:rPr lang="en-US" i="1" dirty="0" smtClean="0"/>
              <a:t>  :  j runs on 2Dx</a:t>
            </a:r>
            <a:r>
              <a:rPr lang="el-GR" dirty="0" smtClean="0"/>
              <a:t>θ</a:t>
            </a:r>
            <a:r>
              <a:rPr lang="en-US" i="1" dirty="0" smtClean="0"/>
              <a:t> pixels,  k runs on 3D voxels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 err="1" smtClean="0"/>
              <a:t>f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 </a:t>
            </a:r>
            <a:r>
              <a:rPr lang="en-US" i="1" dirty="0"/>
              <a:t>= </a:t>
            </a:r>
            <a:r>
              <a:rPr lang="el-GR" sz="2400" i="1" dirty="0" smtClean="0"/>
              <a:t>Σ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 </a:t>
            </a:r>
            <a:r>
              <a:rPr lang="en-US" i="1" dirty="0" err="1" smtClean="0"/>
              <a:t>g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ik</a:t>
            </a:r>
            <a:endParaRPr lang="en-US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Binary, </a:t>
            </a:r>
            <a:r>
              <a:rPr lang="en-US" dirty="0"/>
              <a:t>same </a:t>
            </a:r>
            <a:r>
              <a:rPr lang="en-US" dirty="0" smtClean="0"/>
              <a:t>dimensions, element-wise </a:t>
            </a:r>
            <a:r>
              <a:rPr lang="en-US" dirty="0"/>
              <a:t>matrix </a:t>
            </a:r>
            <a:r>
              <a:rPr lang="en-US" i="1" dirty="0" smtClean="0"/>
              <a:t>addition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Binary, </a:t>
            </a:r>
            <a:r>
              <a:rPr lang="en-US" dirty="0"/>
              <a:t>same </a:t>
            </a:r>
            <a:r>
              <a:rPr lang="en-US" dirty="0" smtClean="0"/>
              <a:t>dimensions, element-wise </a:t>
            </a:r>
            <a:r>
              <a:rPr lang="en-US" dirty="0"/>
              <a:t>matrix </a:t>
            </a:r>
            <a:r>
              <a:rPr lang="en-US" i="1" dirty="0" smtClean="0"/>
              <a:t>multiplication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Binary, </a:t>
            </a:r>
            <a:r>
              <a:rPr lang="en-US" dirty="0"/>
              <a:t>same </a:t>
            </a:r>
            <a:r>
              <a:rPr lang="en-US" dirty="0" smtClean="0"/>
              <a:t>dimensions, </a:t>
            </a:r>
            <a:r>
              <a:rPr lang="en-US" dirty="0"/>
              <a:t>element-wise matrix </a:t>
            </a:r>
            <a:r>
              <a:rPr lang="en-US" i="1" dirty="0" smtClean="0"/>
              <a:t>division</a:t>
            </a:r>
          </a:p>
          <a:p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Future/Hui:  </a:t>
            </a:r>
            <a:r>
              <a:rPr lang="en-US" dirty="0" smtClean="0"/>
              <a:t>Binary, different dimensions (?), matrix convolution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762000"/>
            <a:ext cx="4359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i="1" dirty="0" smtClean="0"/>
              <a:t>Matrix operations to Parallelize:</a:t>
            </a:r>
          </a:p>
          <a:p>
            <a:pPr algn="r"/>
            <a:r>
              <a:rPr lang="en-US" b="1" i="1" dirty="0" smtClean="0"/>
              <a:t>Note: </a:t>
            </a:r>
            <a:r>
              <a:rPr lang="en-US" b="1" i="1" dirty="0" err="1" smtClean="0"/>
              <a:t>A</a:t>
            </a:r>
            <a:r>
              <a:rPr lang="en-US" b="1" i="1" baseline="-25000" dirty="0" err="1" smtClean="0"/>
              <a:t>ij</a:t>
            </a:r>
            <a:r>
              <a:rPr lang="en-US" b="1" i="1" dirty="0" smtClean="0"/>
              <a:t> will be in LBL-compressed format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072054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System Matrix Generation Parallelization:</a:t>
            </a:r>
            <a:br>
              <a:rPr lang="en-US" sz="3200" dirty="0" smtClean="0"/>
            </a:br>
            <a:r>
              <a:rPr lang="en-US" sz="3200" dirty="0" smtClean="0"/>
              <a:t>Ray-tracing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3124200"/>
            <a:ext cx="3792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Input: 	(1) LBL Parameter text file</a:t>
            </a:r>
          </a:p>
          <a:p>
            <a:r>
              <a:rPr lang="en-US" dirty="0"/>
              <a:t>	</a:t>
            </a:r>
            <a:r>
              <a:rPr lang="en-US" dirty="0" smtClean="0"/>
              <a:t>(2) UCSF parameter text files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3124200"/>
            <a:ext cx="32095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Types: 	(1) Pinhole SPECT</a:t>
            </a:r>
          </a:p>
          <a:p>
            <a:r>
              <a:rPr lang="en-US" dirty="0"/>
              <a:t>	</a:t>
            </a:r>
            <a:r>
              <a:rPr lang="en-US" dirty="0" smtClean="0"/>
              <a:t>(2) Parallel-hole SPECT</a:t>
            </a:r>
          </a:p>
          <a:p>
            <a:r>
              <a:rPr lang="en-US" dirty="0" smtClean="0"/>
              <a:t>	(3) CT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343400"/>
            <a:ext cx="801873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 sources: (1) LBL-</a:t>
            </a:r>
            <a:r>
              <a:rPr lang="en-US" dirty="0" err="1" smtClean="0"/>
              <a:t>parallelhole</a:t>
            </a:r>
            <a:r>
              <a:rPr lang="en-US" dirty="0" smtClean="0"/>
              <a:t> CPU,  (2) LBL-pinhole CPU, </a:t>
            </a:r>
          </a:p>
          <a:p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3</a:t>
            </a:r>
            <a:r>
              <a:rPr lang="en-US" dirty="0" smtClean="0"/>
              <a:t>) UCSF-Fares pinhole CPU, </a:t>
            </a:r>
          </a:p>
          <a:p>
            <a:r>
              <a:rPr lang="en-US" dirty="0"/>
              <a:t>	</a:t>
            </a:r>
            <a:r>
              <a:rPr lang="en-US" dirty="0" smtClean="0"/>
              <a:t>(4) UCSF-Fares pinhole GPU, uses CSR compression of NVIDIA GPU default</a:t>
            </a:r>
          </a:p>
          <a:p>
            <a:r>
              <a:rPr lang="en-US" dirty="0"/>
              <a:t>	</a:t>
            </a:r>
            <a:r>
              <a:rPr lang="en-US" dirty="0" smtClean="0"/>
              <a:t>(5) </a:t>
            </a:r>
            <a:r>
              <a:rPr lang="en-US" dirty="0" err="1" smtClean="0"/>
              <a:t>Muon</a:t>
            </a:r>
            <a:r>
              <a:rPr lang="en-US" dirty="0" smtClean="0"/>
              <a:t> Tomography-Richie Ray tracing CPU</a:t>
            </a:r>
          </a:p>
          <a:p>
            <a:r>
              <a:rPr lang="en-US" dirty="0" smtClean="0"/>
              <a:t>Note: most codes use </a:t>
            </a:r>
            <a:r>
              <a:rPr lang="en-US" dirty="0" smtClean="0"/>
              <a:t>modified Forward </a:t>
            </a:r>
            <a:r>
              <a:rPr lang="en-US" dirty="0" smtClean="0"/>
              <a:t>Projection </a:t>
            </a:r>
            <a:r>
              <a:rPr lang="en-US" dirty="0" smtClean="0"/>
              <a:t>calls to generate </a:t>
            </a:r>
            <a:r>
              <a:rPr lang="en-US" smtClean="0"/>
              <a:t>System Matrix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3764" y="1600200"/>
            <a:ext cx="60694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 matrix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):  </a:t>
            </a:r>
          </a:p>
          <a:p>
            <a:r>
              <a:rPr lang="en-US" dirty="0" smtClean="0"/>
              <a:t>Note: we use LBL compressed form for only non-zero elements</a:t>
            </a:r>
          </a:p>
          <a:p>
            <a:r>
              <a:rPr lang="en-US" dirty="0" smtClean="0"/>
              <a:t>For each </a:t>
            </a:r>
            <a:r>
              <a:rPr lang="en-US" i="1" dirty="0" err="1" smtClean="0"/>
              <a:t>i</a:t>
            </a:r>
            <a:r>
              <a:rPr lang="en-US" dirty="0" smtClean="0"/>
              <a:t>, </a:t>
            </a:r>
          </a:p>
          <a:p>
            <a:r>
              <a:rPr lang="en-US" dirty="0"/>
              <a:t>	</a:t>
            </a:r>
            <a:r>
              <a:rPr lang="en-US" dirty="0" smtClean="0"/>
              <a:t>Record non-zero </a:t>
            </a:r>
            <a:r>
              <a:rPr lang="en-US" i="1" dirty="0" smtClean="0"/>
              <a:t>j</a:t>
            </a:r>
            <a:r>
              <a:rPr lang="en-US" dirty="0" smtClean="0"/>
              <a:t> values in a line  </a:t>
            </a:r>
          </a:p>
          <a:p>
            <a:r>
              <a:rPr lang="en-US" dirty="0"/>
              <a:t>	</a:t>
            </a:r>
            <a:r>
              <a:rPr lang="en-US" dirty="0" smtClean="0"/>
              <a:t>The corresponding values next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063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3193</TotalTime>
  <Words>447</Words>
  <Application>Microsoft Office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Operation sequences in MLEM -- Debasis Mitra</vt:lpstr>
      <vt:lpstr>PowerPoint Presentation</vt:lpstr>
      <vt:lpstr>PowerPoint Presentation</vt:lpstr>
      <vt:lpstr>PowerPoint Presentation</vt:lpstr>
      <vt:lpstr>PowerPoint Presentation</vt:lpstr>
      <vt:lpstr>System Matrix Generation Parallelization: Ray-tracing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Debasis Mitra</dc:creator>
  <cp:lastModifiedBy>Debasis Mitra</cp:lastModifiedBy>
  <cp:revision>72</cp:revision>
  <dcterms:created xsi:type="dcterms:W3CDTF">2014-08-11T16:54:15Z</dcterms:created>
  <dcterms:modified xsi:type="dcterms:W3CDTF">2014-10-07T18:22:14Z</dcterms:modified>
</cp:coreProperties>
</file>