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2571744"/>
            <a:ext cx="8286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	</a:t>
            </a:r>
            <a:r>
              <a:rPr lang="en-US" altLang="zh-CN" sz="4000" dirty="0" smtClean="0"/>
              <a:t>g = </a:t>
            </a:r>
            <a:r>
              <a:rPr lang="en-US" altLang="zh-CN" sz="4000" dirty="0" err="1" smtClean="0"/>
              <a:t>Af</a:t>
            </a:r>
            <a:endParaRPr lang="en-US" altLang="zh-CN" sz="4000" dirty="0" smtClean="0"/>
          </a:p>
          <a:p>
            <a:r>
              <a:rPr lang="en-US" altLang="zh-CN" dirty="0" smtClean="0"/>
              <a:t>g</a:t>
            </a:r>
            <a:r>
              <a:rPr lang="en-US" altLang="zh-CN" dirty="0" smtClean="0"/>
              <a:t> : Vector of projection data</a:t>
            </a:r>
          </a:p>
          <a:p>
            <a:r>
              <a:rPr lang="en-US" altLang="zh-CN" dirty="0" smtClean="0"/>
              <a:t>f : vector of image data</a:t>
            </a:r>
          </a:p>
          <a:p>
            <a:r>
              <a:rPr lang="en-US" altLang="zh-CN" dirty="0" smtClean="0"/>
              <a:t>A : matrix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principle of the iterative algorithms is to find a solution by successive estimates.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Iterative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MLEM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500174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Steps of MLEM: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Find an arbitrary start point.</a:t>
            </a:r>
          </a:p>
          <a:p>
            <a:pPr marL="342900" indent="-342900">
              <a:buAutoNum type="arabicPeriod"/>
            </a:pPr>
            <a:endParaRPr lang="en-US" altLang="zh-CN" b="1" dirty="0" smtClean="0"/>
          </a:p>
          <a:p>
            <a:r>
              <a:rPr lang="en-US" altLang="zh-CN" dirty="0" smtClean="0"/>
              <a:t>2.   Calculate the </a:t>
            </a:r>
            <a:r>
              <a:rPr lang="en-US" altLang="zh-CN" dirty="0" smtClean="0"/>
              <a:t>likelihood of any reconstructed </a:t>
            </a:r>
            <a:r>
              <a:rPr lang="en-US" altLang="zh-CN" dirty="0" smtClean="0"/>
              <a:t>image given the measured </a:t>
            </a:r>
            <a:r>
              <a:rPr lang="en-US" altLang="zh-CN" dirty="0" smtClean="0"/>
              <a:t>data is formed</a:t>
            </a:r>
            <a:r>
              <a:rPr lang="en-US" altLang="zh-CN" dirty="0" smtClean="0"/>
              <a:t>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r>
              <a:rPr lang="en-US" altLang="zh-CN" dirty="0" smtClean="0"/>
              <a:t>3.   The </a:t>
            </a:r>
            <a:r>
              <a:rPr lang="en-US" altLang="zh-CN" dirty="0" smtClean="0"/>
              <a:t>image that has the greatest </a:t>
            </a:r>
            <a:r>
              <a:rPr lang="en-US" altLang="zh-CN" dirty="0" smtClean="0"/>
              <a:t>likelihood to </a:t>
            </a:r>
            <a:r>
              <a:rPr lang="en-US" altLang="zh-CN" dirty="0" smtClean="0"/>
              <a:t>give the measured data is </a:t>
            </a:r>
            <a:r>
              <a:rPr lang="en-US" altLang="zh-CN" dirty="0" smtClean="0"/>
              <a:t>found</a:t>
            </a:r>
            <a:endParaRPr lang="en-US" altLang="zh-C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214818"/>
            <a:ext cx="48577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MLEM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2143116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Problem of MLEM Algorithm:</a:t>
            </a:r>
          </a:p>
          <a:p>
            <a:r>
              <a:rPr lang="en-US" altLang="zh-CN" dirty="0" smtClean="0"/>
              <a:t>With the increasing of iterations, the noisy will also be increase.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Why?</a:t>
            </a:r>
          </a:p>
          <a:p>
            <a:pPr algn="just"/>
            <a:r>
              <a:rPr lang="en-US" altLang="zh-CN" dirty="0" smtClean="0"/>
              <a:t>Because </a:t>
            </a:r>
            <a:r>
              <a:rPr lang="en-US" altLang="zh-CN" dirty="0" smtClean="0"/>
              <a:t>noisy reconstructed </a:t>
            </a:r>
            <a:r>
              <a:rPr lang="en-US" altLang="zh-CN" dirty="0" smtClean="0"/>
              <a:t>images may </a:t>
            </a:r>
            <a:r>
              <a:rPr lang="en-US" altLang="zh-CN" dirty="0" smtClean="0"/>
              <a:t>yield projections that are very close to the </a:t>
            </a:r>
            <a:r>
              <a:rPr lang="en-US" altLang="zh-CN" dirty="0" smtClean="0"/>
              <a:t>measured noisy </a:t>
            </a:r>
            <a:r>
              <a:rPr lang="en-US" altLang="zh-CN" dirty="0" smtClean="0"/>
              <a:t>projections</a:t>
            </a:r>
            <a:r>
              <a:rPr lang="en-US" altLang="zh-CN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Criterion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143116"/>
            <a:ext cx="69294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Old Criterion:</a:t>
            </a:r>
          </a:p>
          <a:p>
            <a:r>
              <a:rPr lang="en-US" altLang="zh-CN" dirty="0" smtClean="0"/>
              <a:t>1, </a:t>
            </a:r>
            <a:r>
              <a:rPr lang="en-US" altLang="zh-CN" dirty="0" smtClean="0"/>
              <a:t>estimated </a:t>
            </a:r>
            <a:r>
              <a:rPr lang="en-US" altLang="zh-CN" dirty="0" smtClean="0"/>
              <a:t>projections have </a:t>
            </a:r>
            <a:r>
              <a:rPr lang="en-US" altLang="zh-CN" dirty="0" smtClean="0"/>
              <a:t>to be as close as possible to measured </a:t>
            </a:r>
            <a:r>
              <a:rPr lang="en-US" altLang="zh-CN" dirty="0" smtClean="0"/>
              <a:t>projections.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New Criterion:</a:t>
            </a:r>
          </a:p>
          <a:p>
            <a:r>
              <a:rPr lang="en-US" altLang="zh-CN" dirty="0" smtClean="0"/>
              <a:t>1, </a:t>
            </a:r>
            <a:r>
              <a:rPr lang="en-US" altLang="zh-CN" dirty="0" smtClean="0"/>
              <a:t>estimated </a:t>
            </a:r>
            <a:r>
              <a:rPr lang="en-US" altLang="zh-CN" dirty="0" smtClean="0"/>
              <a:t>projections have </a:t>
            </a:r>
            <a:r>
              <a:rPr lang="en-US" altLang="zh-CN" dirty="0" smtClean="0"/>
              <a:t>to be as close as possible to measured </a:t>
            </a:r>
            <a:r>
              <a:rPr lang="en-US" altLang="zh-CN" dirty="0" smtClean="0"/>
              <a:t>projections.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2, </a:t>
            </a:r>
            <a:r>
              <a:rPr lang="en-US" altLang="zh-CN" dirty="0" smtClean="0"/>
              <a:t>the reconstructed images have to be not too </a:t>
            </a:r>
            <a:r>
              <a:rPr lang="en-US" altLang="zh-CN" dirty="0" smtClean="0"/>
              <a:t>noisy.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Maximum A Posteriori (MAP) Algorithms</a:t>
            </a:r>
            <a:endParaRPr lang="zh-CN" alt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509426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143247"/>
            <a:ext cx="1285884" cy="66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500298" y="328612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 Use to enforce smoothing 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571612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altLang="zh-CN" dirty="0" smtClean="0"/>
              <a:t>Algorithms of General Concept of Iterative Methods:</a:t>
            </a:r>
          </a:p>
          <a:p>
            <a:pPr algn="just"/>
            <a:r>
              <a:rPr lang="en-ZA" altLang="zh-CN" dirty="0" smtClean="0"/>
              <a:t>m</a:t>
            </a:r>
            <a:r>
              <a:rPr lang="en-ZA" altLang="zh-CN" dirty="0" smtClean="0"/>
              <a:t>ake the first arbitrary estimate of the slice.</a:t>
            </a:r>
          </a:p>
          <a:p>
            <a:pPr algn="just"/>
            <a:r>
              <a:rPr lang="en-ZA" altLang="zh-CN" dirty="0" err="1" smtClean="0"/>
              <a:t>i</a:t>
            </a:r>
            <a:r>
              <a:rPr lang="en-ZA" altLang="zh-CN" dirty="0" err="1" smtClean="0"/>
              <a:t>nt</a:t>
            </a:r>
            <a:r>
              <a:rPr lang="en-ZA" altLang="zh-CN" dirty="0" smtClean="0"/>
              <a:t> </a:t>
            </a:r>
            <a:r>
              <a:rPr lang="en-ZA" altLang="zh-CN" dirty="0" err="1" smtClean="0"/>
              <a:t>maximumOfLoop</a:t>
            </a:r>
            <a:r>
              <a:rPr lang="en-ZA" altLang="zh-CN" dirty="0" smtClean="0"/>
              <a:t> </a:t>
            </a:r>
            <a:r>
              <a:rPr lang="en-ZA" altLang="zh-CN" dirty="0" smtClean="0"/>
              <a:t>= MAX_NUM</a:t>
            </a:r>
          </a:p>
          <a:p>
            <a:pPr algn="just"/>
            <a:r>
              <a:rPr lang="en-ZA" altLang="zh-CN" dirty="0" err="1" smtClean="0"/>
              <a:t>Int</a:t>
            </a:r>
            <a:r>
              <a:rPr lang="en-ZA" altLang="zh-CN" dirty="0" smtClean="0"/>
              <a:t> </a:t>
            </a:r>
            <a:r>
              <a:rPr lang="en-ZA" altLang="zh-CN" dirty="0" err="1" smtClean="0"/>
              <a:t>current_loop</a:t>
            </a:r>
            <a:r>
              <a:rPr lang="en-ZA" altLang="zh-CN" dirty="0" smtClean="0"/>
              <a:t> = 0;</a:t>
            </a:r>
            <a:endParaRPr lang="en-ZA" altLang="zh-CN" dirty="0" smtClean="0"/>
          </a:p>
          <a:p>
            <a:pPr algn="just"/>
            <a:r>
              <a:rPr lang="en-ZA" altLang="zh-CN" dirty="0" smtClean="0"/>
              <a:t>w</a:t>
            </a:r>
            <a:r>
              <a:rPr lang="en-ZA" altLang="zh-CN" dirty="0" smtClean="0"/>
              <a:t>hile (</a:t>
            </a:r>
            <a:r>
              <a:rPr lang="en-ZA" altLang="zh-CN" dirty="0" err="1" smtClean="0"/>
              <a:t>current_loop</a:t>
            </a:r>
            <a:r>
              <a:rPr lang="en-ZA" altLang="zh-CN" dirty="0" smtClean="0"/>
              <a:t> &lt;= </a:t>
            </a:r>
            <a:r>
              <a:rPr lang="en-ZA" altLang="zh-CN" dirty="0" err="1" smtClean="0"/>
              <a:t>maximumOfLoop</a:t>
            </a:r>
            <a:r>
              <a:rPr lang="en-ZA" altLang="zh-CN" dirty="0" smtClean="0"/>
              <a:t>){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generate estimate projections;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compare the projections of estimate with measured projections;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calculate correction factors;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if(the </a:t>
            </a:r>
            <a:r>
              <a:rPr lang="en-ZA" altLang="zh-CN" dirty="0" smtClean="0"/>
              <a:t>correction factors == 0</a:t>
            </a:r>
            <a:r>
              <a:rPr lang="en-ZA" altLang="zh-CN" dirty="0" smtClean="0"/>
              <a:t>)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	break;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else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	apply corrections to the estimate and make</a:t>
            </a:r>
          </a:p>
          <a:p>
            <a:pPr algn="just"/>
            <a:r>
              <a:rPr lang="en-ZA" altLang="zh-CN" dirty="0" smtClean="0"/>
              <a:t>	</a:t>
            </a:r>
            <a:r>
              <a:rPr lang="en-ZA" altLang="zh-CN" dirty="0" smtClean="0"/>
              <a:t>	the new estimate of the slice</a:t>
            </a:r>
            <a:endParaRPr lang="en-ZA" altLang="zh-CN" dirty="0" smtClean="0"/>
          </a:p>
          <a:p>
            <a:pPr algn="just"/>
            <a:r>
              <a:rPr lang="en-ZA" altLang="zh-CN" dirty="0" smtClean="0"/>
              <a:t>}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Iterative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Iterative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内容占位符 6"/>
          <p:cNvGraphicFramePr>
            <a:graphicFrameLocks noChangeAspect="1"/>
          </p:cNvGraphicFramePr>
          <p:nvPr>
            <p:ph idx="1"/>
          </p:nvPr>
        </p:nvGraphicFramePr>
        <p:xfrm>
          <a:off x="2857488" y="1500174"/>
          <a:ext cx="3398837" cy="1439862"/>
        </p:xfrm>
        <a:graphic>
          <a:graphicData uri="http://schemas.openxmlformats.org/presentationml/2006/ole">
            <p:oleObj spid="_x0000_s1026" name="公式" r:id="rId4" imgW="1498320" imgH="6346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114298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 of ART Iterative Algorithm Formula: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3286124"/>
            <a:ext cx="6715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</a:t>
            </a:r>
            <a:r>
              <a:rPr lang="en-US" altLang="zh-CN" baseline="30000" dirty="0" smtClean="0"/>
              <a:t>k+1</a:t>
            </a:r>
            <a:r>
              <a:rPr lang="en-US" altLang="zh-CN" dirty="0" smtClean="0"/>
              <a:t> : new estimates</a:t>
            </a:r>
          </a:p>
          <a:p>
            <a:r>
              <a:rPr lang="en-US" altLang="zh-CN" dirty="0" err="1" smtClean="0"/>
              <a:t>f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 : current estimates:</a:t>
            </a:r>
          </a:p>
          <a:p>
            <a:r>
              <a:rPr lang="en-US" altLang="zh-CN" dirty="0" smtClean="0"/>
              <a:t>N: the num of pixels along ray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     </a:t>
            </a:r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: the sum of counts in the N pixels along ray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for the k iteration.</a:t>
            </a:r>
          </a:p>
          <a:p>
            <a:r>
              <a:rPr lang="en-US" altLang="zh-CN" dirty="0" smtClean="0"/>
              <a:t>         </a:t>
            </a:r>
          </a:p>
          <a:p>
            <a:endParaRPr lang="en-US" altLang="zh-CN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85852" y="4357694"/>
          <a:ext cx="406400" cy="444500"/>
        </p:xfrm>
        <a:graphic>
          <a:graphicData uri="http://schemas.openxmlformats.org/presentationml/2006/ole">
            <p:oleObj spid="_x0000_s1027" name="公式" r:id="rId5" imgW="4060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Gradient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736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Features of Gradient:</a:t>
            </a:r>
          </a:p>
          <a:p>
            <a:pPr indent="-342900">
              <a:buAutoNum type="arabicPeriod"/>
            </a:pPr>
            <a:r>
              <a:rPr lang="en-US" altLang="zh-CN" dirty="0" smtClean="0"/>
              <a:t>Handle huge number of </a:t>
            </a:r>
            <a:r>
              <a:rPr lang="en-US" altLang="zh-CN" dirty="0" smtClean="0"/>
              <a:t>images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See the different which between measured projections and image projections as mountainous terrain. </a:t>
            </a:r>
            <a:endParaRPr lang="en-US" altLang="zh-CN" dirty="0" smtClean="0"/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Using 3D plot to display the different</a:t>
            </a:r>
            <a:r>
              <a:rPr lang="en-US" altLang="zh-CN" dirty="0" smtClean="0"/>
              <a:t>.</a:t>
            </a:r>
          </a:p>
          <a:p>
            <a:pPr indent="-342900"/>
            <a:endParaRPr lang="en-US" altLang="zh-CN" dirty="0" smtClean="0"/>
          </a:p>
          <a:p>
            <a:pPr indent="-342900"/>
            <a:r>
              <a:rPr lang="en-US" altLang="zh-CN" b="1" dirty="0" smtClean="0"/>
              <a:t>The Goal of Gradient Algorithm:</a:t>
            </a:r>
          </a:p>
          <a:p>
            <a:pPr indent="-342900"/>
            <a:r>
              <a:rPr lang="en-US" altLang="zh-CN" dirty="0" smtClean="0"/>
              <a:t>Find the location of the point which has minimal difference.</a:t>
            </a:r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86058"/>
            <a:ext cx="4429253" cy="311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Gradient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857364"/>
            <a:ext cx="70723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Steps of Gradient:</a:t>
            </a:r>
          </a:p>
          <a:p>
            <a:pPr indent="-342900">
              <a:buAutoNum type="arabicPeriod"/>
            </a:pPr>
            <a:r>
              <a:rPr lang="en-US" altLang="zh-CN" dirty="0" smtClean="0"/>
              <a:t>Start from an arbitrary location.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Find the direction with steepest descent. 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Step in that direction with optimizing step length.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 Stop before ascend.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If new direction and new step length can be found, step in new direction with new step length, else, the algorithm ends.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Gradient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639885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Gradient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内容占位符 5"/>
          <p:cNvGraphicFramePr>
            <a:graphicFrameLocks noChangeAspect="1"/>
          </p:cNvGraphicFramePr>
          <p:nvPr/>
        </p:nvGraphicFramePr>
        <p:xfrm>
          <a:off x="2071670" y="1785926"/>
          <a:ext cx="5286412" cy="1006936"/>
        </p:xfrm>
        <a:graphic>
          <a:graphicData uri="http://schemas.openxmlformats.org/presentationml/2006/ole">
            <p:oleObj spid="_x0000_s4099" name="公式" r:id="rId4" imgW="1066680" imgH="228600" progId="Equation.3">
              <p:embed/>
            </p:oleObj>
          </a:graphicData>
        </a:graphic>
      </p:graphicFrame>
      <p:sp>
        <p:nvSpPr>
          <p:cNvPr id="8" name="矩形 7"/>
          <p:cNvSpPr/>
          <p:nvPr/>
        </p:nvSpPr>
        <p:spPr>
          <a:xfrm>
            <a:off x="1928794" y="35004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f</a:t>
            </a:r>
            <a:r>
              <a:rPr lang="en-US" altLang="zh-CN" baseline="30000" dirty="0" smtClean="0"/>
              <a:t>k+1</a:t>
            </a:r>
            <a:r>
              <a:rPr lang="en-US" altLang="zh-CN" dirty="0" smtClean="0"/>
              <a:t> : new estimates</a:t>
            </a:r>
          </a:p>
          <a:p>
            <a:r>
              <a:rPr lang="en-US" altLang="zh-CN" dirty="0" err="1" smtClean="0"/>
              <a:t>f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 : current </a:t>
            </a:r>
            <a:r>
              <a:rPr lang="en-US" altLang="zh-CN" dirty="0" smtClean="0"/>
              <a:t>estimates</a:t>
            </a:r>
            <a:endParaRPr lang="en-US" altLang="zh-CN" dirty="0" smtClean="0"/>
          </a:p>
          <a:p>
            <a:r>
              <a:rPr lang="en-US" altLang="zh-CN" dirty="0" smtClean="0"/>
              <a:t>  </a:t>
            </a:r>
            <a:r>
              <a:rPr lang="en-US" altLang="zh-CN" baseline="30000" dirty="0" smtClean="0"/>
              <a:t>k</a:t>
            </a:r>
            <a:r>
              <a:rPr lang="en-US" altLang="zh-CN" dirty="0" smtClean="0"/>
              <a:t> : step length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 : new direction     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000232" y="4179894"/>
          <a:ext cx="127000" cy="177800"/>
        </p:xfrm>
        <a:graphic>
          <a:graphicData uri="http://schemas.openxmlformats.org/presentationml/2006/ole">
            <p:oleObj spid="_x0000_s4100" name="公式" r:id="rId5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CG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071678"/>
            <a:ext cx="5429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Disadvantages of Gradient Algorithm:</a:t>
            </a:r>
          </a:p>
          <a:p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Not </a:t>
            </a:r>
            <a:r>
              <a:rPr lang="en-US" altLang="zh-CN" dirty="0" err="1" smtClean="0"/>
              <a:t>effcient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Local minimal.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/>
            <a:r>
              <a:rPr lang="en-US" altLang="zh-CN" b="1" dirty="0" smtClean="0"/>
              <a:t>Conjugate gradient algorithm:</a:t>
            </a:r>
          </a:p>
          <a:p>
            <a:pPr marL="342900" indent="-342900"/>
            <a:endParaRPr lang="en-US" altLang="zh-CN" dirty="0" smtClean="0"/>
          </a:p>
          <a:p>
            <a:pPr marL="342900" indent="-342900"/>
            <a:r>
              <a:rPr lang="en-US" altLang="zh-CN" dirty="0" smtClean="0"/>
              <a:t>Find the new direction based on current location combine with previous location.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for-business-backgrounds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357166"/>
            <a:ext cx="557213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MLEM Algorithm</a:t>
            </a:r>
            <a:endParaRPr lang="zh-CN" alt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143116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g = </a:t>
            </a:r>
            <a:r>
              <a:rPr lang="en-US" altLang="zh-CN" b="1" dirty="0" err="1" smtClean="0"/>
              <a:t>Af</a:t>
            </a:r>
            <a:endParaRPr lang="en-US" altLang="zh-CN" b="1" dirty="0" smtClean="0"/>
          </a:p>
          <a:p>
            <a:r>
              <a:rPr lang="en-US" altLang="zh-CN" b="1" dirty="0" smtClean="0"/>
              <a:t>Features of MLEM:</a:t>
            </a:r>
          </a:p>
          <a:p>
            <a:pPr indent="-342900">
              <a:buAutoNum type="arabicPeriod"/>
            </a:pPr>
            <a:r>
              <a:rPr lang="en-US" altLang="zh-CN" dirty="0" smtClean="0"/>
              <a:t>Use Poisson probabilistic phenomena of the radioactive disintegrations.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>
              <a:buAutoNum type="arabicPeriod"/>
            </a:pPr>
            <a:r>
              <a:rPr lang="en-US" altLang="zh-CN" dirty="0" smtClean="0"/>
              <a:t>g is a particular measurement.</a:t>
            </a:r>
          </a:p>
          <a:p>
            <a:pPr indent="-342900">
              <a:buAutoNum type="arabicPeriod"/>
            </a:pPr>
            <a:endParaRPr lang="en-US" altLang="zh-CN" dirty="0" smtClean="0"/>
          </a:p>
          <a:p>
            <a:pPr indent="-342900"/>
            <a:r>
              <a:rPr lang="en-US" altLang="zh-CN" dirty="0" smtClean="0"/>
              <a:t>3.   f is the particular solution corresponding to that particular measurement g.</a:t>
            </a:r>
          </a:p>
          <a:p>
            <a:pPr indent="-342900"/>
            <a:endParaRPr lang="en-US" altLang="zh-CN" dirty="0" smtClean="0"/>
          </a:p>
          <a:p>
            <a:pPr indent="-342900"/>
            <a:r>
              <a:rPr lang="en-US" altLang="zh-CN" b="1" dirty="0" smtClean="0"/>
              <a:t>The Goal of MLEM Algorithm</a:t>
            </a:r>
          </a:p>
          <a:p>
            <a:pPr indent="-342900" algn="just"/>
            <a:r>
              <a:rPr lang="en-US" altLang="zh-CN" dirty="0" smtClean="0"/>
              <a:t>Find a general solution as the best estimate for f: the mean number of radioactive disintegrations f in the image that can produce the </a:t>
            </a:r>
            <a:r>
              <a:rPr lang="en-US" altLang="zh-CN" dirty="0" err="1" smtClean="0"/>
              <a:t>sinogram</a:t>
            </a:r>
            <a:r>
              <a:rPr lang="en-US" altLang="zh-CN" dirty="0" smtClean="0"/>
              <a:t> g with the highest likelihood.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463</Words>
  <PresentationFormat>全屏显示(4:3)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IE361.COM</cp:lastModifiedBy>
  <cp:revision>39</cp:revision>
  <dcterms:created xsi:type="dcterms:W3CDTF">2012-09-12T02:08:27Z</dcterms:created>
  <dcterms:modified xsi:type="dcterms:W3CDTF">2012-09-12T04:09:06Z</dcterms:modified>
</cp:coreProperties>
</file>