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slides/slide9.xml" ContentType="application/vnd.openxmlformats-officedocument.presentationml.slide+xml"/>
  <Override PartName="/ppt/slideLayouts/slideLayout16.xml" ContentType="application/vnd.openxmlformats-officedocument.presentationml.slideLayout+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14.xml" ContentType="application/vnd.openxmlformats-officedocument.presentationml.slideLayout+xml"/>
  <Override PartName="/ppt/slideLayouts/slideLayout6.xml" ContentType="application/vnd.openxmlformats-officedocument.presentationml.slideLayout+xml"/>
  <Override PartName="/ppt/slides/slide5.xml" ContentType="application/vnd.openxmlformats-officedocument.presentationml.slide+xml"/>
  <Override PartName="/ppt/slideLayouts/slideLayout12.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15.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13.xml" ContentType="application/vnd.openxmlformats-officedocument.presentationml.slideLayout+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4049"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prstClr val="red"/>
    </p:penClr>
    <p:extLst>
      <p:ext uri="{EC167BDD-8182-4AB7-AECC-EB403E3ABB37}">
        <p14:laserClr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a:srgbClr val="FF0000"/>
        </p14:laserClr>
      </p:ext>
      <p:ext uri="{2FDB2607-1784-4EEB-B798-7EB5836EED8A}">
        <p14:showMediaCtrls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
      </p:ext>
    </p:extLst>
  </p:showPr>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28038" autoAdjust="0"/>
    <p:restoredTop sz="94628" autoAdjust="0"/>
  </p:normalViewPr>
  <p:slideViewPr>
    <p:cSldViewPr snapToGrid="0" snapToObjects="1">
      <p:cViewPr>
        <p:scale>
          <a:sx n="100" d="100"/>
          <a:sy n="100" d="100"/>
        </p:scale>
        <p:origin x="-88" y="-112"/>
      </p:cViewPr>
      <p:guideLst>
        <p:guide orient="horz" pos="2160"/>
        <p:guide pos="2880"/>
      </p:guideLst>
    </p:cSldViewPr>
  </p:slideViewPr>
  <p:outlineViewPr>
    <p:cViewPr>
      <p:scale>
        <a:sx n="33" d="100"/>
        <a:sy n="33" d="100"/>
      </p:scale>
      <p:origin x="48"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6.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8.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pic>
        <p:nvPicPr>
          <p:cNvPr id="8" name="Picture 7" descr="Overlay-TitleSlide.png"/>
          <p:cNvPicPr>
            <a:picLocks noChangeAspect="1"/>
          </p:cNvPicPr>
          <p:nvPr/>
        </p:nvPicPr>
        <p:blipFill>
          <a:blip r:embed="rId2"/>
          <a:stretch>
            <a:fillRect/>
          </a:stretch>
        </p:blipFill>
        <p:spPr>
          <a:xfrm>
            <a:off x="158367" y="187452"/>
            <a:ext cx="8827266" cy="6483096"/>
          </a:xfrm>
          <a:prstGeom prst="rect">
            <a:avLst/>
          </a:prstGeom>
        </p:spPr>
      </p:pic>
      <p:sp>
        <p:nvSpPr>
          <p:cNvPr id="6" name="Slide Number Placeholder 5"/>
          <p:cNvSpPr>
            <a:spLocks noGrp="1"/>
          </p:cNvSpPr>
          <p:nvPr>
            <p:ph type="sldNum" sz="quarter" idx="12"/>
          </p:nvPr>
        </p:nvSpPr>
        <p:spPr/>
        <p:txBody>
          <a:bodyPr/>
          <a:lstStyle/>
          <a:p>
            <a:fld id="{A2214FBC-E3B0-4EAB-95AF-6C63DF6D889D}" type="slidenum">
              <a:rPr lang="en-US" smtClean="0"/>
              <a:pPr/>
              <a:t>‹#›</a:t>
            </a:fld>
            <a:endParaRPr lang="en-US"/>
          </a:p>
        </p:txBody>
      </p:sp>
      <p:sp>
        <p:nvSpPr>
          <p:cNvPr id="2" name="Title 1"/>
          <p:cNvSpPr>
            <a:spLocks noGrp="1"/>
          </p:cNvSpPr>
          <p:nvPr>
            <p:ph type="ctrTitle"/>
          </p:nvPr>
        </p:nvSpPr>
        <p:spPr>
          <a:xfrm>
            <a:off x="1600200" y="2492375"/>
            <a:ext cx="6762749" cy="1470025"/>
          </a:xfrm>
        </p:spPr>
        <p:txBody>
          <a:bodyPr/>
          <a:lstStyle>
            <a:lvl1pPr algn="r">
              <a:defRPr sz="4400"/>
            </a:lvl1pPr>
          </a:lstStyle>
          <a:p>
            <a:r>
              <a:rPr lang="en-US" smtClean="0"/>
              <a:t>Click to edit Master title style</a:t>
            </a:r>
            <a:endParaRPr/>
          </a:p>
        </p:txBody>
      </p:sp>
      <p:sp>
        <p:nvSpPr>
          <p:cNvPr id="3" name="Subtitle 2"/>
          <p:cNvSpPr>
            <a:spLocks noGrp="1"/>
          </p:cNvSpPr>
          <p:nvPr>
            <p:ph type="subTitle" idx="1"/>
          </p:nvPr>
        </p:nvSpPr>
        <p:spPr>
          <a:xfrm>
            <a:off x="1600201" y="3966882"/>
            <a:ext cx="6762749" cy="1752600"/>
          </a:xfrm>
        </p:spPr>
        <p:txBody>
          <a:bodyPr>
            <a:normAutofit/>
          </a:bodyPr>
          <a:lstStyle>
            <a:lvl1pPr marL="0" indent="0" algn="r">
              <a:spcBef>
                <a:spcPts val="6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4AAD58E8-2B11-924D-8185-02103695612B}" type="datetimeFigureOut">
              <a:rPr lang="en-US" smtClean="0"/>
              <a:pPr/>
              <a:t>11/14/12</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pic>
        <p:nvPicPr>
          <p:cNvPr id="5" name="Picture 4"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Date Placeholder 1"/>
          <p:cNvSpPr>
            <a:spLocks noGrp="1"/>
          </p:cNvSpPr>
          <p:nvPr>
            <p:ph type="dt" sz="half" idx="10"/>
          </p:nvPr>
        </p:nvSpPr>
        <p:spPr/>
        <p:txBody>
          <a:bodyPr/>
          <a:lstStyle/>
          <a:p>
            <a:fld id="{4AAD58E8-2B11-924D-8185-02103695612B}" type="datetimeFigureOut">
              <a:rPr lang="en-US" smtClean="0"/>
              <a:pPr/>
              <a:t>11/14/12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2CBC59-3591-F646-880D-1CC53F53244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pic>
        <p:nvPicPr>
          <p:cNvPr id="9" name="Picture 8" descr="Overlay-ContentCaption.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4" y="590550"/>
            <a:ext cx="365760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693023" y="739588"/>
            <a:ext cx="3657600" cy="5308787"/>
          </a:xfrm>
        </p:spPr>
        <p:txBody>
          <a:bodyPr>
            <a:normAutofit/>
          </a:bodyPr>
          <a:lstStyle>
            <a:lvl1pPr>
              <a:defRPr sz="20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779464" y="1816100"/>
            <a:ext cx="3657600" cy="38227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AD58E8-2B11-924D-8185-02103695612B}" type="datetimeFigureOut">
              <a:rPr lang="en-US" smtClean="0"/>
              <a:pPr/>
              <a:t>11/14/12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2CBC59-3591-F646-880D-1CC53F53244A}"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pic>
        <p:nvPicPr>
          <p:cNvPr id="9" name="Picture 8" descr="Overlay-PictureCaption.png"/>
          <p:cNvPicPr>
            <a:picLocks noChangeAspect="1"/>
          </p:cNvPicPr>
          <p:nvPr/>
        </p:nvPicPr>
        <p:blipFill>
          <a:blip r:embed="rId2"/>
          <a:stretch>
            <a:fillRect/>
          </a:stretch>
        </p:blipFill>
        <p:spPr>
          <a:xfrm>
            <a:off x="448977" y="187452"/>
            <a:ext cx="8536656" cy="6483096"/>
          </a:xfrm>
          <a:prstGeom prst="rect">
            <a:avLst/>
          </a:prstGeom>
        </p:spPr>
      </p:pic>
      <p:sp>
        <p:nvSpPr>
          <p:cNvPr id="2" name="Title 1"/>
          <p:cNvSpPr>
            <a:spLocks noGrp="1"/>
          </p:cNvSpPr>
          <p:nvPr>
            <p:ph type="title"/>
          </p:nvPr>
        </p:nvSpPr>
        <p:spPr>
          <a:xfrm>
            <a:off x="3886200" y="533400"/>
            <a:ext cx="4476750" cy="1252538"/>
          </a:xfrm>
        </p:spPr>
        <p:txBody>
          <a:bodyPr anchor="b"/>
          <a:lstStyle>
            <a:lvl1pPr algn="l">
              <a:defRPr sz="3600" b="0"/>
            </a:lvl1pPr>
          </a:lstStyle>
          <a:p>
            <a:r>
              <a:rPr lang="en-US" smtClean="0"/>
              <a:t>Click to edit Master title style</a:t>
            </a:r>
            <a:endParaRPr/>
          </a:p>
        </p:txBody>
      </p:sp>
      <p:sp>
        <p:nvSpPr>
          <p:cNvPr id="4" name="Text Placeholder 3"/>
          <p:cNvSpPr>
            <a:spLocks noGrp="1"/>
          </p:cNvSpPr>
          <p:nvPr>
            <p:ph type="body" sz="half" idx="2"/>
          </p:nvPr>
        </p:nvSpPr>
        <p:spPr>
          <a:xfrm>
            <a:off x="3886124" y="1828800"/>
            <a:ext cx="4474539" cy="3810000"/>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6124" y="6288741"/>
            <a:ext cx="1887537" cy="365125"/>
          </a:xfrm>
        </p:spPr>
        <p:txBody>
          <a:bodyPr/>
          <a:lstStyle/>
          <a:p>
            <a:fld id="{4AAD58E8-2B11-924D-8185-02103695612B}" type="datetimeFigureOut">
              <a:rPr lang="en-US" smtClean="0"/>
              <a:pPr/>
              <a:t>11/14/12</a:t>
            </a:fld>
            <a:endParaRPr lang="en-US"/>
          </a:p>
        </p:txBody>
      </p:sp>
      <p:sp>
        <p:nvSpPr>
          <p:cNvPr id="6" name="Footer Placeholder 5"/>
          <p:cNvSpPr>
            <a:spLocks noGrp="1"/>
          </p:cNvSpPr>
          <p:nvPr>
            <p:ph type="ftr" sz="quarter" idx="11"/>
          </p:nvPr>
        </p:nvSpPr>
        <p:spPr>
          <a:xfrm>
            <a:off x="5867399" y="6288741"/>
            <a:ext cx="2675965" cy="365125"/>
          </a:xfrm>
        </p:spPr>
        <p:txBody>
          <a:bodyPr/>
          <a:lstStyle/>
          <a:p>
            <a:endParaRPr lang="en-US"/>
          </a:p>
        </p:txBody>
      </p:sp>
      <p:sp>
        <p:nvSpPr>
          <p:cNvPr id="7" name="Slide Number Placeholder 6"/>
          <p:cNvSpPr>
            <a:spLocks noGrp="1"/>
          </p:cNvSpPr>
          <p:nvPr>
            <p:ph type="sldNum" sz="quarter" idx="12"/>
          </p:nvPr>
        </p:nvSpPr>
        <p:spPr/>
        <p:txBody>
          <a:bodyPr/>
          <a:lstStyle/>
          <a:p>
            <a:fld id="{F62CBC59-3591-F646-880D-1CC53F53244A}" type="slidenum">
              <a:rPr lang="en-US" smtClean="0"/>
              <a:pPr/>
              <a:t>‹#›</a:t>
            </a:fld>
            <a:endParaRPr lang="en-US"/>
          </a:p>
        </p:txBody>
      </p:sp>
      <p:sp>
        <p:nvSpPr>
          <p:cNvPr id="3" name="Picture Placeholder 2"/>
          <p:cNvSpPr>
            <a:spLocks noGrp="1"/>
          </p:cNvSpPr>
          <p:nvPr>
            <p:ph type="pic" idx="1"/>
          </p:nvPr>
        </p:nvSpPr>
        <p:spPr>
          <a:xfrm flipH="1">
            <a:off x="188253" y="179292"/>
            <a:ext cx="3281087" cy="6483096"/>
          </a:xfrm>
          <a:prstGeom prst="round1Rect">
            <a:avLst>
              <a:gd name="adj" fmla="val 17325"/>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Alt.">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4710953" y="533400"/>
            <a:ext cx="3657600" cy="1252538"/>
          </a:xfrm>
        </p:spPr>
        <p:txBody>
          <a:bodyPr anchor="b"/>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596153" y="1600199"/>
            <a:ext cx="3657600" cy="3657601"/>
          </a:xfrm>
          <a:prstGeom prst="ellipse">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710412" y="1828800"/>
            <a:ext cx="3657600" cy="3810000"/>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4AAD58E8-2B11-924D-8185-02103695612B}" type="datetimeFigureOut">
              <a:rPr lang="en-US" smtClean="0"/>
              <a:pPr/>
              <a:t>11/14/12</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F62CBC59-3591-F646-880D-1CC53F53244A}"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above Caption">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808038" y="3778624"/>
            <a:ext cx="7560515" cy="1102658"/>
          </a:xfrm>
        </p:spPr>
        <p:txBody>
          <a:bodyPr anchor="b"/>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871584" y="762000"/>
            <a:ext cx="7427726" cy="2989730"/>
          </a:xfrm>
          <a:prstGeom prst="roundRect">
            <a:avLst>
              <a:gd name="adj" fmla="val 7476"/>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808034" y="4827493"/>
            <a:ext cx="7559977" cy="1220881"/>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4AAD58E8-2B11-924D-8185-02103695612B}" type="datetimeFigureOut">
              <a:rPr lang="en-US" smtClean="0"/>
              <a:pPr/>
              <a:t>11/14/12</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F62CBC59-3591-F646-880D-1CC53F53244A}"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4AAD58E8-2B11-924D-8185-02103695612B}" type="datetimeFigureOut">
              <a:rPr lang="en-US" smtClean="0"/>
              <a:pPr/>
              <a:t>11/14/12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2CBC59-3591-F646-880D-1CC53F53244A}"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Vertical Title 1"/>
          <p:cNvSpPr>
            <a:spLocks noGrp="1"/>
          </p:cNvSpPr>
          <p:nvPr>
            <p:ph type="title" orient="vert"/>
          </p:nvPr>
        </p:nvSpPr>
        <p:spPr>
          <a:xfrm>
            <a:off x="7328646" y="779463"/>
            <a:ext cx="1358153" cy="5268912"/>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779462" y="779464"/>
            <a:ext cx="6170613" cy="526891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4AAD58E8-2B11-924D-8185-02103695612B}" type="datetimeFigureOut">
              <a:rPr lang="en-US" smtClean="0"/>
              <a:pPr/>
              <a:t>11/14/12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2CBC59-3591-F646-880D-1CC53F53244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4AAD58E8-2B11-924D-8185-02103695612B}" type="datetimeFigureOut">
              <a:rPr lang="en-US" smtClean="0"/>
              <a:pPr/>
              <a:t>11/14/12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2CBC59-3591-F646-880D-1CC53F53244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pic>
        <p:nvPicPr>
          <p:cNvPr id="8" name="Picture 7" descr="Overlay-SectionHeader.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3" y="2591360"/>
            <a:ext cx="7583487" cy="1362075"/>
          </a:xfrm>
        </p:spPr>
        <p:txBody>
          <a:bodyPr anchor="b" anchorCtr="0">
            <a:noAutofit/>
          </a:bodyPr>
          <a:lstStyle>
            <a:lvl1pPr algn="l">
              <a:defRPr sz="4400" b="1"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779463" y="3950354"/>
            <a:ext cx="7583487" cy="1500187"/>
          </a:xfrm>
        </p:spPr>
        <p:txBody>
          <a:bodyPr anchor="t" anchorCtr="0"/>
          <a:lstStyle>
            <a:lvl1pPr marL="0" indent="0" algn="l">
              <a:spcBef>
                <a:spcPts val="600"/>
              </a:spcBef>
              <a:buNone/>
              <a:defRPr sz="20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CBEAF9-9E58-4CC8-A6FF-6DD8A58DEEA4}" type="datetimeFigureOut">
              <a:rPr lang="en-US" smtClean="0"/>
              <a:pPr/>
              <a:t>11/14/12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CA15C064-DD44-4CAC-873E-2D1F54821676}" type="slidenum">
              <a:rPr kumimoji="0" lang="en-US" smtClean="0"/>
              <a:pPr/>
              <a:t>‹#›</a:t>
            </a:fld>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88541"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4AAD58E8-2B11-924D-8185-02103695612B}" type="datetimeFigureOut">
              <a:rPr lang="en-US" smtClean="0"/>
              <a:pPr/>
              <a:t>11/14/12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2CBC59-3591-F646-880D-1CC53F53244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pic>
        <p:nvPicPr>
          <p:cNvPr id="14" name="Picture 13"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a:xfrm>
            <a:off x="779463" y="381000"/>
            <a:ext cx="7583487" cy="1044388"/>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3"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3"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05350"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5350"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4AAD58E8-2B11-924D-8185-02103695612B}" type="datetimeFigureOut">
              <a:rPr lang="en-US" smtClean="0"/>
              <a:pPr/>
              <a:t>11/14/12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2CBC59-3591-F646-880D-1CC53F53244A}" type="slidenum">
              <a:rPr lang="en-US" smtClean="0"/>
              <a:pPr/>
              <a:t>‹#›</a:t>
            </a:fld>
            <a:endParaRPr lang="en-US"/>
          </a:p>
        </p:txBody>
      </p:sp>
      <p:cxnSp>
        <p:nvCxnSpPr>
          <p:cNvPr id="12" name="Straight Connector 11"/>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Content, Top and Bottom">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79462" y="1828801"/>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4AAD58E8-2B11-924D-8185-02103695612B}" type="datetimeFigureOut">
              <a:rPr lang="en-US" smtClean="0"/>
              <a:pPr/>
              <a:t>11/14/12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2CBC59-3591-F646-880D-1CC53F53244A}" type="slidenum">
              <a:rPr lang="en-US" smtClean="0"/>
              <a:pPr/>
              <a:t>‹#›</a:t>
            </a:fld>
            <a:endParaRPr lang="en-US"/>
          </a:p>
        </p:txBody>
      </p:sp>
      <p:sp>
        <p:nvSpPr>
          <p:cNvPr id="10" name="Content Placeholder 2"/>
          <p:cNvSpPr>
            <a:spLocks noGrp="1"/>
          </p:cNvSpPr>
          <p:nvPr>
            <p:ph sz="half" idx="13"/>
          </p:nvPr>
        </p:nvSpPr>
        <p:spPr>
          <a:xfrm>
            <a:off x="779462" y="3991816"/>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4AAD58E8-2B11-924D-8185-02103695612B}" type="datetimeFigureOut">
              <a:rPr lang="en-US" smtClean="0"/>
              <a:pPr/>
              <a:t>11/14/12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2CBC59-3591-F646-880D-1CC53F53244A}" type="slidenum">
              <a:rPr lang="en-US" smtClean="0"/>
              <a:pPr/>
              <a:t>‹#›</a:t>
            </a:fld>
            <a:endParaRPr lang="en-US"/>
          </a:p>
        </p:txBody>
      </p:sp>
      <p:sp>
        <p:nvSpPr>
          <p:cNvPr id="10"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4"/>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4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4AAD58E8-2B11-924D-8185-02103695612B}" type="datetimeFigureOut">
              <a:rPr lang="en-US" smtClean="0"/>
              <a:pPr/>
              <a:t>11/14/12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2CBC59-3591-F646-880D-1CC53F53244A}" type="slidenum">
              <a:rPr lang="en-US" smtClean="0"/>
              <a:pPr/>
              <a:t>‹#›</a:t>
            </a:fld>
            <a:endParaRPr lang="en-US"/>
          </a:p>
        </p:txBody>
      </p:sp>
      <p:sp>
        <p:nvSpPr>
          <p:cNvPr id="12" name="Content Placeholder 2"/>
          <p:cNvSpPr>
            <a:spLocks noGrp="1"/>
          </p:cNvSpPr>
          <p:nvPr>
            <p:ph sz="half" idx="14"/>
          </p:nvPr>
        </p:nvSpPr>
        <p:spPr>
          <a:xfrm>
            <a:off x="77946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3" name="Content Placeholder 2"/>
          <p:cNvSpPr>
            <a:spLocks noGrp="1"/>
          </p:cNvSpPr>
          <p:nvPr>
            <p:ph sz="half" idx="15"/>
          </p:nvPr>
        </p:nvSpPr>
        <p:spPr>
          <a:xfrm>
            <a:off x="77946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4"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5"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pic>
        <p:nvPicPr>
          <p:cNvPr id="6" name="Picture 5"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4AAD58E8-2B11-924D-8185-02103695612B}" type="datetimeFigureOut">
              <a:rPr lang="en-US" smtClean="0"/>
              <a:pPr/>
              <a:t>11/14/12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2CBC59-3591-F646-880D-1CC53F53244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8" name="Round Diagonal Corner Rectangle 7"/>
          <p:cNvSpPr/>
          <p:nvPr/>
        </p:nvSpPr>
        <p:spPr>
          <a:xfrm>
            <a:off x="189707" y="189707"/>
            <a:ext cx="8764587" cy="6478587"/>
          </a:xfrm>
          <a:prstGeom prst="round2DiagRect">
            <a:avLst>
              <a:gd name="adj1" fmla="val 9416"/>
              <a:gd name="adj2" fmla="val 0"/>
            </a:avLst>
          </a:prstGeom>
          <a:gradFill>
            <a:gsLst>
              <a:gs pos="1700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779463" y="381000"/>
            <a:ext cx="7583487" cy="1044388"/>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779463" y="1828800"/>
            <a:ext cx="7583487" cy="420893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381000" y="6288741"/>
            <a:ext cx="1887537" cy="365125"/>
          </a:xfrm>
          <a:prstGeom prst="rect">
            <a:avLst/>
          </a:prstGeom>
        </p:spPr>
        <p:txBody>
          <a:bodyPr vert="horz" lIns="91440" tIns="45720" rIns="91440" bIns="45720" rtlCol="0" anchor="ctr"/>
          <a:lstStyle>
            <a:lvl1pPr algn="l">
              <a:defRPr sz="1200">
                <a:solidFill>
                  <a:schemeClr val="bg2"/>
                </a:solidFill>
              </a:defRPr>
            </a:lvl1pPr>
          </a:lstStyle>
          <a:p>
            <a:fld id="{4AAD58E8-2B11-924D-8185-02103695612B}" type="datetimeFigureOut">
              <a:rPr lang="en-US" smtClean="0"/>
              <a:pPr/>
              <a:t>11/14/12</a:t>
            </a:fld>
            <a:endParaRPr lang="en-US"/>
          </a:p>
        </p:txBody>
      </p:sp>
      <p:sp>
        <p:nvSpPr>
          <p:cNvPr id="5" name="Footer Placeholder 4"/>
          <p:cNvSpPr>
            <a:spLocks noGrp="1"/>
          </p:cNvSpPr>
          <p:nvPr>
            <p:ph type="ftr" sz="quarter" idx="3"/>
          </p:nvPr>
        </p:nvSpPr>
        <p:spPr>
          <a:xfrm>
            <a:off x="3304615" y="6288741"/>
            <a:ext cx="5238750" cy="365125"/>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6" name="Slide Number Placeholder 5"/>
          <p:cNvSpPr>
            <a:spLocks noGrp="1"/>
          </p:cNvSpPr>
          <p:nvPr>
            <p:ph type="sldNum" sz="quarter" idx="4"/>
          </p:nvPr>
        </p:nvSpPr>
        <p:spPr>
          <a:xfrm>
            <a:off x="8404411" y="219635"/>
            <a:ext cx="493059" cy="365125"/>
          </a:xfrm>
          <a:prstGeom prst="rect">
            <a:avLst/>
          </a:prstGeom>
        </p:spPr>
        <p:txBody>
          <a:bodyPr vert="horz" lIns="91440" tIns="45720" rIns="91440" bIns="45720" rtlCol="0" anchor="ctr"/>
          <a:lstStyle>
            <a:lvl1pPr algn="r">
              <a:defRPr sz="1200">
                <a:solidFill>
                  <a:schemeClr val="tx2"/>
                </a:solidFill>
              </a:defRPr>
            </a:lvl1pPr>
          </a:lstStyle>
          <a:p>
            <a:fld id="{F62CBC59-3591-F646-880D-1CC53F53244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050" r:id="rId1"/>
    <p:sldLayoutId id="2147484051" r:id="rId2"/>
    <p:sldLayoutId id="2147484052" r:id="rId3"/>
    <p:sldLayoutId id="2147484053" r:id="rId4"/>
    <p:sldLayoutId id="2147484054" r:id="rId5"/>
    <p:sldLayoutId id="2147484055" r:id="rId6"/>
    <p:sldLayoutId id="2147484056" r:id="rId7"/>
    <p:sldLayoutId id="2147484057" r:id="rId8"/>
    <p:sldLayoutId id="2147484058" r:id="rId9"/>
    <p:sldLayoutId id="2147484059" r:id="rId10"/>
    <p:sldLayoutId id="2147484060" r:id="rId11"/>
    <p:sldLayoutId id="2147484061" r:id="rId12"/>
    <p:sldLayoutId id="2147484062" r:id="rId13"/>
    <p:sldLayoutId id="2147484063" r:id="rId14"/>
    <p:sldLayoutId id="2147484064" r:id="rId15"/>
    <p:sldLayoutId id="2147484065" r:id="rId16"/>
  </p:sldLayoutIdLst>
  <p:txStyles>
    <p:titleStyle>
      <a:lvl1pPr algn="l" defTabSz="914400" rtl="0" eaLnBrk="1" latinLnBrk="0" hangingPunct="1">
        <a:spcBef>
          <a:spcPct val="0"/>
        </a:spcBef>
        <a:buNone/>
        <a:defRPr sz="3800" kern="1200">
          <a:solidFill>
            <a:schemeClr val="bg1"/>
          </a:solidFill>
          <a:latin typeface="+mj-lt"/>
          <a:ea typeface="+mj-ea"/>
          <a:cs typeface="+mj-cs"/>
        </a:defRPr>
      </a:lvl1pPr>
    </p:titleStyle>
    <p:body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787" y="1092200"/>
            <a:ext cx="7772427" cy="4851400"/>
          </a:xfrm>
        </p:spPr>
        <p:txBody>
          <a:bodyPr anchor="ctr"/>
          <a:lstStyle/>
          <a:p>
            <a:pPr algn="l"/>
            <a:r>
              <a:rPr lang="en-US" sz="6000" dirty="0" smtClean="0"/>
              <a:t>Picture Archiving and Communication System (PACS)</a:t>
            </a:r>
            <a:br>
              <a:rPr lang="en-US" sz="6000" dirty="0" smtClean="0"/>
            </a:br>
            <a:r>
              <a:rPr lang="en-US" sz="6000" dirty="0" smtClean="0"/>
              <a:t>	</a:t>
            </a:r>
            <a:r>
              <a:rPr lang="en-US" sz="4000" dirty="0" smtClean="0"/>
              <a:t>-Krystal Kerney and </a:t>
            </a:r>
            <a:r>
              <a:rPr lang="en-US" sz="4000" dirty="0" err="1" smtClean="0"/>
              <a:t>Hui</a:t>
            </a:r>
            <a:r>
              <a:rPr lang="en-US" sz="4000" dirty="0" smtClean="0"/>
              <a:t> Pan</a:t>
            </a:r>
            <a:endParaRPr lang="en-US" sz="6000" dirty="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sz="6000" dirty="0" smtClean="0"/>
              <a:t>Regulatory Concerns</a:t>
            </a:r>
            <a:endParaRPr lang="en-US" sz="6000" dirty="0"/>
          </a:p>
        </p:txBody>
      </p:sp>
      <p:sp>
        <p:nvSpPr>
          <p:cNvPr id="3" name="Content Placeholder 2"/>
          <p:cNvSpPr>
            <a:spLocks noGrp="1"/>
          </p:cNvSpPr>
          <p:nvPr>
            <p:ph idx="1"/>
          </p:nvPr>
        </p:nvSpPr>
        <p:spPr/>
        <p:txBody>
          <a:bodyPr anchor="t"/>
          <a:lstStyle/>
          <a:p>
            <a:r>
              <a:rPr lang="en-US" dirty="0"/>
              <a:t>In the US PACS are classified as Medical Devices, </a:t>
            </a:r>
            <a:r>
              <a:rPr lang="en-US" dirty="0" smtClean="0"/>
              <a:t>so </a:t>
            </a:r>
            <a:r>
              <a:rPr lang="en-US" dirty="0"/>
              <a:t>if for sale are regulated by the USFDA. </a:t>
            </a:r>
            <a:endParaRPr lang="en-US" dirty="0" smtClean="0"/>
          </a:p>
          <a:p>
            <a:r>
              <a:rPr lang="en-US" dirty="0" smtClean="0"/>
              <a:t>Some </a:t>
            </a:r>
            <a:r>
              <a:rPr lang="en-US" dirty="0"/>
              <a:t>specific applications, such as the use for primary mammography interpretation, are additionally </a:t>
            </a:r>
            <a:r>
              <a:rPr lang="en-US" dirty="0" smtClean="0"/>
              <a:t>regulated </a:t>
            </a:r>
            <a:r>
              <a:rPr lang="en-US" dirty="0"/>
              <a:t>within the scope of the Mammography Quality Standards Act</a:t>
            </a:r>
            <a:r>
              <a:rPr lang="en-US" dirty="0" smtClean="0"/>
              <a:t>.</a:t>
            </a:r>
          </a:p>
          <a:p>
            <a:r>
              <a:rPr lang="en-US" dirty="0" smtClean="0"/>
              <a:t>There is a worldwide professional and trade organization provides an annual meeting and a peer-reviewed journal to promote research and education about PACS and related digital topics.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sz="5400" dirty="0" smtClean="0"/>
              <a:t>What is PACS?</a:t>
            </a:r>
            <a:endParaRPr lang="en-US" sz="5400" dirty="0"/>
          </a:p>
        </p:txBody>
      </p:sp>
      <p:sp>
        <p:nvSpPr>
          <p:cNvPr id="3" name="Content Placeholder 2"/>
          <p:cNvSpPr>
            <a:spLocks noGrp="1"/>
          </p:cNvSpPr>
          <p:nvPr>
            <p:ph idx="1"/>
          </p:nvPr>
        </p:nvSpPr>
        <p:spPr/>
        <p:txBody>
          <a:bodyPr anchor="t">
            <a:normAutofit lnSpcReduction="10000"/>
          </a:bodyPr>
          <a:lstStyle/>
          <a:p>
            <a:r>
              <a:rPr lang="en-US" dirty="0" smtClean="0"/>
              <a:t>PACS is a medical imaging technology that provides storage of and convenient access to images from multiple medical imaging modalities.</a:t>
            </a:r>
          </a:p>
          <a:p>
            <a:r>
              <a:rPr lang="en-US" dirty="0" smtClean="0"/>
              <a:t>Electronic images and reports are transmitted via PACS, thereby eliminating the need to manually file, retrieve, or transport film jackets.</a:t>
            </a:r>
          </a:p>
          <a:p>
            <a:r>
              <a:rPr lang="en-US" dirty="0" smtClean="0"/>
              <a:t>PACS consists of four major components:</a:t>
            </a:r>
          </a:p>
          <a:p>
            <a:pPr lvl="1"/>
            <a:r>
              <a:rPr lang="en-US" dirty="0" smtClean="0"/>
              <a:t>The imaging modalities</a:t>
            </a:r>
          </a:p>
          <a:p>
            <a:pPr lvl="1"/>
            <a:r>
              <a:rPr lang="en-US" dirty="0" smtClean="0"/>
              <a:t>A secured network for transmission of information</a:t>
            </a:r>
          </a:p>
          <a:p>
            <a:pPr lvl="1"/>
            <a:r>
              <a:rPr lang="en-US" dirty="0" smtClean="0"/>
              <a:t>Workstations for interpreting and reviewing images</a:t>
            </a:r>
          </a:p>
          <a:p>
            <a:pPr lvl="1"/>
            <a:r>
              <a:rPr lang="en-US" dirty="0" smtClean="0"/>
              <a:t>Archives for the storage and retrieval of images and reports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sz="5400" dirty="0" smtClean="0"/>
              <a:t>History of PACS</a:t>
            </a:r>
            <a:endParaRPr lang="en-US" sz="5400" dirty="0"/>
          </a:p>
        </p:txBody>
      </p:sp>
      <p:sp>
        <p:nvSpPr>
          <p:cNvPr id="3" name="Content Placeholder 2"/>
          <p:cNvSpPr>
            <a:spLocks noGrp="1"/>
          </p:cNvSpPr>
          <p:nvPr>
            <p:ph idx="1"/>
          </p:nvPr>
        </p:nvSpPr>
        <p:spPr>
          <a:xfrm>
            <a:off x="779463" y="1425389"/>
            <a:ext cx="7583487" cy="5064734"/>
          </a:xfrm>
        </p:spPr>
        <p:txBody>
          <a:bodyPr anchor="t">
            <a:noAutofit/>
          </a:bodyPr>
          <a:lstStyle/>
          <a:p>
            <a:r>
              <a:rPr lang="en-US" sz="2000" dirty="0" smtClean="0"/>
              <a:t>The principles of PACS were first discussed at meetings of radiologists in 1982.</a:t>
            </a:r>
          </a:p>
          <a:p>
            <a:r>
              <a:rPr lang="en-US" sz="2000" dirty="0" smtClean="0"/>
              <a:t>There is some discrepancy over who coined the term PACS.</a:t>
            </a:r>
          </a:p>
          <a:p>
            <a:pPr lvl="1"/>
            <a:r>
              <a:rPr lang="en-US" dirty="0" smtClean="0"/>
              <a:t>Dr. Andre </a:t>
            </a:r>
            <a:r>
              <a:rPr lang="en-US" dirty="0" err="1" smtClean="0"/>
              <a:t>Deurinckx</a:t>
            </a:r>
            <a:endParaRPr lang="en-US" dirty="0" smtClean="0"/>
          </a:p>
          <a:p>
            <a:pPr lvl="1"/>
            <a:r>
              <a:rPr lang="en-US" dirty="0" smtClean="0"/>
              <a:t>Dr. Judith M. Prewitt</a:t>
            </a:r>
          </a:p>
          <a:p>
            <a:r>
              <a:rPr lang="en-US" sz="2000" dirty="0" smtClean="0"/>
              <a:t>Dr. Harold Glass secured UK government funding in the early 1990s and managed the project over many years.  This transformed Hammersmith Hospital in London as the first filmless hospital in the UK</a:t>
            </a:r>
          </a:p>
          <a:p>
            <a:r>
              <a:rPr lang="en-US" sz="2000" dirty="0" smtClean="0"/>
              <a:t>The first large-scale PACS installation was in 1982 at the University of Kansas, but became more of a teaching experience of  what not to do rather than guidelines for what to do in PACS installation.</a:t>
            </a:r>
            <a:endParaRPr 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sz="5400" dirty="0" smtClean="0"/>
              <a:t>Types of Images</a:t>
            </a:r>
            <a:endParaRPr lang="en-US" sz="5400" dirty="0"/>
          </a:p>
        </p:txBody>
      </p:sp>
      <p:sp>
        <p:nvSpPr>
          <p:cNvPr id="3" name="Content Placeholder 2"/>
          <p:cNvSpPr>
            <a:spLocks noGrp="1"/>
          </p:cNvSpPr>
          <p:nvPr>
            <p:ph idx="1"/>
          </p:nvPr>
        </p:nvSpPr>
        <p:spPr/>
        <p:txBody>
          <a:bodyPr anchor="t">
            <a:normAutofit fontScale="85000" lnSpcReduction="20000"/>
          </a:bodyPr>
          <a:lstStyle/>
          <a:p>
            <a:r>
              <a:rPr lang="en-US" dirty="0" smtClean="0"/>
              <a:t>Ultrasound</a:t>
            </a:r>
          </a:p>
          <a:p>
            <a:r>
              <a:rPr lang="en-US" dirty="0" smtClean="0"/>
              <a:t>Magnetic Resonance</a:t>
            </a:r>
          </a:p>
          <a:p>
            <a:r>
              <a:rPr lang="en-US" dirty="0" smtClean="0"/>
              <a:t>Positron Emission Tomography</a:t>
            </a:r>
          </a:p>
          <a:p>
            <a:r>
              <a:rPr lang="en-US" dirty="0" smtClean="0"/>
              <a:t>Computed Tomography</a:t>
            </a:r>
          </a:p>
          <a:p>
            <a:r>
              <a:rPr lang="en-US" dirty="0" smtClean="0"/>
              <a:t>Endoscopy</a:t>
            </a:r>
          </a:p>
          <a:p>
            <a:r>
              <a:rPr lang="en-US" dirty="0" smtClean="0"/>
              <a:t>Mammograms</a:t>
            </a:r>
          </a:p>
          <a:p>
            <a:r>
              <a:rPr lang="en-US" dirty="0" smtClean="0"/>
              <a:t>Digital Radiography</a:t>
            </a:r>
          </a:p>
          <a:p>
            <a:r>
              <a:rPr lang="en-US" dirty="0" smtClean="0"/>
              <a:t>Computed Radiography</a:t>
            </a:r>
          </a:p>
          <a:p>
            <a:r>
              <a:rPr lang="en-US" dirty="0" smtClean="0"/>
              <a:t>And others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238462"/>
            <a:ext cx="7583487" cy="1044388"/>
          </a:xfrm>
        </p:spPr>
        <p:txBody>
          <a:bodyPr anchor="ctr"/>
          <a:lstStyle/>
          <a:p>
            <a:pPr algn="ctr"/>
            <a:r>
              <a:rPr lang="en-US" sz="5400" dirty="0" smtClean="0"/>
              <a:t>Uses</a:t>
            </a:r>
            <a:endParaRPr lang="en-US" sz="4800" dirty="0"/>
          </a:p>
        </p:txBody>
      </p:sp>
      <p:sp>
        <p:nvSpPr>
          <p:cNvPr id="3" name="Content Placeholder 2"/>
          <p:cNvSpPr>
            <a:spLocks noGrp="1"/>
          </p:cNvSpPr>
          <p:nvPr>
            <p:ph idx="1"/>
          </p:nvPr>
        </p:nvSpPr>
        <p:spPr>
          <a:xfrm>
            <a:off x="427638" y="1282849"/>
            <a:ext cx="8125117" cy="5273877"/>
          </a:xfrm>
        </p:spPr>
        <p:txBody>
          <a:bodyPr anchor="t">
            <a:normAutofit/>
          </a:bodyPr>
          <a:lstStyle/>
          <a:p>
            <a:r>
              <a:rPr lang="en-US" dirty="0" smtClean="0"/>
              <a:t>PACS has 4 main uses:</a:t>
            </a:r>
          </a:p>
          <a:p>
            <a:pPr lvl="1"/>
            <a:r>
              <a:rPr lang="en-US" dirty="0" smtClean="0"/>
              <a:t>Hard copy replacement</a:t>
            </a:r>
          </a:p>
          <a:p>
            <a:pPr lvl="2"/>
            <a:r>
              <a:rPr lang="en-US" dirty="0" smtClean="0"/>
              <a:t>Managing medical images such as film archives.</a:t>
            </a:r>
          </a:p>
          <a:p>
            <a:pPr lvl="2"/>
            <a:r>
              <a:rPr lang="en-US" dirty="0" smtClean="0"/>
              <a:t>Advantages are cost, space, and quick access compared to film archives.</a:t>
            </a:r>
          </a:p>
          <a:p>
            <a:pPr lvl="1"/>
            <a:r>
              <a:rPr lang="en-US" dirty="0" smtClean="0"/>
              <a:t>Remote access</a:t>
            </a:r>
          </a:p>
          <a:p>
            <a:pPr lvl="2"/>
            <a:r>
              <a:rPr lang="en-US" dirty="0" smtClean="0"/>
              <a:t>Off-site viewing allows people in different locations to access the same information simultaneously.</a:t>
            </a:r>
          </a:p>
          <a:p>
            <a:pPr lvl="1"/>
            <a:r>
              <a:rPr lang="en-US" dirty="0" smtClean="0"/>
              <a:t>Electronic image integration platform</a:t>
            </a:r>
          </a:p>
          <a:p>
            <a:pPr lvl="2"/>
            <a:r>
              <a:rPr lang="en-US" dirty="0" smtClean="0"/>
              <a:t>Allows for interfacing with other medical systems such as Hospital Information System, Electronic Medical Record, Practice Management Software, and Radiology Information System.</a:t>
            </a:r>
          </a:p>
          <a:p>
            <a:pPr lvl="1"/>
            <a:r>
              <a:rPr lang="en-US" dirty="0" smtClean="0"/>
              <a:t>Radiology workflow management</a:t>
            </a:r>
          </a:p>
          <a:p>
            <a:pPr lvl="3"/>
            <a:r>
              <a:rPr lang="en-US" dirty="0" smtClean="0"/>
              <a:t>PACS is used by radiology personnel to manage workflow of patient exams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sz="5400" dirty="0" smtClean="0"/>
              <a:t>Architecture</a:t>
            </a:r>
            <a:endParaRPr lang="en-US" sz="5400" dirty="0"/>
          </a:p>
        </p:txBody>
      </p:sp>
      <p:pic>
        <p:nvPicPr>
          <p:cNvPr id="4" name="Picture 3" descr="PACS diagram.png"/>
          <p:cNvPicPr>
            <a:picLocks noChangeAspect="1"/>
          </p:cNvPicPr>
          <p:nvPr/>
        </p:nvPicPr>
        <p:blipFill>
          <a:blip r:embed="rId2"/>
          <a:stretch>
            <a:fillRect/>
          </a:stretch>
        </p:blipFill>
        <p:spPr>
          <a:xfrm>
            <a:off x="479470" y="1516094"/>
            <a:ext cx="8178501" cy="4543611"/>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sz="4000" dirty="0" smtClean="0"/>
              <a:t>Finding and Retrieving Images</a:t>
            </a:r>
            <a:endParaRPr lang="en-US" sz="4000" dirty="0"/>
          </a:p>
        </p:txBody>
      </p:sp>
      <p:sp>
        <p:nvSpPr>
          <p:cNvPr id="3" name="Content Placeholder 2"/>
          <p:cNvSpPr>
            <a:spLocks noGrp="1"/>
          </p:cNvSpPr>
          <p:nvPr>
            <p:ph idx="1"/>
          </p:nvPr>
        </p:nvSpPr>
        <p:spPr/>
        <p:txBody>
          <a:bodyPr anchor="t">
            <a:normAutofit fontScale="77500" lnSpcReduction="20000"/>
          </a:bodyPr>
          <a:lstStyle/>
          <a:p>
            <a:r>
              <a:rPr lang="en-US" dirty="0" smtClean="0"/>
              <a:t>The process for communication with PACS server</a:t>
            </a:r>
          </a:p>
          <a:p>
            <a:pPr lvl="1"/>
            <a:r>
              <a:rPr lang="en-US" dirty="0"/>
              <a:t>The client establishes the network connection to the PACS server</a:t>
            </a:r>
            <a:r>
              <a:rPr lang="en-US" dirty="0" smtClean="0"/>
              <a:t>.</a:t>
            </a:r>
            <a:endParaRPr lang="en-US" dirty="0"/>
          </a:p>
          <a:p>
            <a:pPr lvl="1"/>
            <a:r>
              <a:rPr lang="en-US" dirty="0"/>
              <a:t>The client prepares a query object which is an empty </a:t>
            </a:r>
            <a:r>
              <a:rPr lang="en-US" dirty="0" err="1"/>
              <a:t>dicom</a:t>
            </a:r>
            <a:r>
              <a:rPr lang="en-US" dirty="0"/>
              <a:t> dataset </a:t>
            </a:r>
            <a:r>
              <a:rPr lang="en-US" dirty="0" smtClean="0"/>
              <a:t>object</a:t>
            </a:r>
          </a:p>
          <a:p>
            <a:pPr lvl="1"/>
            <a:r>
              <a:rPr lang="en-US" dirty="0"/>
              <a:t>The client fills in the query object with the keys that should be </a:t>
            </a:r>
            <a:r>
              <a:rPr lang="en-US" dirty="0" smtClean="0"/>
              <a:t>matched.</a:t>
            </a:r>
          </a:p>
          <a:p>
            <a:pPr lvl="1"/>
            <a:r>
              <a:rPr lang="en-US" dirty="0"/>
              <a:t>The client creates empty attributes (attributes with zero length string values) for all the attributes it wishes to receive from the server</a:t>
            </a:r>
            <a:r>
              <a:rPr lang="en-US" dirty="0" smtClean="0"/>
              <a:t>.</a:t>
            </a:r>
          </a:p>
          <a:p>
            <a:pPr lvl="1"/>
            <a:r>
              <a:rPr lang="en-US" dirty="0"/>
              <a:t>The query object is sent to the server</a:t>
            </a:r>
            <a:r>
              <a:rPr lang="en-US" dirty="0" smtClean="0"/>
              <a:t>.</a:t>
            </a:r>
          </a:p>
          <a:p>
            <a:pPr lvl="1"/>
            <a:r>
              <a:rPr lang="en-US" dirty="0"/>
              <a:t>The server sends back to the client a list of response </a:t>
            </a:r>
            <a:r>
              <a:rPr lang="en-US" dirty="0" err="1"/>
              <a:t>dicom</a:t>
            </a:r>
            <a:r>
              <a:rPr lang="en-US" dirty="0"/>
              <a:t> objects</a:t>
            </a:r>
            <a:r>
              <a:rPr lang="en-US" dirty="0" smtClean="0"/>
              <a:t>.</a:t>
            </a:r>
          </a:p>
          <a:p>
            <a:pPr lvl="1"/>
            <a:r>
              <a:rPr lang="en-US" dirty="0"/>
              <a:t>The client extracts the attributes that are of interest from the response </a:t>
            </a:r>
            <a:r>
              <a:rPr lang="en-US" dirty="0" err="1"/>
              <a:t>dicom</a:t>
            </a:r>
            <a:r>
              <a:rPr lang="en-US" dirty="0"/>
              <a:t> objects</a:t>
            </a:r>
            <a:r>
              <a:rPr lang="en-US" dirty="0" smtClean="0"/>
              <a:t>.</a:t>
            </a:r>
          </a:p>
          <a:p>
            <a:pPr marL="282575" lvl="1" indent="-282575">
              <a:spcBef>
                <a:spcPts val="2000"/>
              </a:spcBef>
            </a:pPr>
            <a:r>
              <a:rPr lang="en-US" sz="2200" dirty="0"/>
              <a:t>Images are retrieved from a PACS server through a C-MOVE request, as defined by the DICOM network protocol.</a:t>
            </a:r>
          </a:p>
          <a:p>
            <a:pPr marL="282575" lvl="1" indent="-282575">
              <a:spcBef>
                <a:spcPts val="2000"/>
              </a:spcBef>
            </a:pPr>
            <a:r>
              <a:rPr lang="en-US" sz="2200" dirty="0"/>
              <a:t>If the radiologist or radiology technical query the off-site or long term archive for the prior exam, The archive will receive the C-FIND request.</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sz="4800" dirty="0" smtClean="0"/>
              <a:t>Image Archival and Backup</a:t>
            </a:r>
            <a:endParaRPr lang="en-US" sz="4800" dirty="0"/>
          </a:p>
        </p:txBody>
      </p:sp>
      <p:sp>
        <p:nvSpPr>
          <p:cNvPr id="3" name="Content Placeholder 2"/>
          <p:cNvSpPr>
            <a:spLocks noGrp="1"/>
          </p:cNvSpPr>
          <p:nvPr>
            <p:ph idx="1"/>
          </p:nvPr>
        </p:nvSpPr>
        <p:spPr/>
        <p:txBody>
          <a:bodyPr anchor="t">
            <a:normAutofit lnSpcReduction="10000"/>
          </a:bodyPr>
          <a:lstStyle/>
          <a:p>
            <a:r>
              <a:rPr lang="en-US" dirty="0" smtClean="0"/>
              <a:t>Goal of image backup:</a:t>
            </a:r>
          </a:p>
          <a:p>
            <a:pPr lvl="1"/>
            <a:r>
              <a:rPr lang="en-US" dirty="0" smtClean="0"/>
              <a:t>Easy to administer different facility</a:t>
            </a:r>
          </a:p>
          <a:p>
            <a:pPr marL="282575" lvl="1" indent="-282575">
              <a:spcBef>
                <a:spcPts val="2000"/>
              </a:spcBef>
            </a:pPr>
            <a:r>
              <a:rPr lang="en-US" sz="2200" dirty="0"/>
              <a:t>Two ways to store images</a:t>
            </a:r>
            <a:r>
              <a:rPr lang="en-US" sz="2200" dirty="0" smtClean="0"/>
              <a:t>:</a:t>
            </a:r>
          </a:p>
          <a:p>
            <a:pPr lvl="1"/>
            <a:r>
              <a:rPr lang="en-US" sz="2100" dirty="0"/>
              <a:t>Locally</a:t>
            </a:r>
          </a:p>
          <a:p>
            <a:pPr lvl="1"/>
            <a:r>
              <a:rPr lang="en-US" sz="2100" dirty="0"/>
              <a:t>Remotely on off-line </a:t>
            </a:r>
            <a:r>
              <a:rPr lang="en-US" sz="2100" dirty="0" smtClean="0"/>
              <a:t>media</a:t>
            </a:r>
            <a:endParaRPr lang="en-US" dirty="0" smtClean="0"/>
          </a:p>
          <a:p>
            <a:r>
              <a:rPr lang="en-US" dirty="0" smtClean="0"/>
              <a:t>Hard drives can be configured and attached to the PACS server in some ways:</a:t>
            </a:r>
          </a:p>
          <a:p>
            <a:pPr lvl="1"/>
            <a:r>
              <a:rPr lang="en-US" dirty="0"/>
              <a:t>Direct-Attached Storage (DAS</a:t>
            </a:r>
            <a:r>
              <a:rPr lang="en-US" dirty="0" smtClean="0"/>
              <a:t>)</a:t>
            </a:r>
          </a:p>
          <a:p>
            <a:pPr lvl="1"/>
            <a:r>
              <a:rPr lang="en-US" dirty="0"/>
              <a:t>Network-attached storage (NAS</a:t>
            </a:r>
            <a:r>
              <a:rPr lang="en-US" dirty="0" smtClean="0"/>
              <a:t>)</a:t>
            </a:r>
          </a:p>
          <a:p>
            <a:pPr lvl="1"/>
            <a:r>
              <a:rPr lang="en-US" dirty="0"/>
              <a:t>Storage Area Network (SAN</a:t>
            </a:r>
            <a:r>
              <a:rPr lang="en-US" dirty="0" smtClean="0"/>
              <a:t>)</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sz="6000" dirty="0" smtClean="0"/>
              <a:t>Integration</a:t>
            </a:r>
            <a:endParaRPr lang="en-US" sz="4800" dirty="0"/>
          </a:p>
        </p:txBody>
      </p:sp>
      <p:sp>
        <p:nvSpPr>
          <p:cNvPr id="3" name="Content Placeholder 2"/>
          <p:cNvSpPr>
            <a:spLocks noGrp="1"/>
          </p:cNvSpPr>
          <p:nvPr>
            <p:ph idx="1"/>
          </p:nvPr>
        </p:nvSpPr>
        <p:spPr/>
        <p:txBody>
          <a:bodyPr anchor="t">
            <a:normAutofit fontScale="85000" lnSpcReduction="20000"/>
          </a:bodyPr>
          <a:lstStyle/>
          <a:p>
            <a:r>
              <a:rPr lang="en-US" dirty="0" smtClean="0"/>
              <a:t>All PACS should interface with existing hospital information systems:</a:t>
            </a:r>
          </a:p>
          <a:p>
            <a:pPr lvl="1"/>
            <a:r>
              <a:rPr lang="en-US" dirty="0" smtClean="0"/>
              <a:t>Hospital information system (HIS)</a:t>
            </a:r>
          </a:p>
          <a:p>
            <a:pPr lvl="1"/>
            <a:r>
              <a:rPr lang="en-US" dirty="0" smtClean="0"/>
              <a:t>Radiology Information System (RIS)</a:t>
            </a:r>
          </a:p>
          <a:p>
            <a:pPr marL="282575" lvl="1" indent="-282575">
              <a:spcBef>
                <a:spcPts val="2000"/>
              </a:spcBef>
            </a:pPr>
            <a:r>
              <a:rPr lang="en-US" sz="2200" dirty="0"/>
              <a:t>The input and output for </a:t>
            </a:r>
            <a:r>
              <a:rPr lang="en-US" sz="2200" dirty="0" smtClean="0"/>
              <a:t>PACS</a:t>
            </a:r>
          </a:p>
          <a:p>
            <a:pPr lvl="1"/>
            <a:r>
              <a:rPr lang="en-US" dirty="0"/>
              <a:t>Input: patient identification and orders for examination.</a:t>
            </a:r>
          </a:p>
          <a:p>
            <a:pPr lvl="1"/>
            <a:r>
              <a:rPr lang="en-US" dirty="0"/>
              <a:t>Output: Diagnosis Report and Images created accordingly</a:t>
            </a:r>
            <a:r>
              <a:rPr lang="en-US" dirty="0" smtClean="0"/>
              <a:t>.</a:t>
            </a:r>
          </a:p>
          <a:p>
            <a:pPr marL="282575" lvl="1" indent="-282575">
              <a:spcBef>
                <a:spcPts val="2000"/>
              </a:spcBef>
            </a:pPr>
            <a:r>
              <a:rPr lang="en-US" sz="2200" dirty="0"/>
              <a:t>The advantages of </a:t>
            </a:r>
            <a:r>
              <a:rPr lang="en-US" sz="2200" dirty="0" smtClean="0"/>
              <a:t>interface</a:t>
            </a:r>
          </a:p>
          <a:p>
            <a:pPr lvl="1"/>
            <a:r>
              <a:rPr lang="en-US" dirty="0"/>
              <a:t>Less risk of entering an incorrect patient ID for a study.</a:t>
            </a:r>
          </a:p>
          <a:p>
            <a:pPr lvl="1"/>
            <a:r>
              <a:rPr lang="en-US" dirty="0"/>
              <a:t>Data saved in the PACS  can be tagged with unique patient identifiers obtained from HIS.</a:t>
            </a:r>
          </a:p>
          <a:p>
            <a:pPr lvl="1"/>
            <a:r>
              <a:rPr lang="en-US" dirty="0"/>
              <a:t>Improved use of online storage and nearline storage in the image archive.</a:t>
            </a:r>
          </a:p>
        </p:txBody>
      </p:sp>
    </p:spTree>
  </p:cSld>
  <p:clrMapOvr>
    <a:masterClrMapping/>
  </p:clrMapOvr>
</p:sld>
</file>

<file path=ppt/theme/theme1.xml><?xml version="1.0" encoding="utf-8"?>
<a:theme xmlns:a="http://schemas.openxmlformats.org/drawingml/2006/main" name="Revolution">
  <a:themeElements>
    <a:clrScheme name="Revolution">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Revolution">
      <a:majorFont>
        <a:latin typeface="Trebuchet MS"/>
        <a:ea typeface=""/>
        <a:cs typeface=""/>
        <a:font script="Jpan" typeface="ＭＳ ゴシック"/>
      </a:majorFont>
      <a:minorFont>
        <a:latin typeface="Trebuchet MS"/>
        <a:ea typeface=""/>
        <a:cs typeface=""/>
        <a:font script="Jpan" typeface="ＭＳ ゴシック"/>
      </a:minorFont>
    </a:fontScheme>
    <a:fmtScheme name="Revolutio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Revolution.thmx</Template>
  <TotalTime>289</TotalTime>
  <Words>721</Words>
  <Application>Microsoft Macintosh PowerPoint</Application>
  <PresentationFormat>On-screen Show (4:3)</PresentationFormat>
  <Paragraphs>74</Paragraphs>
  <Slides>10</Slides>
  <Notes>0</Notes>
  <HiddenSlides>0</HiddenSlides>
  <MMClips>0</MMClips>
  <ScaleCrop>false</ScaleCrop>
  <HeadingPairs>
    <vt:vector size="4" baseType="variant">
      <vt:variant>
        <vt:lpstr>Design Template</vt:lpstr>
      </vt:variant>
      <vt:variant>
        <vt:i4>1</vt:i4>
      </vt:variant>
      <vt:variant>
        <vt:lpstr>Slide Titles</vt:lpstr>
      </vt:variant>
      <vt:variant>
        <vt:i4>10</vt:i4>
      </vt:variant>
    </vt:vector>
  </HeadingPairs>
  <TitlesOfParts>
    <vt:vector size="11" baseType="lpstr">
      <vt:lpstr>Revolution</vt:lpstr>
      <vt:lpstr>Picture Archiving and Communication System (PACS)  -Krystal Kerney and Hui Pan</vt:lpstr>
      <vt:lpstr>What is PACS?</vt:lpstr>
      <vt:lpstr>History of PACS</vt:lpstr>
      <vt:lpstr>Types of Images</vt:lpstr>
      <vt:lpstr>Uses</vt:lpstr>
      <vt:lpstr>Architecture</vt:lpstr>
      <vt:lpstr>Finding and Retrieving Images</vt:lpstr>
      <vt:lpstr>Image Archival and Backup</vt:lpstr>
      <vt:lpstr>Integration</vt:lpstr>
      <vt:lpstr>Regulatory Concerns</vt:lpstr>
    </vt:vector>
  </TitlesOfParts>
  <Company>University of Florida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Picture Archiving and Communication System</dc:title>
  <dc:creator>Krystal Kerney</dc:creator>
  <cp:lastModifiedBy>Krystal Kerney</cp:lastModifiedBy>
  <cp:revision>18</cp:revision>
  <dcterms:created xsi:type="dcterms:W3CDTF">2012-11-14T22:23:38Z</dcterms:created>
  <dcterms:modified xsi:type="dcterms:W3CDTF">2012-11-14T22:29:22Z</dcterms:modified>
</cp:coreProperties>
</file>