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59" r:id="rId5"/>
    <p:sldId id="260" r:id="rId6"/>
    <p:sldId id="261" r:id="rId7"/>
    <p:sldId id="275" r:id="rId8"/>
    <p:sldId id="276" r:id="rId9"/>
    <p:sldId id="298" r:id="rId10"/>
    <p:sldId id="262" r:id="rId11"/>
    <p:sldId id="263" r:id="rId12"/>
    <p:sldId id="264" r:id="rId13"/>
    <p:sldId id="265" r:id="rId14"/>
    <p:sldId id="266" r:id="rId15"/>
    <p:sldId id="277" r:id="rId16"/>
    <p:sldId id="279" r:id="rId17"/>
    <p:sldId id="280" r:id="rId18"/>
    <p:sldId id="281" r:id="rId19"/>
    <p:sldId id="282" r:id="rId20"/>
    <p:sldId id="302" r:id="rId21"/>
    <p:sldId id="300" r:id="rId22"/>
    <p:sldId id="301" r:id="rId23"/>
    <p:sldId id="303" r:id="rId24"/>
    <p:sldId id="297" r:id="rId25"/>
    <p:sldId id="299" r:id="rId26"/>
    <p:sldId id="270" r:id="rId27"/>
    <p:sldId id="267" r:id="rId28"/>
    <p:sldId id="268" r:id="rId29"/>
    <p:sldId id="269" r:id="rId30"/>
    <p:sldId id="271" r:id="rId31"/>
    <p:sldId id="272" r:id="rId32"/>
    <p:sldId id="273" r:id="rId33"/>
    <p:sldId id="274"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varScale="1">
        <p:scale>
          <a:sx n="111" d="100"/>
          <a:sy n="111" d="100"/>
        </p:scale>
        <p:origin x="-229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80F66-DD49-4C74-A152-C068301663E7}" type="datetimeFigureOut">
              <a:rPr lang="en-US" smtClean="0"/>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33F3D-8B56-4D6B-B0BD-9676AAB0B05D}" type="slidenum">
              <a:rPr lang="en-US" smtClean="0"/>
              <a:t>‹#›</a:t>
            </a:fld>
            <a:endParaRPr lang="en-US"/>
          </a:p>
        </p:txBody>
      </p:sp>
    </p:spTree>
    <p:extLst>
      <p:ext uri="{BB962C8B-B14F-4D97-AF65-F5344CB8AC3E}">
        <p14:creationId xmlns:p14="http://schemas.microsoft.com/office/powerpoint/2010/main" val="387762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B33F3D-8B56-4D6B-B0BD-9676AAB0B05D}" type="slidenum">
              <a:rPr lang="en-US" smtClean="0"/>
              <a:t>18</a:t>
            </a:fld>
            <a:endParaRPr lang="en-US"/>
          </a:p>
        </p:txBody>
      </p:sp>
    </p:spTree>
    <p:extLst>
      <p:ext uri="{BB962C8B-B14F-4D97-AF65-F5344CB8AC3E}">
        <p14:creationId xmlns:p14="http://schemas.microsoft.com/office/powerpoint/2010/main" val="257992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heart-to- </a:t>
            </a:r>
            <a:r>
              <a:rPr lang="en-US" sz="1200" kern="1200" dirty="0" err="1" smtClean="0">
                <a:solidFill>
                  <a:schemeClr val="tx1"/>
                </a:solidFill>
                <a:latin typeface="+mn-lt"/>
                <a:ea typeface="+mn-ea"/>
                <a:cs typeface="+mn-cs"/>
              </a:rPr>
              <a:t>mediastinum</a:t>
            </a:r>
            <a:r>
              <a:rPr lang="en-US" sz="1200" kern="1200" dirty="0" smtClean="0">
                <a:solidFill>
                  <a:schemeClr val="tx1"/>
                </a:solidFill>
                <a:latin typeface="+mn-lt"/>
                <a:ea typeface="+mn-ea"/>
                <a:cs typeface="+mn-cs"/>
              </a:rPr>
              <a:t> (H/M) ratio on panel A was calculated by dividing the mean counts per pixel within the heart (H) by the mean counts per pixel within the upper </a:t>
            </a:r>
            <a:r>
              <a:rPr lang="en-US" sz="1200" kern="1200" dirty="0" err="1" smtClean="0">
                <a:solidFill>
                  <a:schemeClr val="tx1"/>
                </a:solidFill>
                <a:latin typeface="+mn-lt"/>
                <a:ea typeface="+mn-ea"/>
                <a:cs typeface="+mn-cs"/>
              </a:rPr>
              <a:t>mediastinum</a:t>
            </a:r>
            <a:r>
              <a:rPr lang="en-US" sz="1200" kern="1200" dirty="0" smtClean="0">
                <a:solidFill>
                  <a:schemeClr val="tx1"/>
                </a:solidFill>
                <a:latin typeface="+mn-lt"/>
                <a:ea typeface="+mn-ea"/>
                <a:cs typeface="+mn-cs"/>
              </a:rPr>
              <a:t> (M). In this example, the late H/M ratio was 1.31</a:t>
            </a:r>
          </a:p>
          <a:p>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a study called the ADMIRE-HF trial, they found that </a:t>
            </a:r>
            <a:r>
              <a:rPr lang="en-US" sz="1200" kern="1200" dirty="0" smtClean="0">
                <a:solidFill>
                  <a:schemeClr val="tx1"/>
                </a:solidFill>
                <a:latin typeface="+mn-lt"/>
                <a:ea typeface="+mn-ea"/>
                <a:cs typeface="+mn-cs"/>
              </a:rPr>
              <a:t>the risk for major cardiac events was significantly lower in patients with H/M ratio greater than or equal to 1.60 when compared to patients with H/M ratio less</a:t>
            </a:r>
            <a:r>
              <a:rPr lang="en-US" sz="1200" kern="1200" baseline="0" dirty="0" smtClean="0">
                <a:solidFill>
                  <a:schemeClr val="tx1"/>
                </a:solidFill>
                <a:latin typeface="+mn-lt"/>
                <a:ea typeface="+mn-ea"/>
                <a:cs typeface="+mn-cs"/>
              </a:rPr>
              <a:t> than or equal to</a:t>
            </a:r>
            <a:r>
              <a:rPr lang="en-US" sz="1200" kern="1200" dirty="0" smtClean="0">
                <a:solidFill>
                  <a:schemeClr val="tx1"/>
                </a:solidFill>
                <a:latin typeface="+mn-lt"/>
                <a:ea typeface="+mn-ea"/>
                <a:cs typeface="+mn-cs"/>
              </a:rPr>
              <a:t> 1.60</a:t>
            </a:r>
          </a:p>
          <a:p>
            <a:r>
              <a:rPr lang="en-US" sz="1200" kern="1200" dirty="0" smtClean="0">
                <a:solidFill>
                  <a:schemeClr val="tx1"/>
                </a:solidFill>
                <a:latin typeface="+mn-lt"/>
                <a:ea typeface="+mn-ea"/>
                <a:cs typeface="+mn-cs"/>
              </a:rPr>
              <a:t>Panel B shows an example of regional abnormalities in sympathetic </a:t>
            </a:r>
            <a:r>
              <a:rPr lang="en-US" sz="1200" kern="1200" dirty="0" err="1" smtClean="0">
                <a:solidFill>
                  <a:schemeClr val="tx1"/>
                </a:solidFill>
                <a:latin typeface="+mn-lt"/>
                <a:ea typeface="+mn-ea"/>
                <a:cs typeface="+mn-cs"/>
              </a:rPr>
              <a:t>innervation</a:t>
            </a:r>
            <a:r>
              <a:rPr lang="en-US" sz="1200" kern="1200" dirty="0" smtClean="0">
                <a:solidFill>
                  <a:schemeClr val="tx1"/>
                </a:solidFill>
                <a:latin typeface="+mn-lt"/>
                <a:ea typeface="+mn-ea"/>
                <a:cs typeface="+mn-cs"/>
              </a:rPr>
              <a:t> as indicated by regional defect in 123-I MIBG uptake, white arrow.</a:t>
            </a:r>
            <a:endParaRPr lang="en-US" dirty="0"/>
          </a:p>
        </p:txBody>
      </p:sp>
      <p:sp>
        <p:nvSpPr>
          <p:cNvPr id="4" name="Slide Number Placeholder 3"/>
          <p:cNvSpPr>
            <a:spLocks noGrp="1"/>
          </p:cNvSpPr>
          <p:nvPr>
            <p:ph type="sldNum" sz="quarter" idx="10"/>
          </p:nvPr>
        </p:nvSpPr>
        <p:spPr/>
        <p:txBody>
          <a:bodyPr/>
          <a:lstStyle/>
          <a:p>
            <a:fld id="{4D6EF7B8-90AC-9544-BFE9-1DD9621A1024}" type="slidenum">
              <a:rPr lang="en-US" smtClean="0"/>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CAA55F3-B035-4907-B34A-C220A90753F2}" type="datetimeFigureOut">
              <a:rPr lang="en-US" smtClean="0"/>
              <a:pPr/>
              <a:t>12/5/2012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4F9CB4F-1668-45C9-8264-5DB63B8BEFE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A55F3-B035-4907-B34A-C220A90753F2}"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9CB4F-1668-45C9-8264-5DB63B8BEF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A55F3-B035-4907-B34A-C220A90753F2}"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4F9CB4F-1668-45C9-8264-5DB63B8BEF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A55F3-B035-4907-B34A-C220A90753F2}"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9CB4F-1668-45C9-8264-5DB63B8BEFE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CAA55F3-B035-4907-B34A-C220A90753F2}" type="datetimeFigureOut">
              <a:rPr lang="en-US" smtClean="0"/>
              <a:pPr/>
              <a:t>12/5/2012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4F9CB4F-1668-45C9-8264-5DB63B8BEFE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AA55F3-B035-4907-B34A-C220A90753F2}"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9CB4F-1668-45C9-8264-5DB63B8BEFE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AA55F3-B035-4907-B34A-C220A90753F2}"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9CB4F-1668-45C9-8264-5DB63B8BEFE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AA55F3-B035-4907-B34A-C220A90753F2}"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9CB4F-1668-45C9-8264-5DB63B8BEFE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CAA55F3-B035-4907-B34A-C220A90753F2}"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9CB4F-1668-45C9-8264-5DB63B8BEF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A55F3-B035-4907-B34A-C220A90753F2}"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4F9CB4F-1668-45C9-8264-5DB63B8BEFE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A55F3-B035-4907-B34A-C220A90753F2}"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9CB4F-1668-45C9-8264-5DB63B8BEFE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CAA55F3-B035-4907-B34A-C220A90753F2}" type="datetimeFigureOut">
              <a:rPr lang="en-US" smtClean="0"/>
              <a:pPr/>
              <a:t>12/5/2012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4F9CB4F-1668-45C9-8264-5DB63B8BEF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oleObject" Target="Aviendha:Users:krystalkerney:Dropbox:Medical%20Imaging:SPECT/PET%20imaging%20of%20cardiac%20innervation.doc!OLE_LINK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ncbi.nlm.nih.gov/books/NBK533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Ryan O’Flaherty</a:t>
            </a:r>
          </a:p>
          <a:p>
            <a:r>
              <a:rPr lang="en-US" dirty="0" smtClean="0"/>
              <a:t>Kyle Fontaine </a:t>
            </a:r>
          </a:p>
          <a:p>
            <a:r>
              <a:rPr lang="en-US" dirty="0" smtClean="0"/>
              <a:t>Krystal </a:t>
            </a:r>
            <a:r>
              <a:rPr lang="en-US" dirty="0" err="1" smtClean="0"/>
              <a:t>Kerney</a:t>
            </a:r>
            <a:endParaRPr lang="en-US" dirty="0"/>
          </a:p>
        </p:txBody>
      </p:sp>
      <p:sp>
        <p:nvSpPr>
          <p:cNvPr id="2" name="Title 1"/>
          <p:cNvSpPr>
            <a:spLocks noGrp="1"/>
          </p:cNvSpPr>
          <p:nvPr>
            <p:ph type="title"/>
          </p:nvPr>
        </p:nvSpPr>
        <p:spPr/>
        <p:txBody>
          <a:bodyPr/>
          <a:lstStyle/>
          <a:p>
            <a:r>
              <a:rPr lang="en-US" dirty="0"/>
              <a:t>Dynamic Image Reconstruction</a:t>
            </a:r>
            <a:br>
              <a:rPr lang="en-US" dirty="0"/>
            </a:br>
            <a:r>
              <a:rPr lang="en-US" dirty="0"/>
              <a:t>in Nuclear Medicine</a:t>
            </a:r>
          </a:p>
        </p:txBody>
      </p:sp>
    </p:spTree>
    <p:extLst>
      <p:ext uri="{BB962C8B-B14F-4D97-AF65-F5344CB8AC3E}">
        <p14:creationId xmlns:p14="http://schemas.microsoft.com/office/powerpoint/2010/main" val="309820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example of our time activity curves before clustering</a:t>
            </a:r>
          </a:p>
          <a:p>
            <a:r>
              <a:rPr lang="en-US" dirty="0" smtClean="0"/>
              <a:t>These were extracted from our reconstructed volumes (unable to view)  </a:t>
            </a:r>
          </a:p>
          <a:p>
            <a:pPr lvl="1"/>
            <a:r>
              <a:rPr lang="en-US" dirty="0" smtClean="0"/>
              <a:t>If we could, it would be 72 volumes concatenated with each other</a:t>
            </a:r>
            <a:endParaRPr lang="en-US" dirty="0"/>
          </a:p>
        </p:txBody>
      </p:sp>
      <p:sp>
        <p:nvSpPr>
          <p:cNvPr id="3" name="Title 2"/>
          <p:cNvSpPr>
            <a:spLocks noGrp="1"/>
          </p:cNvSpPr>
          <p:nvPr>
            <p:ph type="title"/>
          </p:nvPr>
        </p:nvSpPr>
        <p:spPr/>
        <p:txBody>
          <a:bodyPr/>
          <a:lstStyle/>
          <a:p>
            <a:r>
              <a:rPr lang="en-US" dirty="0" smtClean="0"/>
              <a:t>results</a:t>
            </a:r>
            <a:endParaRPr lang="en-US" dirty="0"/>
          </a:p>
        </p:txBody>
      </p:sp>
      <p:pic>
        <p:nvPicPr>
          <p:cNvPr id="6146" name="Picture 2" descr="C:\Users\roflaherty2008\Desktop\RAAAA\TimeDependentVolum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338793"/>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86200" y="6144815"/>
            <a:ext cx="2057400" cy="276999"/>
          </a:xfrm>
          <a:prstGeom prst="rect">
            <a:avLst/>
          </a:prstGeom>
          <a:noFill/>
        </p:spPr>
        <p:txBody>
          <a:bodyPr wrap="square" rtlCol="0">
            <a:spAutoFit/>
          </a:bodyPr>
          <a:lstStyle/>
          <a:p>
            <a:r>
              <a:rPr lang="en-US" sz="1200" dirty="0" smtClean="0"/>
              <a:t>Time (s)</a:t>
            </a:r>
            <a:endParaRPr lang="en-US" sz="1200" dirty="0"/>
          </a:p>
        </p:txBody>
      </p:sp>
      <p:sp>
        <p:nvSpPr>
          <p:cNvPr id="8" name="TextBox 7"/>
          <p:cNvSpPr txBox="1"/>
          <p:nvPr/>
        </p:nvSpPr>
        <p:spPr>
          <a:xfrm rot="16200000">
            <a:off x="1296678" y="4646922"/>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4782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Shown below - the </a:t>
            </a:r>
            <a:r>
              <a:rPr lang="en-US" dirty="0" err="1" smtClean="0"/>
              <a:t>Bsplines</a:t>
            </a:r>
            <a:r>
              <a:rPr lang="en-US" dirty="0" smtClean="0"/>
              <a:t> and their corresponding TAC’s</a:t>
            </a:r>
            <a:endParaRPr lang="en-US" dirty="0"/>
          </a:p>
        </p:txBody>
      </p:sp>
      <p:sp>
        <p:nvSpPr>
          <p:cNvPr id="3" name="Title 2"/>
          <p:cNvSpPr>
            <a:spLocks noGrp="1"/>
          </p:cNvSpPr>
          <p:nvPr>
            <p:ph type="title"/>
          </p:nvPr>
        </p:nvSpPr>
        <p:spPr/>
        <p:txBody>
          <a:bodyPr/>
          <a:lstStyle/>
          <a:p>
            <a:r>
              <a:rPr lang="en-US" dirty="0" smtClean="0"/>
              <a:t>Results</a:t>
            </a:r>
            <a:endParaRPr lang="en-US" dirty="0"/>
          </a:p>
        </p:txBody>
      </p:sp>
      <p:pic>
        <p:nvPicPr>
          <p:cNvPr id="7170" name="Picture 2" descr="U:\splin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61447"/>
            <a:ext cx="381000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Time Dependent Volumes 1\timeactivitycur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61447"/>
            <a:ext cx="3832413" cy="2874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53200" y="5679584"/>
            <a:ext cx="2057400" cy="261610"/>
          </a:xfrm>
          <a:prstGeom prst="rect">
            <a:avLst/>
          </a:prstGeom>
          <a:noFill/>
        </p:spPr>
        <p:txBody>
          <a:bodyPr wrap="square" rtlCol="0">
            <a:spAutoFit/>
          </a:bodyPr>
          <a:lstStyle/>
          <a:p>
            <a:r>
              <a:rPr lang="en-US" sz="1100" dirty="0" smtClean="0"/>
              <a:t>Time (s)</a:t>
            </a:r>
            <a:endParaRPr lang="en-US" sz="1100" dirty="0"/>
          </a:p>
        </p:txBody>
      </p:sp>
      <p:sp>
        <p:nvSpPr>
          <p:cNvPr id="13" name="TextBox 12"/>
          <p:cNvSpPr txBox="1"/>
          <p:nvPr/>
        </p:nvSpPr>
        <p:spPr>
          <a:xfrm rot="16200000">
            <a:off x="3963678" y="4367797"/>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463812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8194" name="Picture 2" descr="F:\Time Dependent Volumes 2\timeactivitycur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658035"/>
            <a:ext cx="3767667" cy="28257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U:\splin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58035"/>
            <a:ext cx="3822271" cy="2825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5222870"/>
            <a:ext cx="2057400" cy="261610"/>
          </a:xfrm>
          <a:prstGeom prst="rect">
            <a:avLst/>
          </a:prstGeom>
          <a:noFill/>
        </p:spPr>
        <p:txBody>
          <a:bodyPr wrap="square" rtlCol="0">
            <a:spAutoFit/>
          </a:bodyPr>
          <a:lstStyle/>
          <a:p>
            <a:r>
              <a:rPr lang="en-US" sz="1100" dirty="0" smtClean="0"/>
              <a:t>Time (s)</a:t>
            </a:r>
            <a:endParaRPr lang="en-US" sz="1100" dirty="0"/>
          </a:p>
        </p:txBody>
      </p:sp>
      <p:sp>
        <p:nvSpPr>
          <p:cNvPr id="7" name="TextBox 6"/>
          <p:cNvSpPr txBox="1"/>
          <p:nvPr/>
        </p:nvSpPr>
        <p:spPr>
          <a:xfrm rot="16200000">
            <a:off x="4039878" y="3940105"/>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1452044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9218" name="Picture 2" descr="U:\splin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7400"/>
            <a:ext cx="3505200" cy="259134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Time Dependent Volumes 3\timeactivtycur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98435"/>
            <a:ext cx="3568700" cy="2676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5013350"/>
            <a:ext cx="2057400" cy="261610"/>
          </a:xfrm>
          <a:prstGeom prst="rect">
            <a:avLst/>
          </a:prstGeom>
          <a:noFill/>
        </p:spPr>
        <p:txBody>
          <a:bodyPr wrap="square" rtlCol="0">
            <a:spAutoFit/>
          </a:bodyPr>
          <a:lstStyle/>
          <a:p>
            <a:r>
              <a:rPr lang="en-US" sz="1100" dirty="0" smtClean="0"/>
              <a:t>Time (s)</a:t>
            </a:r>
            <a:endParaRPr lang="en-US" sz="1100" dirty="0"/>
          </a:p>
        </p:txBody>
      </p:sp>
      <p:sp>
        <p:nvSpPr>
          <p:cNvPr id="7" name="TextBox 6"/>
          <p:cNvSpPr txBox="1"/>
          <p:nvPr/>
        </p:nvSpPr>
        <p:spPr>
          <a:xfrm rot="16200000">
            <a:off x="4268478" y="3805892"/>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84238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10242" name="Picture 2" descr="U:\splines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19400"/>
            <a:ext cx="3530301" cy="260990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F:\Time Dependent Volumes 4\timeactivitycur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723011"/>
            <a:ext cx="3608387" cy="27062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3200" y="5167691"/>
            <a:ext cx="2057400" cy="261610"/>
          </a:xfrm>
          <a:prstGeom prst="rect">
            <a:avLst/>
          </a:prstGeom>
          <a:noFill/>
        </p:spPr>
        <p:txBody>
          <a:bodyPr wrap="square" rtlCol="0">
            <a:spAutoFit/>
          </a:bodyPr>
          <a:lstStyle/>
          <a:p>
            <a:r>
              <a:rPr lang="en-US" sz="1100" dirty="0" smtClean="0"/>
              <a:t>Time (s)</a:t>
            </a:r>
            <a:endParaRPr lang="en-US" sz="1100" dirty="0"/>
          </a:p>
        </p:txBody>
      </p:sp>
      <p:sp>
        <p:nvSpPr>
          <p:cNvPr id="7" name="TextBox 6"/>
          <p:cNvSpPr txBox="1"/>
          <p:nvPr/>
        </p:nvSpPr>
        <p:spPr>
          <a:xfrm rot="16200000">
            <a:off x="4223155" y="3999099"/>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3476200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New Results</a:t>
            </a:r>
            <a:endParaRPr lang="en-US" dirty="0"/>
          </a:p>
        </p:txBody>
      </p:sp>
      <p:pic>
        <p:nvPicPr>
          <p:cNvPr id="1026" name="Picture 2" descr="F:\Time Dependent Volumes 5\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06" y="1716879"/>
            <a:ext cx="3101975" cy="23264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many_tacs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06" y="4043361"/>
            <a:ext cx="3101975" cy="2326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Time Dependent Volumes 5\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120" y="2597741"/>
            <a:ext cx="4495800" cy="3371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19800" y="5707981"/>
            <a:ext cx="2057400" cy="261610"/>
          </a:xfrm>
          <a:prstGeom prst="rect">
            <a:avLst/>
          </a:prstGeom>
          <a:noFill/>
        </p:spPr>
        <p:txBody>
          <a:bodyPr wrap="square" rtlCol="0">
            <a:spAutoFit/>
          </a:bodyPr>
          <a:lstStyle/>
          <a:p>
            <a:r>
              <a:rPr lang="en-US" sz="1100" dirty="0" smtClean="0"/>
              <a:t>Time (s)</a:t>
            </a:r>
            <a:endParaRPr lang="en-US" sz="1100" dirty="0"/>
          </a:p>
        </p:txBody>
      </p:sp>
      <p:sp>
        <p:nvSpPr>
          <p:cNvPr id="10" name="TextBox 9"/>
          <p:cNvSpPr txBox="1"/>
          <p:nvPr/>
        </p:nvSpPr>
        <p:spPr>
          <a:xfrm rot="16200000">
            <a:off x="3277878" y="4152861"/>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2541437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New results</a:t>
            </a:r>
            <a:endParaRPr lang="en-US" dirty="0"/>
          </a:p>
        </p:txBody>
      </p:sp>
      <p:pic>
        <p:nvPicPr>
          <p:cNvPr id="2050" name="Picture 2" descr="U:\many_tacs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42815"/>
            <a:ext cx="29972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Time Dependent Volumes 6\many_tacs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2" y="1799665"/>
            <a:ext cx="2909047" cy="21817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Time Dependent Volumes 6\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476" y="2318048"/>
            <a:ext cx="4966447" cy="3724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19800" y="5889101"/>
            <a:ext cx="2057400" cy="261610"/>
          </a:xfrm>
          <a:prstGeom prst="rect">
            <a:avLst/>
          </a:prstGeom>
          <a:noFill/>
        </p:spPr>
        <p:txBody>
          <a:bodyPr wrap="square" rtlCol="0">
            <a:spAutoFit/>
          </a:bodyPr>
          <a:lstStyle/>
          <a:p>
            <a:r>
              <a:rPr lang="en-US" sz="1100" dirty="0" smtClean="0"/>
              <a:t>Time (s)</a:t>
            </a:r>
            <a:endParaRPr lang="en-US" sz="1100" dirty="0"/>
          </a:p>
        </p:txBody>
      </p:sp>
      <p:sp>
        <p:nvSpPr>
          <p:cNvPr id="9" name="TextBox 8"/>
          <p:cNvSpPr txBox="1"/>
          <p:nvPr/>
        </p:nvSpPr>
        <p:spPr>
          <a:xfrm rot="16200000">
            <a:off x="2973078" y="3879879"/>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299398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New results</a:t>
            </a:r>
            <a:endParaRPr lang="en-US" dirty="0"/>
          </a:p>
        </p:txBody>
      </p:sp>
      <p:pic>
        <p:nvPicPr>
          <p:cNvPr id="3074" name="Picture 2" descr="U:\many_tacs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4101352"/>
            <a:ext cx="2971801" cy="22288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Time Dependent Volumes 7\many_tacs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6065"/>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Time Dependent Volumes 7\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147534"/>
            <a:ext cx="5016500" cy="3762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0" y="5612225"/>
            <a:ext cx="2057400" cy="261610"/>
          </a:xfrm>
          <a:prstGeom prst="rect">
            <a:avLst/>
          </a:prstGeom>
          <a:noFill/>
        </p:spPr>
        <p:txBody>
          <a:bodyPr wrap="square" rtlCol="0">
            <a:spAutoFit/>
          </a:bodyPr>
          <a:lstStyle/>
          <a:p>
            <a:r>
              <a:rPr lang="en-US" sz="1100" dirty="0" smtClean="0"/>
              <a:t>Time (s)</a:t>
            </a:r>
            <a:endParaRPr lang="en-US" sz="1100" dirty="0"/>
          </a:p>
        </p:txBody>
      </p:sp>
      <p:sp>
        <p:nvSpPr>
          <p:cNvPr id="9" name="TextBox 8"/>
          <p:cNvSpPr txBox="1"/>
          <p:nvPr/>
        </p:nvSpPr>
        <p:spPr>
          <a:xfrm rot="16200000">
            <a:off x="2973078" y="3897916"/>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738830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New results</a:t>
            </a:r>
            <a:endParaRPr lang="en-US" dirty="0"/>
          </a:p>
        </p:txBody>
      </p:sp>
      <p:pic>
        <p:nvPicPr>
          <p:cNvPr id="4098" name="Picture 2" descr="U:\many_tacs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747837"/>
            <a:ext cx="2966509" cy="22248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Time Dependent Volumes 8\many_tacs_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70" y="4114800"/>
            <a:ext cx="2914434" cy="2185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Time Dependent Volumes 8\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428875"/>
            <a:ext cx="4800600" cy="3600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72200" y="5767715"/>
            <a:ext cx="2057400" cy="261610"/>
          </a:xfrm>
          <a:prstGeom prst="rect">
            <a:avLst/>
          </a:prstGeom>
          <a:noFill/>
        </p:spPr>
        <p:txBody>
          <a:bodyPr wrap="square" rtlCol="0">
            <a:spAutoFit/>
          </a:bodyPr>
          <a:lstStyle/>
          <a:p>
            <a:r>
              <a:rPr lang="en-US" sz="1100" dirty="0" smtClean="0"/>
              <a:t>Time (s)</a:t>
            </a:r>
            <a:endParaRPr lang="en-US" sz="1100" dirty="0"/>
          </a:p>
        </p:txBody>
      </p:sp>
      <p:sp>
        <p:nvSpPr>
          <p:cNvPr id="10" name="TextBox 9"/>
          <p:cNvSpPr txBox="1"/>
          <p:nvPr/>
        </p:nvSpPr>
        <p:spPr>
          <a:xfrm rot="16200000">
            <a:off x="3201681" y="4482203"/>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468174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Best result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633" y="3200400"/>
            <a:ext cx="3688429" cy="18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Time Dependent Volumes 8\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0398"/>
            <a:ext cx="3705349" cy="27790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77000" y="2648216"/>
            <a:ext cx="3124200" cy="369332"/>
          </a:xfrm>
          <a:prstGeom prst="rect">
            <a:avLst/>
          </a:prstGeom>
          <a:noFill/>
        </p:spPr>
        <p:txBody>
          <a:bodyPr wrap="square" rtlCol="0">
            <a:spAutoFit/>
          </a:bodyPr>
          <a:lstStyle/>
          <a:p>
            <a:r>
              <a:rPr lang="en-US" dirty="0" smtClean="0"/>
              <a:t>Goal </a:t>
            </a:r>
            <a:endParaRPr lang="en-US" dirty="0"/>
          </a:p>
        </p:txBody>
      </p:sp>
      <p:sp>
        <p:nvSpPr>
          <p:cNvPr id="7" name="TextBox 6"/>
          <p:cNvSpPr txBox="1"/>
          <p:nvPr/>
        </p:nvSpPr>
        <p:spPr>
          <a:xfrm>
            <a:off x="1828800" y="2286890"/>
            <a:ext cx="2438400" cy="369332"/>
          </a:xfrm>
          <a:prstGeom prst="rect">
            <a:avLst/>
          </a:prstGeom>
          <a:noFill/>
        </p:spPr>
        <p:txBody>
          <a:bodyPr wrap="square" rtlCol="0">
            <a:spAutoFit/>
          </a:bodyPr>
          <a:lstStyle/>
          <a:p>
            <a:r>
              <a:rPr lang="en-US" dirty="0" smtClean="0"/>
              <a:t>Our result</a:t>
            </a:r>
            <a:endParaRPr lang="en-US" dirty="0"/>
          </a:p>
        </p:txBody>
      </p:sp>
      <p:sp>
        <p:nvSpPr>
          <p:cNvPr id="8" name="TextBox 7"/>
          <p:cNvSpPr txBox="1"/>
          <p:nvPr/>
        </p:nvSpPr>
        <p:spPr>
          <a:xfrm>
            <a:off x="2209800" y="5257800"/>
            <a:ext cx="2057400" cy="261610"/>
          </a:xfrm>
          <a:prstGeom prst="rect">
            <a:avLst/>
          </a:prstGeom>
          <a:noFill/>
        </p:spPr>
        <p:txBody>
          <a:bodyPr wrap="square" rtlCol="0">
            <a:spAutoFit/>
          </a:bodyPr>
          <a:lstStyle/>
          <a:p>
            <a:r>
              <a:rPr lang="en-US" sz="1100" dirty="0" smtClean="0"/>
              <a:t>Time (s)</a:t>
            </a:r>
            <a:endParaRPr lang="en-US" sz="1100" dirty="0"/>
          </a:p>
        </p:txBody>
      </p:sp>
      <p:sp>
        <p:nvSpPr>
          <p:cNvPr id="9" name="TextBox 8"/>
          <p:cNvSpPr txBox="1"/>
          <p:nvPr/>
        </p:nvSpPr>
        <p:spPr>
          <a:xfrm rot="16200000">
            <a:off x="-74919" y="3999099"/>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Tree>
    <p:extLst>
      <p:ext uri="{BB962C8B-B14F-4D97-AF65-F5344CB8AC3E}">
        <p14:creationId xmlns:p14="http://schemas.microsoft.com/office/powerpoint/2010/main" val="1939807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Static</a:t>
            </a:r>
          </a:p>
          <a:p>
            <a:pPr lvl="1"/>
            <a:r>
              <a:rPr lang="en-US" dirty="0"/>
              <a:t>D</a:t>
            </a:r>
            <a:r>
              <a:rPr lang="en-US" dirty="0" smtClean="0"/>
              <a:t>ata </a:t>
            </a:r>
            <a:r>
              <a:rPr lang="en-US" dirty="0"/>
              <a:t>acquisition starts after </a:t>
            </a:r>
            <a:r>
              <a:rPr lang="en-US" dirty="0" smtClean="0"/>
              <a:t>the radiotracer </a:t>
            </a:r>
            <a:r>
              <a:rPr lang="en-US" dirty="0"/>
              <a:t>is distributed and settled in </a:t>
            </a:r>
            <a:r>
              <a:rPr lang="en-US" dirty="0" smtClean="0"/>
              <a:t>the targeted </a:t>
            </a:r>
            <a:r>
              <a:rPr lang="en-US" dirty="0"/>
              <a:t>tissues</a:t>
            </a:r>
            <a:r>
              <a:rPr lang="en-US" dirty="0" smtClean="0"/>
              <a:t>.</a:t>
            </a:r>
          </a:p>
          <a:p>
            <a:pPr lvl="1"/>
            <a:r>
              <a:rPr lang="en-US" dirty="0"/>
              <a:t>Static SPECT provides </a:t>
            </a:r>
            <a:r>
              <a:rPr lang="en-US" b="1" dirty="0"/>
              <a:t>one </a:t>
            </a:r>
            <a:r>
              <a:rPr lang="en-US" dirty="0"/>
              <a:t>static 3D image of the distribution of the radiotracer</a:t>
            </a:r>
            <a:r>
              <a:rPr lang="en-US" dirty="0" smtClean="0"/>
              <a:t>.</a:t>
            </a:r>
          </a:p>
          <a:p>
            <a:r>
              <a:rPr lang="en-US" dirty="0" smtClean="0"/>
              <a:t>Dynamic</a:t>
            </a:r>
          </a:p>
          <a:p>
            <a:pPr lvl="1"/>
            <a:r>
              <a:rPr lang="en-US" dirty="0"/>
              <a:t>D</a:t>
            </a:r>
            <a:r>
              <a:rPr lang="en-US" dirty="0" smtClean="0"/>
              <a:t>ata </a:t>
            </a:r>
            <a:r>
              <a:rPr lang="en-US" dirty="0"/>
              <a:t>acquisition starts </a:t>
            </a:r>
            <a:r>
              <a:rPr lang="en-US" dirty="0" smtClean="0"/>
              <a:t>immediately after </a:t>
            </a:r>
            <a:r>
              <a:rPr lang="en-US" dirty="0"/>
              <a:t>the injection of radiotracer</a:t>
            </a:r>
            <a:r>
              <a:rPr lang="en-US" dirty="0" smtClean="0"/>
              <a:t>.</a:t>
            </a:r>
          </a:p>
          <a:p>
            <a:pPr lvl="1"/>
            <a:r>
              <a:rPr lang="en-US" dirty="0" smtClean="0"/>
              <a:t>Dynamic </a:t>
            </a:r>
            <a:r>
              <a:rPr lang="en-US" dirty="0"/>
              <a:t>SPECT provides a </a:t>
            </a:r>
            <a:r>
              <a:rPr lang="en-US" b="1" dirty="0" smtClean="0"/>
              <a:t>series </a:t>
            </a:r>
            <a:r>
              <a:rPr lang="en-US" dirty="0" smtClean="0"/>
              <a:t>of </a:t>
            </a:r>
            <a:r>
              <a:rPr lang="en-US" dirty="0"/>
              <a:t>3D images. Each </a:t>
            </a:r>
            <a:r>
              <a:rPr lang="en-US" dirty="0" smtClean="0"/>
              <a:t>image represents </a:t>
            </a:r>
            <a:r>
              <a:rPr lang="en-US" dirty="0"/>
              <a:t>the distribution of </a:t>
            </a:r>
            <a:r>
              <a:rPr lang="en-US" dirty="0" smtClean="0"/>
              <a:t>the radiotracer </a:t>
            </a:r>
            <a:r>
              <a:rPr lang="en-US" dirty="0"/>
              <a:t>at a certain time</a:t>
            </a:r>
            <a:r>
              <a:rPr lang="en-US" dirty="0" smtClean="0"/>
              <a:t>.</a:t>
            </a:r>
          </a:p>
          <a:p>
            <a:pPr lvl="1"/>
            <a:r>
              <a:rPr lang="en-US" dirty="0"/>
              <a:t>Dynamic images convey information about tracer movement through different body tissues. </a:t>
            </a:r>
          </a:p>
          <a:p>
            <a:pPr marL="365760" lvl="1" indent="0">
              <a:buNone/>
            </a:pPr>
            <a:endParaRPr lang="en-US" dirty="0"/>
          </a:p>
        </p:txBody>
      </p:sp>
      <p:sp>
        <p:nvSpPr>
          <p:cNvPr id="3" name="Title 2"/>
          <p:cNvSpPr>
            <a:spLocks noGrp="1"/>
          </p:cNvSpPr>
          <p:nvPr>
            <p:ph type="title"/>
          </p:nvPr>
        </p:nvSpPr>
        <p:spPr/>
        <p:txBody>
          <a:bodyPr/>
          <a:lstStyle/>
          <a:p>
            <a:r>
              <a:rPr lang="en-US" dirty="0" smtClean="0"/>
              <a:t>Acquisition techniques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216936"/>
            <a:ext cx="1288724" cy="13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216936"/>
            <a:ext cx="15240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941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Take output clustered TAC </a:t>
            </a:r>
            <a:r>
              <a:rPr lang="en-US" dirty="0" smtClean="0">
                <a:sym typeface="Wingdings" pitchFamily="2" charset="2"/>
              </a:rPr>
              <a:t> Feed back into C code as our spline input</a:t>
            </a:r>
          </a:p>
          <a:p>
            <a:pPr lvl="1"/>
            <a:r>
              <a:rPr lang="en-US" dirty="0" smtClean="0">
                <a:sym typeface="Wingdings" pitchFamily="2" charset="2"/>
              </a:rPr>
              <a:t>Attempt to initialize the algorithm using different initial conditions</a:t>
            </a:r>
          </a:p>
          <a:p>
            <a:pPr lvl="1"/>
            <a:r>
              <a:rPr lang="en-US" dirty="0" smtClean="0">
                <a:sym typeface="Wingdings" pitchFamily="2" charset="2"/>
              </a:rPr>
              <a:t>Hope to find new, more accurate, local minimum</a:t>
            </a:r>
          </a:p>
          <a:p>
            <a:pPr lvl="1"/>
            <a:r>
              <a:rPr lang="en-US" dirty="0" smtClean="0">
                <a:sym typeface="Wingdings" pitchFamily="2" charset="2"/>
              </a:rPr>
              <a:t>Won’t necessarily ‘refine’ (can even have opposite effect)</a:t>
            </a:r>
            <a:endParaRPr lang="en-US" dirty="0"/>
          </a:p>
        </p:txBody>
      </p:sp>
      <p:sp>
        <p:nvSpPr>
          <p:cNvPr id="3" name="Title 2"/>
          <p:cNvSpPr>
            <a:spLocks noGrp="1"/>
          </p:cNvSpPr>
          <p:nvPr>
            <p:ph type="title"/>
          </p:nvPr>
        </p:nvSpPr>
        <p:spPr/>
        <p:txBody>
          <a:bodyPr/>
          <a:lstStyle/>
          <a:p>
            <a:r>
              <a:rPr lang="en-US" dirty="0" smtClean="0"/>
              <a:t>Refining Results</a:t>
            </a:r>
            <a:endParaRPr lang="en-US" dirty="0"/>
          </a:p>
        </p:txBody>
      </p:sp>
    </p:spTree>
    <p:extLst>
      <p:ext uri="{BB962C8B-B14F-4D97-AF65-F5344CB8AC3E}">
        <p14:creationId xmlns:p14="http://schemas.microsoft.com/office/powerpoint/2010/main" val="1603932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Refined Results</a:t>
            </a:r>
            <a:endParaRPr lang="en-US" dirty="0"/>
          </a:p>
        </p:txBody>
      </p:sp>
      <p:pic>
        <p:nvPicPr>
          <p:cNvPr id="5" name="Picture 4" descr="F:\Time Dependent Volumes 8\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0398"/>
            <a:ext cx="3705349" cy="27790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87041" y="2267495"/>
            <a:ext cx="3124200" cy="369332"/>
          </a:xfrm>
          <a:prstGeom prst="rect">
            <a:avLst/>
          </a:prstGeom>
          <a:noFill/>
        </p:spPr>
        <p:txBody>
          <a:bodyPr wrap="square" rtlCol="0">
            <a:spAutoFit/>
          </a:bodyPr>
          <a:lstStyle/>
          <a:p>
            <a:r>
              <a:rPr lang="en-US" dirty="0" smtClean="0"/>
              <a:t>Refined</a:t>
            </a:r>
            <a:endParaRPr lang="en-US" dirty="0"/>
          </a:p>
        </p:txBody>
      </p:sp>
      <p:sp>
        <p:nvSpPr>
          <p:cNvPr id="7" name="TextBox 6"/>
          <p:cNvSpPr txBox="1"/>
          <p:nvPr/>
        </p:nvSpPr>
        <p:spPr>
          <a:xfrm>
            <a:off x="1547874" y="2286000"/>
            <a:ext cx="2438400" cy="369332"/>
          </a:xfrm>
          <a:prstGeom prst="rect">
            <a:avLst/>
          </a:prstGeom>
          <a:noFill/>
        </p:spPr>
        <p:txBody>
          <a:bodyPr wrap="square" rtlCol="0">
            <a:spAutoFit/>
          </a:bodyPr>
          <a:lstStyle/>
          <a:p>
            <a:r>
              <a:rPr lang="en-US" dirty="0" smtClean="0"/>
              <a:t>Previous Best Result</a:t>
            </a:r>
            <a:endParaRPr lang="en-US" dirty="0"/>
          </a:p>
        </p:txBody>
      </p:sp>
      <p:sp>
        <p:nvSpPr>
          <p:cNvPr id="8" name="TextBox 7"/>
          <p:cNvSpPr txBox="1"/>
          <p:nvPr/>
        </p:nvSpPr>
        <p:spPr>
          <a:xfrm>
            <a:off x="2209800" y="5257800"/>
            <a:ext cx="2057400" cy="261610"/>
          </a:xfrm>
          <a:prstGeom prst="rect">
            <a:avLst/>
          </a:prstGeom>
          <a:noFill/>
        </p:spPr>
        <p:txBody>
          <a:bodyPr wrap="square" rtlCol="0">
            <a:spAutoFit/>
          </a:bodyPr>
          <a:lstStyle/>
          <a:p>
            <a:r>
              <a:rPr lang="en-US" sz="1100" dirty="0" smtClean="0"/>
              <a:t>Time (s)</a:t>
            </a:r>
            <a:endParaRPr lang="en-US" sz="1100" dirty="0"/>
          </a:p>
        </p:txBody>
      </p:sp>
      <p:sp>
        <p:nvSpPr>
          <p:cNvPr id="9" name="TextBox 8"/>
          <p:cNvSpPr txBox="1"/>
          <p:nvPr/>
        </p:nvSpPr>
        <p:spPr>
          <a:xfrm rot="16200000">
            <a:off x="-74919" y="3999099"/>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pic>
        <p:nvPicPr>
          <p:cNvPr id="7170" name="Picture 2" descr="F:\Time Dependent Volumes 8\finalstuff.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2740398"/>
            <a:ext cx="3705347" cy="27790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3811278" y="4022600"/>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
        <p:nvSpPr>
          <p:cNvPr id="12" name="TextBox 11"/>
          <p:cNvSpPr txBox="1"/>
          <p:nvPr/>
        </p:nvSpPr>
        <p:spPr>
          <a:xfrm>
            <a:off x="6016612" y="5279395"/>
            <a:ext cx="2057400" cy="261610"/>
          </a:xfrm>
          <a:prstGeom prst="rect">
            <a:avLst/>
          </a:prstGeom>
          <a:noFill/>
        </p:spPr>
        <p:txBody>
          <a:bodyPr wrap="square" rtlCol="0">
            <a:spAutoFit/>
          </a:bodyPr>
          <a:lstStyle/>
          <a:p>
            <a:r>
              <a:rPr lang="en-US" sz="1100" dirty="0" smtClean="0"/>
              <a:t>Time (s)</a:t>
            </a:r>
            <a:endParaRPr lang="en-US" sz="1100"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4394" y="5572339"/>
            <a:ext cx="2024747" cy="102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749807" y="5877120"/>
            <a:ext cx="1600200" cy="369332"/>
          </a:xfrm>
          <a:prstGeom prst="rect">
            <a:avLst/>
          </a:prstGeom>
          <a:noFill/>
        </p:spPr>
        <p:txBody>
          <a:bodyPr wrap="square" rtlCol="0">
            <a:spAutoFit/>
          </a:bodyPr>
          <a:lstStyle/>
          <a:p>
            <a:r>
              <a:rPr lang="en-US" dirty="0" smtClean="0"/>
              <a:t>Goal</a:t>
            </a:r>
            <a:endParaRPr lang="en-US" dirty="0"/>
          </a:p>
        </p:txBody>
      </p:sp>
    </p:spTree>
    <p:extLst>
      <p:ext uri="{BB962C8B-B14F-4D97-AF65-F5344CB8AC3E}">
        <p14:creationId xmlns:p14="http://schemas.microsoft.com/office/powerpoint/2010/main" val="58774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Refined </a:t>
            </a:r>
            <a:r>
              <a:rPr lang="en-US" dirty="0" smtClean="0"/>
              <a:t>results</a:t>
            </a:r>
            <a:endParaRPr lang="en-US" dirty="0"/>
          </a:p>
        </p:txBody>
      </p:sp>
      <p:pic>
        <p:nvPicPr>
          <p:cNvPr id="3076" name="Picture 4" descr="F:\Time Dependent Volumes 7\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07" y="2801093"/>
            <a:ext cx="3487304" cy="26154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8801" y="5255565"/>
            <a:ext cx="2057400" cy="261610"/>
          </a:xfrm>
          <a:prstGeom prst="rect">
            <a:avLst/>
          </a:prstGeom>
          <a:noFill/>
        </p:spPr>
        <p:txBody>
          <a:bodyPr wrap="square" rtlCol="0">
            <a:spAutoFit/>
          </a:bodyPr>
          <a:lstStyle/>
          <a:p>
            <a:r>
              <a:rPr lang="en-US" sz="1100" dirty="0" smtClean="0"/>
              <a:t>Time (s)</a:t>
            </a:r>
            <a:endParaRPr lang="en-US" sz="1100" dirty="0"/>
          </a:p>
        </p:txBody>
      </p:sp>
      <p:sp>
        <p:nvSpPr>
          <p:cNvPr id="9" name="TextBox 8"/>
          <p:cNvSpPr txBox="1"/>
          <p:nvPr/>
        </p:nvSpPr>
        <p:spPr>
          <a:xfrm rot="16200000">
            <a:off x="-255076" y="4069175"/>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pic>
        <p:nvPicPr>
          <p:cNvPr id="8194" name="Picture 2" descr="F:\Time Dependent Volumes 7\finalstu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611" y="2801093"/>
            <a:ext cx="3563389" cy="27260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3887478" y="4163048"/>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
        <p:nvSpPr>
          <p:cNvPr id="11" name="TextBox 10"/>
          <p:cNvSpPr txBox="1"/>
          <p:nvPr/>
        </p:nvSpPr>
        <p:spPr>
          <a:xfrm>
            <a:off x="6289671" y="5320107"/>
            <a:ext cx="2057400" cy="261610"/>
          </a:xfrm>
          <a:prstGeom prst="rect">
            <a:avLst/>
          </a:prstGeom>
          <a:noFill/>
        </p:spPr>
        <p:txBody>
          <a:bodyPr wrap="square" rtlCol="0">
            <a:spAutoFit/>
          </a:bodyPr>
          <a:lstStyle/>
          <a:p>
            <a:r>
              <a:rPr lang="en-US" sz="1100" dirty="0" smtClean="0"/>
              <a:t>Time (s)</a:t>
            </a:r>
            <a:endParaRPr lang="en-US" sz="1100" dirty="0"/>
          </a:p>
        </p:txBody>
      </p:sp>
      <p:sp>
        <p:nvSpPr>
          <p:cNvPr id="12" name="TextBox 11"/>
          <p:cNvSpPr txBox="1"/>
          <p:nvPr/>
        </p:nvSpPr>
        <p:spPr>
          <a:xfrm>
            <a:off x="1447800" y="2452161"/>
            <a:ext cx="2438400" cy="369332"/>
          </a:xfrm>
          <a:prstGeom prst="rect">
            <a:avLst/>
          </a:prstGeom>
          <a:noFill/>
        </p:spPr>
        <p:txBody>
          <a:bodyPr wrap="square" rtlCol="0">
            <a:spAutoFit/>
          </a:bodyPr>
          <a:lstStyle/>
          <a:p>
            <a:r>
              <a:rPr lang="en-US" dirty="0" smtClean="0"/>
              <a:t>Previous Result</a:t>
            </a:r>
            <a:endParaRPr lang="en-US" dirty="0"/>
          </a:p>
        </p:txBody>
      </p:sp>
      <p:sp>
        <p:nvSpPr>
          <p:cNvPr id="13" name="TextBox 12"/>
          <p:cNvSpPr txBox="1"/>
          <p:nvPr/>
        </p:nvSpPr>
        <p:spPr>
          <a:xfrm>
            <a:off x="5715000" y="2431761"/>
            <a:ext cx="2438400" cy="369332"/>
          </a:xfrm>
          <a:prstGeom prst="rect">
            <a:avLst/>
          </a:prstGeom>
          <a:noFill/>
        </p:spPr>
        <p:txBody>
          <a:bodyPr wrap="square" rtlCol="0">
            <a:spAutoFit/>
          </a:bodyPr>
          <a:lstStyle/>
          <a:p>
            <a:r>
              <a:rPr lang="en-US" dirty="0" smtClean="0"/>
              <a:t>Refined Result</a:t>
            </a:r>
            <a:endParaRPr lang="en-US"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5587643"/>
            <a:ext cx="1904999" cy="96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0" y="5863839"/>
            <a:ext cx="1164595" cy="369332"/>
          </a:xfrm>
          <a:prstGeom prst="rect">
            <a:avLst/>
          </a:prstGeom>
          <a:noFill/>
        </p:spPr>
        <p:txBody>
          <a:bodyPr wrap="square" rtlCol="0">
            <a:spAutoFit/>
          </a:bodyPr>
          <a:lstStyle/>
          <a:p>
            <a:r>
              <a:rPr lang="en-US" dirty="0" smtClean="0"/>
              <a:t>Goal</a:t>
            </a:r>
            <a:endParaRPr lang="en-US" dirty="0"/>
          </a:p>
        </p:txBody>
      </p:sp>
    </p:spTree>
    <p:extLst>
      <p:ext uri="{BB962C8B-B14F-4D97-AF65-F5344CB8AC3E}">
        <p14:creationId xmlns:p14="http://schemas.microsoft.com/office/powerpoint/2010/main" val="183766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Refined Results</a:t>
            </a:r>
            <a:endParaRPr lang="en-US" dirty="0"/>
          </a:p>
        </p:txBody>
      </p:sp>
      <p:pic>
        <p:nvPicPr>
          <p:cNvPr id="2052" name="Picture 4" descr="F:\Time Dependent Volumes 6\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807732"/>
            <a:ext cx="3657601" cy="2743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54252" y="5383085"/>
            <a:ext cx="2057400" cy="261610"/>
          </a:xfrm>
          <a:prstGeom prst="rect">
            <a:avLst/>
          </a:prstGeom>
          <a:noFill/>
        </p:spPr>
        <p:txBody>
          <a:bodyPr wrap="square" rtlCol="0">
            <a:spAutoFit/>
          </a:bodyPr>
          <a:lstStyle/>
          <a:p>
            <a:r>
              <a:rPr lang="en-US" sz="1100" dirty="0" smtClean="0"/>
              <a:t>Time (s)</a:t>
            </a:r>
            <a:endParaRPr lang="en-US" sz="1100" dirty="0"/>
          </a:p>
        </p:txBody>
      </p:sp>
      <p:sp>
        <p:nvSpPr>
          <p:cNvPr id="9" name="TextBox 8"/>
          <p:cNvSpPr txBox="1"/>
          <p:nvPr/>
        </p:nvSpPr>
        <p:spPr>
          <a:xfrm rot="16200000">
            <a:off x="-151122" y="4126870"/>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pic>
        <p:nvPicPr>
          <p:cNvPr id="9218" name="Picture 2" descr="F:\Time Dependent Volumes 6\finalstu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0612"/>
            <a:ext cx="3276600" cy="27413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4192278" y="4279270"/>
            <a:ext cx="2240254" cy="261610"/>
          </a:xfrm>
          <a:prstGeom prst="rect">
            <a:avLst/>
          </a:prstGeom>
          <a:noFill/>
        </p:spPr>
        <p:txBody>
          <a:bodyPr wrap="square" rtlCol="0">
            <a:spAutoFit/>
          </a:bodyPr>
          <a:lstStyle/>
          <a:p>
            <a:r>
              <a:rPr lang="en-US" sz="1100" dirty="0" smtClean="0"/>
              <a:t>Relative Activity (Arbitrary Units)</a:t>
            </a:r>
            <a:endParaRPr lang="en-US" sz="1100" dirty="0"/>
          </a:p>
        </p:txBody>
      </p:sp>
      <p:sp>
        <p:nvSpPr>
          <p:cNvPr id="11" name="TextBox 10"/>
          <p:cNvSpPr txBox="1"/>
          <p:nvPr/>
        </p:nvSpPr>
        <p:spPr>
          <a:xfrm>
            <a:off x="6324600" y="5380784"/>
            <a:ext cx="2057400" cy="261610"/>
          </a:xfrm>
          <a:prstGeom prst="rect">
            <a:avLst/>
          </a:prstGeom>
          <a:noFill/>
        </p:spPr>
        <p:txBody>
          <a:bodyPr wrap="square" rtlCol="0">
            <a:spAutoFit/>
          </a:bodyPr>
          <a:lstStyle/>
          <a:p>
            <a:r>
              <a:rPr lang="en-US" sz="1100" dirty="0" smtClean="0"/>
              <a:t>Time (s)</a:t>
            </a:r>
            <a:endParaRPr lang="en-US" sz="1100" dirty="0"/>
          </a:p>
        </p:txBody>
      </p:sp>
      <p:sp>
        <p:nvSpPr>
          <p:cNvPr id="4" name="TextBox 3"/>
          <p:cNvSpPr txBox="1"/>
          <p:nvPr/>
        </p:nvSpPr>
        <p:spPr>
          <a:xfrm>
            <a:off x="1828800" y="2438400"/>
            <a:ext cx="2438400" cy="369332"/>
          </a:xfrm>
          <a:prstGeom prst="rect">
            <a:avLst/>
          </a:prstGeom>
          <a:noFill/>
        </p:spPr>
        <p:txBody>
          <a:bodyPr wrap="square" rtlCol="0">
            <a:spAutoFit/>
          </a:bodyPr>
          <a:lstStyle/>
          <a:p>
            <a:r>
              <a:rPr lang="en-US" dirty="0" smtClean="0"/>
              <a:t>Previous Result</a:t>
            </a:r>
            <a:endParaRPr lang="en-US" dirty="0"/>
          </a:p>
        </p:txBody>
      </p:sp>
      <p:sp>
        <p:nvSpPr>
          <p:cNvPr id="5" name="TextBox 4"/>
          <p:cNvSpPr txBox="1"/>
          <p:nvPr/>
        </p:nvSpPr>
        <p:spPr>
          <a:xfrm>
            <a:off x="6019800" y="2438400"/>
            <a:ext cx="1676400" cy="369332"/>
          </a:xfrm>
          <a:prstGeom prst="rect">
            <a:avLst/>
          </a:prstGeom>
          <a:noFill/>
        </p:spPr>
        <p:txBody>
          <a:bodyPr wrap="square" rtlCol="0">
            <a:spAutoFit/>
          </a:bodyPr>
          <a:lstStyle/>
          <a:p>
            <a:r>
              <a:rPr lang="en-US" dirty="0" smtClean="0"/>
              <a:t>Refined Result</a:t>
            </a:r>
            <a:endParaRPr lang="en-US"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016" y="5644695"/>
            <a:ext cx="1999967" cy="101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5965767"/>
            <a:ext cx="1447800" cy="369332"/>
          </a:xfrm>
          <a:prstGeom prst="rect">
            <a:avLst/>
          </a:prstGeom>
          <a:noFill/>
        </p:spPr>
        <p:txBody>
          <a:bodyPr wrap="square" rtlCol="0">
            <a:spAutoFit/>
          </a:bodyPr>
          <a:lstStyle/>
          <a:p>
            <a:r>
              <a:rPr lang="en-US" dirty="0" smtClean="0"/>
              <a:t>Goal</a:t>
            </a:r>
            <a:endParaRPr lang="en-US" dirty="0"/>
          </a:p>
        </p:txBody>
      </p:sp>
    </p:spTree>
    <p:extLst>
      <p:ext uri="{BB962C8B-B14F-4D97-AF65-F5344CB8AC3E}">
        <p14:creationId xmlns:p14="http://schemas.microsoft.com/office/powerpoint/2010/main" val="1812855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Our task was to understand the concepts behind dynamic imaging, and then reproduce given results.</a:t>
            </a:r>
          </a:p>
          <a:p>
            <a:endParaRPr lang="en-US" dirty="0"/>
          </a:p>
          <a:p>
            <a:r>
              <a:rPr lang="en-US" dirty="0" smtClean="0"/>
              <a:t>The team was able to recreate the given data using event </a:t>
            </a:r>
            <a:r>
              <a:rPr lang="en-US" dirty="0" err="1" smtClean="0"/>
              <a:t>ques</a:t>
            </a:r>
            <a:r>
              <a:rPr lang="en-US" dirty="0" smtClean="0"/>
              <a:t> from a supplied </a:t>
            </a:r>
            <a:r>
              <a:rPr lang="en-US" dirty="0" err="1" smtClean="0"/>
              <a:t>sinogram</a:t>
            </a:r>
            <a:r>
              <a:rPr lang="en-US" dirty="0" smtClean="0"/>
              <a:t>. These events are translated into knots, which represent the beginning, end, and inflection points in a B-spline curve.</a:t>
            </a:r>
          </a:p>
          <a:p>
            <a:endParaRPr lang="en-US" dirty="0"/>
          </a:p>
          <a:p>
            <a:r>
              <a:rPr lang="en-US" dirty="0" smtClean="0"/>
              <a:t>Each of these curves were used as operators to affect algorithmically determined constant coefficients. These constant/curve pairs are summed to represent Time Activity Curves, which denote the temporal dependence of specific radiotracers within known tissues of a patient</a:t>
            </a:r>
            <a:r>
              <a:rPr lang="en-US" dirty="0" smtClean="0"/>
              <a:t>.</a:t>
            </a:r>
          </a:p>
          <a:p>
            <a:endParaRPr lang="en-US" dirty="0" smtClean="0"/>
          </a:p>
          <a:p>
            <a:r>
              <a:rPr lang="en-US" dirty="0" smtClean="0"/>
              <a:t>Attempted to initialize the algorithm with different initial conditions (clustered TAC outputs) in hopes for more accurate minimization.</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337823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Our success was based on varying the B-splines we input, and noting the influence of the changes on the clustered TAC’s.</a:t>
            </a:r>
          </a:p>
          <a:p>
            <a:r>
              <a:rPr lang="en-US" dirty="0" smtClean="0"/>
              <a:t>Notes</a:t>
            </a:r>
          </a:p>
          <a:p>
            <a:pPr lvl="1"/>
            <a:r>
              <a:rPr lang="en-US" dirty="0" smtClean="0"/>
              <a:t>Open ended B-spline necessary to avoid symmetrical TAC’s </a:t>
            </a:r>
          </a:p>
          <a:p>
            <a:pPr lvl="2"/>
            <a:r>
              <a:rPr lang="en-US" dirty="0" smtClean="0"/>
              <a:t>Such tendencies don’t make sense when considering the temporal activity of radiotracer in tissue</a:t>
            </a:r>
          </a:p>
          <a:p>
            <a:pPr lvl="1"/>
            <a:r>
              <a:rPr lang="en-US" dirty="0" smtClean="0"/>
              <a:t>Clustering B-splines in either direction (more B-splines in the beginning, or more B-splines later) caused irregular TAC’s</a:t>
            </a:r>
          </a:p>
          <a:p>
            <a:pPr lvl="1"/>
            <a:r>
              <a:rPr lang="en-US" dirty="0" smtClean="0"/>
              <a:t>Reducing the number of B-splines gave us TAC’s that more closely mimicked our desired output</a:t>
            </a:r>
          </a:p>
          <a:p>
            <a:pPr lvl="1"/>
            <a:r>
              <a:rPr lang="en-US" dirty="0" smtClean="0"/>
              <a:t>However, increasing the number of B-splines didn’t necessarily cause irregular TAC outputs</a:t>
            </a:r>
            <a:r>
              <a:rPr lang="en-US" dirty="0" smtClean="0"/>
              <a:t>.</a:t>
            </a:r>
          </a:p>
          <a:p>
            <a:r>
              <a:rPr lang="en-US" dirty="0" smtClean="0"/>
              <a:t>Result of refining</a:t>
            </a:r>
          </a:p>
          <a:p>
            <a:pPr lvl="1"/>
            <a:r>
              <a:rPr lang="en-US" dirty="0" smtClean="0"/>
              <a:t>Small but noticeable refinements for all 3 attempts</a:t>
            </a:r>
          </a:p>
          <a:p>
            <a:pPr lvl="1"/>
            <a:r>
              <a:rPr lang="en-US" dirty="0" smtClean="0"/>
              <a:t>More experimentation required (very time consuming)</a:t>
            </a:r>
            <a:endParaRPr lang="en-US" dirty="0" smtClean="0"/>
          </a:p>
        </p:txBody>
      </p:sp>
      <p:sp>
        <p:nvSpPr>
          <p:cNvPr id="3" name="Title 2"/>
          <p:cNvSpPr>
            <a:spLocks noGrp="1"/>
          </p:cNvSpPr>
          <p:nvPr>
            <p:ph type="title"/>
          </p:nvPr>
        </p:nvSpPr>
        <p:spPr/>
        <p:txBody>
          <a:bodyPr/>
          <a:lstStyle/>
          <a:p>
            <a:r>
              <a:rPr lang="en-US" dirty="0" smtClean="0"/>
              <a:t>Summary </a:t>
            </a:r>
            <a:endParaRPr lang="en-US" dirty="0"/>
          </a:p>
        </p:txBody>
      </p:sp>
    </p:spTree>
    <p:extLst>
      <p:ext uri="{BB962C8B-B14F-4D97-AF65-F5344CB8AC3E}">
        <p14:creationId xmlns:p14="http://schemas.microsoft.com/office/powerpoint/2010/main" val="1341738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Article title: The role of nuclear imaging in the failing heart: myocardial blood flow, sympathetic </a:t>
            </a:r>
            <a:r>
              <a:rPr lang="en-US" dirty="0" err="1" smtClean="0"/>
              <a:t>innervation</a:t>
            </a:r>
            <a:r>
              <a:rPr lang="en-US" dirty="0" smtClean="0"/>
              <a:t>, and future applications</a:t>
            </a:r>
          </a:p>
          <a:p>
            <a:r>
              <a:rPr lang="en-US" dirty="0" smtClean="0"/>
              <a:t>Journal: Heart Failure Reviews</a:t>
            </a:r>
          </a:p>
          <a:p>
            <a:r>
              <a:rPr lang="en-US" dirty="0" smtClean="0"/>
              <a:t>Year: 2010</a:t>
            </a:r>
            <a:endParaRPr lang="en-US" dirty="0"/>
          </a:p>
        </p:txBody>
      </p:sp>
      <p:sp>
        <p:nvSpPr>
          <p:cNvPr id="3" name="Title 2"/>
          <p:cNvSpPr>
            <a:spLocks noGrp="1"/>
          </p:cNvSpPr>
          <p:nvPr>
            <p:ph type="title"/>
          </p:nvPr>
        </p:nvSpPr>
        <p:spPr/>
        <p:txBody>
          <a:bodyPr/>
          <a:lstStyle/>
          <a:p>
            <a:r>
              <a:rPr lang="en-US" dirty="0" smtClean="0"/>
              <a:t>review of journal article	(Part 1)</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Heart failure affects approximately 5 million patients in the United States!</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Nuclear imaging in the failing heart</a:t>
            </a:r>
            <a:endParaRPr lang="en-US" dirty="0"/>
          </a:p>
        </p:txBody>
      </p:sp>
      <p:pic>
        <p:nvPicPr>
          <p:cNvPr id="4" name="Picture 3" descr="heart photo.jpg"/>
          <p:cNvPicPr>
            <a:picLocks noChangeAspect="1"/>
          </p:cNvPicPr>
          <p:nvPr/>
        </p:nvPicPr>
        <p:blipFill>
          <a:blip r:embed="rId2" cstate="print"/>
          <a:stretch>
            <a:fillRect/>
          </a:stretch>
        </p:blipFill>
        <p:spPr>
          <a:xfrm>
            <a:off x="228600" y="3124200"/>
            <a:ext cx="4191000" cy="3282950"/>
          </a:xfrm>
          <a:prstGeom prst="rect">
            <a:avLst/>
          </a:prstGeom>
        </p:spPr>
      </p:pic>
      <p:pic>
        <p:nvPicPr>
          <p:cNvPr id="5" name="Picture 4" descr="nerves to heart.gif"/>
          <p:cNvPicPr>
            <a:picLocks noChangeAspect="1"/>
          </p:cNvPicPr>
          <p:nvPr/>
        </p:nvPicPr>
        <p:blipFill>
          <a:blip r:embed="rId3" cstate="print"/>
          <a:stretch>
            <a:fillRect/>
          </a:stretch>
        </p:blipFill>
        <p:spPr>
          <a:xfrm>
            <a:off x="4724400" y="3124200"/>
            <a:ext cx="4166367" cy="3276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Nuclear imaging is the only modality with sufficient sensitivity to assess blood flow and innervation of the failing heart.</a:t>
            </a:r>
          </a:p>
          <a:p>
            <a:pPr lvl="1"/>
            <a:r>
              <a:rPr lang="en-US" dirty="0" smtClean="0"/>
              <a:t>Innervation is excitation of the heart by nerve cells.</a:t>
            </a:r>
          </a:p>
          <a:p>
            <a:r>
              <a:rPr lang="en-US" dirty="0" smtClean="0"/>
              <a:t>SPECT is most commonly used for </a:t>
            </a:r>
            <a:r>
              <a:rPr lang="en-US" dirty="0" err="1" smtClean="0"/>
              <a:t>evaulation</a:t>
            </a:r>
            <a:r>
              <a:rPr lang="en-US" dirty="0" smtClean="0"/>
              <a:t> of myocardial perfusion (blood flow to the heart).</a:t>
            </a:r>
          </a:p>
          <a:p>
            <a:r>
              <a:rPr lang="en-US" dirty="0" smtClean="0"/>
              <a:t>PET allows for quantification of myocardial blood flow.</a:t>
            </a:r>
          </a:p>
          <a:p>
            <a:r>
              <a:rPr lang="en-US" dirty="0" smtClean="0"/>
              <a:t>Both can be used for evaluation of diagnosis, treatment options, and prognosis in heart failure patients.</a:t>
            </a:r>
            <a:endParaRPr lang="en-US" dirty="0"/>
          </a:p>
        </p:txBody>
      </p:sp>
      <p:sp>
        <p:nvSpPr>
          <p:cNvPr id="3" name="Title 2"/>
          <p:cNvSpPr>
            <a:spLocks noGrp="1"/>
          </p:cNvSpPr>
          <p:nvPr>
            <p:ph type="title"/>
          </p:nvPr>
        </p:nvSpPr>
        <p:spPr/>
        <p:txBody>
          <a:bodyPr/>
          <a:lstStyle/>
          <a:p>
            <a:r>
              <a:rPr lang="en-US" dirty="0" smtClean="0"/>
              <a:t>SPECT/pet imaging in the failing heart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Sympathetic </a:t>
            </a:r>
            <a:r>
              <a:rPr lang="en-US" dirty="0" err="1" smtClean="0"/>
              <a:t>innervation</a:t>
            </a:r>
            <a:r>
              <a:rPr lang="en-US" dirty="0" smtClean="0"/>
              <a:t> (excitation) represents another important parameter in patients with heart failure.</a:t>
            </a:r>
          </a:p>
          <a:p>
            <a:r>
              <a:rPr lang="en-US" dirty="0" smtClean="0"/>
              <a:t>Sympathetic nerve imaging with 123-iodine. </a:t>
            </a:r>
            <a:r>
              <a:rPr lang="en-US" dirty="0" err="1" smtClean="0"/>
              <a:t>metaiodobenzylguanidine</a:t>
            </a:r>
            <a:r>
              <a:rPr lang="en-US" dirty="0" smtClean="0"/>
              <a:t> (123-I MIBG) is often used for assessment of cardiac </a:t>
            </a:r>
            <a:r>
              <a:rPr lang="en-US" dirty="0" err="1" smtClean="0"/>
              <a:t>innervation</a:t>
            </a:r>
            <a:r>
              <a:rPr lang="en-US" dirty="0" smtClean="0"/>
              <a:t>.</a:t>
            </a:r>
          </a:p>
          <a:p>
            <a:r>
              <a:rPr lang="en-US" dirty="0" smtClean="0"/>
              <a:t>Abnormal </a:t>
            </a:r>
            <a:r>
              <a:rPr lang="en-US" dirty="0" err="1" smtClean="0"/>
              <a:t>innervation</a:t>
            </a:r>
            <a:r>
              <a:rPr lang="en-US" dirty="0" smtClean="0"/>
              <a:t> is associated with increased mortality and morbidity rates in patients with heart failure.</a:t>
            </a:r>
          </a:p>
          <a:p>
            <a:r>
              <a:rPr lang="en-US" dirty="0" smtClean="0"/>
              <a:t>123-I MIBG can be used to categorize patients by risk for ventricular arrhythmias or sudden cardiac death.</a:t>
            </a:r>
            <a:endParaRPr lang="en-US" dirty="0"/>
          </a:p>
        </p:txBody>
      </p:sp>
      <p:sp>
        <p:nvSpPr>
          <p:cNvPr id="3" name="Title 2"/>
          <p:cNvSpPr>
            <a:spLocks noGrp="1"/>
          </p:cNvSpPr>
          <p:nvPr>
            <p:ph type="title"/>
          </p:nvPr>
        </p:nvSpPr>
        <p:spPr/>
        <p:txBody>
          <a:bodyPr/>
          <a:lstStyle/>
          <a:p>
            <a:r>
              <a:rPr lang="en-US" dirty="0" smtClean="0"/>
              <a:t>Sympathetic </a:t>
            </a:r>
            <a:r>
              <a:rPr lang="en-US" dirty="0" err="1" smtClean="0"/>
              <a:t>innervation</a:t>
            </a:r>
            <a:r>
              <a:rPr lang="en-US" dirty="0" smtClean="0"/>
              <a:t> of the heart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407408"/>
          </a:xfrm>
        </p:spPr>
        <p:txBody>
          <a:bodyPr/>
          <a:lstStyle/>
          <a:p>
            <a:r>
              <a:rPr lang="en-US" dirty="0" smtClean="0"/>
              <a:t>Input</a:t>
            </a:r>
          </a:p>
          <a:p>
            <a:pPr lvl="1"/>
            <a:r>
              <a:rPr lang="en-US" dirty="0" smtClean="0"/>
              <a:t>3D </a:t>
            </a:r>
            <a:r>
              <a:rPr lang="en-US" dirty="0"/>
              <a:t>volume (body injected by </a:t>
            </a:r>
            <a:r>
              <a:rPr lang="en-US" dirty="0" smtClean="0"/>
              <a:t>the radiotracer</a:t>
            </a:r>
            <a:r>
              <a:rPr lang="en-US" dirty="0"/>
              <a:t>).</a:t>
            </a:r>
          </a:p>
          <a:p>
            <a:r>
              <a:rPr lang="en-US" b="1" dirty="0" smtClean="0"/>
              <a:t></a:t>
            </a:r>
            <a:r>
              <a:rPr lang="en-US" dirty="0" smtClean="0"/>
              <a:t>Process</a:t>
            </a:r>
          </a:p>
          <a:p>
            <a:pPr lvl="1"/>
            <a:r>
              <a:rPr lang="en-US" dirty="0"/>
              <a:t>R</a:t>
            </a:r>
            <a:r>
              <a:rPr lang="en-US" dirty="0" smtClean="0"/>
              <a:t>ecording </a:t>
            </a:r>
            <a:r>
              <a:rPr lang="en-US" dirty="0"/>
              <a:t>the activity of tracer </a:t>
            </a:r>
            <a:r>
              <a:rPr lang="en-US" dirty="0" smtClean="0"/>
              <a:t>in the </a:t>
            </a:r>
            <a:r>
              <a:rPr lang="en-US" dirty="0"/>
              <a:t>3D volume.</a:t>
            </a:r>
          </a:p>
          <a:p>
            <a:r>
              <a:rPr lang="en-US" dirty="0" smtClean="0"/>
              <a:t>Output</a:t>
            </a:r>
            <a:endParaRPr lang="en-US" dirty="0"/>
          </a:p>
          <a:p>
            <a:pPr lvl="1"/>
            <a:r>
              <a:rPr lang="en-US" dirty="0"/>
              <a:t>A</a:t>
            </a:r>
            <a:r>
              <a:rPr lang="en-US" dirty="0" smtClean="0"/>
              <a:t> </a:t>
            </a:r>
            <a:r>
              <a:rPr lang="en-US" dirty="0"/>
              <a:t>set of 2D projections taken </a:t>
            </a:r>
            <a:r>
              <a:rPr lang="en-US" dirty="0" smtClean="0"/>
              <a:t>from different </a:t>
            </a:r>
            <a:r>
              <a:rPr lang="en-US" dirty="0"/>
              <a:t>angles (</a:t>
            </a:r>
            <a:r>
              <a:rPr lang="en-US" dirty="0" err="1"/>
              <a:t>Sinogram</a:t>
            </a:r>
            <a:r>
              <a:rPr lang="en-US" dirty="0"/>
              <a:t>).</a:t>
            </a:r>
          </a:p>
        </p:txBody>
      </p:sp>
      <p:sp>
        <p:nvSpPr>
          <p:cNvPr id="3" name="Title 2"/>
          <p:cNvSpPr>
            <a:spLocks noGrp="1"/>
          </p:cNvSpPr>
          <p:nvPr>
            <p:ph type="title"/>
          </p:nvPr>
        </p:nvSpPr>
        <p:spPr/>
        <p:txBody>
          <a:bodyPr/>
          <a:lstStyle/>
          <a:p>
            <a:r>
              <a:rPr lang="en-US" dirty="0" smtClean="0"/>
              <a:t>Data Acquisition</a:t>
            </a:r>
            <a:endParaRPr lang="en-US" dirty="0"/>
          </a:p>
        </p:txBody>
      </p:sp>
    </p:spTree>
    <p:extLst>
      <p:ext uri="{BB962C8B-B14F-4D97-AF65-F5344CB8AC3E}">
        <p14:creationId xmlns:p14="http://schemas.microsoft.com/office/powerpoint/2010/main" val="1931409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Detailed information on several biological processes in heart failure</a:t>
            </a:r>
          </a:p>
          <a:p>
            <a:pPr lvl="1"/>
            <a:r>
              <a:rPr lang="en-US" dirty="0" smtClean="0"/>
              <a:t>Myocardial blood flow</a:t>
            </a:r>
          </a:p>
          <a:p>
            <a:pPr lvl="1"/>
            <a:r>
              <a:rPr lang="en-US" dirty="0" smtClean="0"/>
              <a:t>Sympathetic </a:t>
            </a:r>
            <a:r>
              <a:rPr lang="en-US" dirty="0" err="1" smtClean="0"/>
              <a:t>innervation</a:t>
            </a:r>
            <a:r>
              <a:rPr lang="en-US" dirty="0" smtClean="0"/>
              <a:t> of the myocardium</a:t>
            </a:r>
          </a:p>
          <a:p>
            <a:r>
              <a:rPr lang="en-US" dirty="0" smtClean="0"/>
              <a:t>Myocardial perfusion imaging represents the mainstay of cardiovascular radionuclide applications</a:t>
            </a:r>
          </a:p>
          <a:p>
            <a:r>
              <a:rPr lang="en-US" dirty="0" smtClean="0"/>
              <a:t>Sympathetic </a:t>
            </a:r>
            <a:r>
              <a:rPr lang="en-US" dirty="0" err="1" smtClean="0"/>
              <a:t>innervation</a:t>
            </a:r>
            <a:r>
              <a:rPr lang="en-US" dirty="0" smtClean="0"/>
              <a:t> imaging is increasingly used in patients with heart failure </a:t>
            </a:r>
            <a:endParaRPr lang="en-US" dirty="0"/>
          </a:p>
        </p:txBody>
      </p:sp>
      <p:sp>
        <p:nvSpPr>
          <p:cNvPr id="3" name="Title 2"/>
          <p:cNvSpPr>
            <a:spLocks noGrp="1"/>
          </p:cNvSpPr>
          <p:nvPr>
            <p:ph type="title"/>
          </p:nvPr>
        </p:nvSpPr>
        <p:spPr/>
        <p:txBody>
          <a:bodyPr/>
          <a:lstStyle/>
          <a:p>
            <a:r>
              <a:rPr lang="en-US" dirty="0" smtClean="0"/>
              <a:t>Potential of nuclear imaging in heart failure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400"/>
            <a:ext cx="8763001" cy="4800600"/>
          </a:xfrm>
        </p:spPr>
        <p:txBody>
          <a:bodyPr>
            <a:normAutofit/>
          </a:bodyPr>
          <a:lstStyle/>
          <a:p>
            <a:r>
              <a:rPr lang="en-US" dirty="0" smtClean="0"/>
              <a:t>SPECT</a:t>
            </a:r>
          </a:p>
          <a:p>
            <a:pPr lvl="1"/>
            <a:r>
              <a:rPr lang="en-US" dirty="0" smtClean="0"/>
              <a:t>Well-established and safe imaging modality for the evaluation of location, extent and severity of myocardial perfusion defects.</a:t>
            </a:r>
          </a:p>
          <a:p>
            <a:pPr lvl="1"/>
            <a:r>
              <a:rPr lang="en-US" dirty="0" smtClean="0"/>
              <a:t>3 commercially available SPECT tracers: 201Thallium, 99mTc-tetrofosmin, and 99mTc-sestamibi.</a:t>
            </a:r>
          </a:p>
          <a:p>
            <a:pPr lvl="2"/>
            <a:r>
              <a:rPr lang="en-US" dirty="0" smtClean="0"/>
              <a:t>201Thallium</a:t>
            </a:r>
          </a:p>
          <a:p>
            <a:pPr lvl="2"/>
            <a:r>
              <a:rPr lang="en-US" dirty="0" smtClean="0"/>
              <a:t>99mTc-tetrofosmin</a:t>
            </a:r>
          </a:p>
          <a:p>
            <a:pPr lvl="2"/>
            <a:r>
              <a:rPr lang="en-US" dirty="0" smtClean="0"/>
              <a:t>99mTc-sestamibi</a:t>
            </a:r>
          </a:p>
          <a:p>
            <a:r>
              <a:rPr lang="en-US" dirty="0" smtClean="0"/>
              <a:t>PET</a:t>
            </a:r>
          </a:p>
          <a:p>
            <a:pPr lvl="1"/>
            <a:r>
              <a:rPr lang="en-US" dirty="0" smtClean="0"/>
              <a:t>Several PET tracers currently available for assessment of myocardial perfusion</a:t>
            </a:r>
          </a:p>
          <a:p>
            <a:pPr lvl="1"/>
            <a:r>
              <a:rPr lang="en-US" dirty="0" smtClean="0"/>
              <a:t>2 approved for clinical use by the FDA</a:t>
            </a:r>
          </a:p>
          <a:p>
            <a:pPr lvl="2"/>
            <a:r>
              <a:rPr lang="en-US" dirty="0" smtClean="0"/>
              <a:t>N-13 Ammonia (13NH3)</a:t>
            </a:r>
          </a:p>
          <a:p>
            <a:pPr lvl="2"/>
            <a:r>
              <a:rPr lang="en-US" dirty="0" smtClean="0"/>
              <a:t>Rubidium-82 (82Rb)</a:t>
            </a:r>
          </a:p>
          <a:p>
            <a:pPr lvl="2"/>
            <a:r>
              <a:rPr lang="en-US" dirty="0" smtClean="0"/>
              <a:t>Both can be used for absolute quantification of myocardial blood flow</a:t>
            </a:r>
            <a:endParaRPr lang="en-US" dirty="0"/>
          </a:p>
        </p:txBody>
      </p:sp>
      <p:sp>
        <p:nvSpPr>
          <p:cNvPr id="3" name="Title 2"/>
          <p:cNvSpPr>
            <a:spLocks noGrp="1"/>
          </p:cNvSpPr>
          <p:nvPr>
            <p:ph type="title"/>
          </p:nvPr>
        </p:nvSpPr>
        <p:spPr/>
        <p:txBody>
          <a:bodyPr/>
          <a:lstStyle/>
          <a:p>
            <a:r>
              <a:rPr lang="en-US" dirty="0" smtClean="0"/>
              <a:t>Myocardial blood flow in the failing heart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Table of SPECT/PET tracers</a:t>
            </a:r>
            <a:endParaRPr lang="en-US" dirty="0"/>
          </a:p>
        </p:txBody>
      </p:sp>
      <p:pic>
        <p:nvPicPr>
          <p:cNvPr id="6" name="Content Placeholder 5" descr="table for heart tracers.png"/>
          <p:cNvPicPr>
            <a:picLocks noGrp="1" noChangeAspect="1"/>
          </p:cNvPicPr>
          <p:nvPr>
            <p:ph idx="1"/>
          </p:nvPr>
        </p:nvPicPr>
        <p:blipFill>
          <a:blip r:embed="rId2" cstate="print"/>
          <a:srcRect t="-28625" b="-28625"/>
          <a:stretch>
            <a:fillRect/>
          </a:stretch>
        </p:blip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5181601" cy="4834129"/>
          </a:xfrm>
        </p:spPr>
        <p:txBody>
          <a:bodyPr>
            <a:normAutofit/>
          </a:bodyPr>
          <a:lstStyle/>
          <a:p>
            <a:r>
              <a:rPr lang="en-US" dirty="0" smtClean="0"/>
              <a:t>Dynamic imaging with multiple time frames requires a high count density and advanced data processing</a:t>
            </a:r>
          </a:p>
          <a:p>
            <a:r>
              <a:rPr lang="en-US" dirty="0" smtClean="0"/>
              <a:t>For tracer kinetic analysis, arterial input function and myocardial kinetics are measured from regions of interest in dynamic images</a:t>
            </a:r>
          </a:p>
          <a:p>
            <a:r>
              <a:rPr lang="en-US" dirty="0" smtClean="0"/>
              <a:t>Absolute flow quantification is achieved by employing compartmental modeling analysis to the obtained time-activity curves.</a:t>
            </a:r>
          </a:p>
          <a:p>
            <a:r>
              <a:rPr lang="en-US" dirty="0" smtClean="0"/>
              <a:t>Various tracer kinetic models have been established according to the nature of each PET tracer</a:t>
            </a:r>
          </a:p>
          <a:p>
            <a:endParaRPr lang="en-US" dirty="0"/>
          </a:p>
        </p:txBody>
      </p:sp>
      <p:sp>
        <p:nvSpPr>
          <p:cNvPr id="3" name="Title 2"/>
          <p:cNvSpPr>
            <a:spLocks noGrp="1"/>
          </p:cNvSpPr>
          <p:nvPr>
            <p:ph type="title"/>
          </p:nvPr>
        </p:nvSpPr>
        <p:spPr/>
        <p:txBody>
          <a:bodyPr/>
          <a:lstStyle/>
          <a:p>
            <a:r>
              <a:rPr lang="en-US" dirty="0" smtClean="0"/>
              <a:t>Dynamic imaging and tracer kinetics</a:t>
            </a:r>
            <a:endParaRPr lang="en-US" dirty="0"/>
          </a:p>
        </p:txBody>
      </p:sp>
      <p:pic>
        <p:nvPicPr>
          <p:cNvPr id="4" name="Picture 3" descr="dynamic image for heart.png"/>
          <p:cNvPicPr>
            <a:picLocks noChangeAspect="1"/>
          </p:cNvPicPr>
          <p:nvPr/>
        </p:nvPicPr>
        <p:blipFill>
          <a:blip r:embed="rId2" cstate="print"/>
          <a:stretch>
            <a:fillRect/>
          </a:stretch>
        </p:blipFill>
        <p:spPr>
          <a:xfrm>
            <a:off x="5181600" y="2438400"/>
            <a:ext cx="3816315" cy="28194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58200" cy="4834129"/>
          </a:xfrm>
        </p:spPr>
        <p:txBody>
          <a:bodyPr>
            <a:normAutofit lnSpcReduction="10000"/>
          </a:bodyPr>
          <a:lstStyle/>
          <a:p>
            <a:r>
              <a:rPr lang="en-US" sz="3200" dirty="0" smtClean="0"/>
              <a:t>Last time:</a:t>
            </a:r>
          </a:p>
          <a:p>
            <a:pPr lvl="1"/>
            <a:r>
              <a:rPr lang="en-US" sz="2800" dirty="0" smtClean="0"/>
              <a:t>Introduction</a:t>
            </a:r>
          </a:p>
          <a:p>
            <a:pPr lvl="1"/>
            <a:r>
              <a:rPr lang="en-US" sz="2800" dirty="0" smtClean="0"/>
              <a:t>Potential of nuclear imaging in heart failure</a:t>
            </a:r>
          </a:p>
          <a:p>
            <a:pPr lvl="1"/>
            <a:r>
              <a:rPr lang="en-US" sz="2800" dirty="0" smtClean="0"/>
              <a:t>Myocardial blood flow in the failing heart.</a:t>
            </a:r>
          </a:p>
          <a:p>
            <a:pPr lvl="1"/>
            <a:r>
              <a:rPr lang="en-US" sz="2800" dirty="0" smtClean="0"/>
              <a:t>Dynamic images and time-activity-curves</a:t>
            </a:r>
          </a:p>
          <a:p>
            <a:pPr lvl="1">
              <a:buNone/>
            </a:pPr>
            <a:endParaRPr lang="en-US" sz="2800" dirty="0" smtClean="0"/>
          </a:p>
          <a:p>
            <a:r>
              <a:rPr lang="en-US" sz="3200" dirty="0" smtClean="0"/>
              <a:t>Today:</a:t>
            </a:r>
          </a:p>
          <a:p>
            <a:pPr lvl="1"/>
            <a:r>
              <a:rPr lang="en-US" sz="2800" dirty="0" smtClean="0"/>
              <a:t>Sympathetic </a:t>
            </a:r>
            <a:r>
              <a:rPr lang="en-US" sz="2800" dirty="0" err="1" smtClean="0"/>
              <a:t>innervation</a:t>
            </a:r>
            <a:r>
              <a:rPr lang="en-US" sz="2800" dirty="0" smtClean="0"/>
              <a:t> in the failing heart</a:t>
            </a:r>
          </a:p>
          <a:p>
            <a:pPr lvl="2"/>
            <a:r>
              <a:rPr lang="en-US" sz="2400" dirty="0" smtClean="0"/>
              <a:t>Using SPECT</a:t>
            </a:r>
          </a:p>
          <a:p>
            <a:pPr lvl="2"/>
            <a:r>
              <a:rPr lang="en-US" sz="2400" dirty="0" smtClean="0"/>
              <a:t>Using PET</a:t>
            </a:r>
          </a:p>
          <a:p>
            <a:pPr lvl="1"/>
            <a:endParaRPr lang="en-US" dirty="0"/>
          </a:p>
        </p:txBody>
      </p:sp>
      <p:sp>
        <p:nvSpPr>
          <p:cNvPr id="3" name="Title 2"/>
          <p:cNvSpPr>
            <a:spLocks noGrp="1"/>
          </p:cNvSpPr>
          <p:nvPr>
            <p:ph type="title"/>
          </p:nvPr>
        </p:nvSpPr>
        <p:spPr/>
        <p:txBody>
          <a:bodyPr/>
          <a:lstStyle/>
          <a:p>
            <a:r>
              <a:rPr lang="en-US" dirty="0" smtClean="0"/>
              <a:t>review of journal article	(Part 2)</a:t>
            </a:r>
            <a:endParaRPr lang="en-US" dirty="0"/>
          </a:p>
        </p:txBody>
      </p:sp>
    </p:spTree>
    <p:extLst>
      <p:ext uri="{BB962C8B-B14F-4D97-AF65-F5344CB8AC3E}">
        <p14:creationId xmlns:p14="http://schemas.microsoft.com/office/powerpoint/2010/main" val="1974153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Sympathetic </a:t>
            </a:r>
            <a:r>
              <a:rPr lang="en-US" dirty="0" err="1" smtClean="0"/>
              <a:t>innervation</a:t>
            </a:r>
            <a:r>
              <a:rPr lang="en-US" dirty="0" smtClean="0"/>
              <a:t> in the failing heart</a:t>
            </a:r>
            <a:endParaRPr lang="en-US" dirty="0"/>
          </a:p>
        </p:txBody>
      </p:sp>
      <p:pic>
        <p:nvPicPr>
          <p:cNvPr id="4" name="Picture 3"/>
          <p:cNvPicPr>
            <a:picLocks noChangeAspect="1" noChangeArrowheads="1"/>
          </p:cNvPicPr>
          <p:nvPr/>
        </p:nvPicPr>
        <p:blipFill>
          <a:blip r:embed="rId2"/>
          <a:srcRect/>
          <a:stretch>
            <a:fillRect/>
          </a:stretch>
        </p:blipFill>
        <p:spPr bwMode="auto">
          <a:xfrm>
            <a:off x="4494212" y="1905000"/>
            <a:ext cx="4327525" cy="4419600"/>
          </a:xfrm>
          <a:prstGeom prst="rect">
            <a:avLst/>
          </a:prstGeom>
          <a:noFill/>
          <a:ln w="9525">
            <a:noFill/>
            <a:miter lim="800000"/>
            <a:headEnd/>
            <a:tailEnd/>
          </a:ln>
        </p:spPr>
      </p:pic>
      <p:sp>
        <p:nvSpPr>
          <p:cNvPr id="6" name="Text Box 5"/>
          <p:cNvSpPr txBox="1">
            <a:spLocks noChangeArrowheads="1"/>
          </p:cNvSpPr>
          <p:nvPr/>
        </p:nvSpPr>
        <p:spPr bwMode="auto">
          <a:xfrm>
            <a:off x="228600" y="1676400"/>
            <a:ext cx="4130675" cy="4585871"/>
          </a:xfrm>
          <a:prstGeom prst="rect">
            <a:avLst/>
          </a:prstGeom>
          <a:noFill/>
          <a:ln w="9525">
            <a:noFill/>
            <a:miter lim="800000"/>
            <a:headEnd/>
            <a:tailEnd/>
          </a:ln>
        </p:spPr>
        <p:txBody>
          <a:bodyPr>
            <a:prstTxWarp prst="textNoShape">
              <a:avLst/>
            </a:prstTxWarp>
            <a:spAutoFit/>
          </a:bodyPr>
          <a:lstStyle/>
          <a:p>
            <a:pPr>
              <a:buClr>
                <a:schemeClr val="accent1"/>
              </a:buClr>
              <a:buFont typeface="Wingdings" charset="2"/>
              <a:buChar char="§"/>
            </a:pPr>
            <a:r>
              <a:rPr lang="en-US" sz="2400" dirty="0" smtClean="0">
                <a:solidFill>
                  <a:schemeClr val="tx2"/>
                </a:solidFill>
              </a:rPr>
              <a:t> The </a:t>
            </a:r>
            <a:r>
              <a:rPr lang="en-US" sz="2400" dirty="0">
                <a:solidFill>
                  <a:schemeClr val="tx2"/>
                </a:solidFill>
              </a:rPr>
              <a:t>sympathetic nervous system can do two </a:t>
            </a:r>
            <a:r>
              <a:rPr lang="en-US" sz="2400" dirty="0" smtClean="0">
                <a:solidFill>
                  <a:schemeClr val="tx2"/>
                </a:solidFill>
              </a:rPr>
              <a:t>things:</a:t>
            </a:r>
          </a:p>
          <a:p>
            <a:pPr lvl="1">
              <a:buClr>
                <a:schemeClr val="accent2"/>
              </a:buClr>
              <a:buFont typeface="Wingdings" charset="2"/>
              <a:buChar char="§"/>
            </a:pPr>
            <a:r>
              <a:rPr lang="en-US" sz="2000" dirty="0" smtClean="0">
                <a:solidFill>
                  <a:schemeClr val="tx2"/>
                </a:solidFill>
              </a:rPr>
              <a:t> </a:t>
            </a:r>
            <a:r>
              <a:rPr lang="en-US" sz="2000" dirty="0" err="1" smtClean="0">
                <a:solidFill>
                  <a:schemeClr val="tx2"/>
                </a:solidFill>
                <a:latin typeface="Wingdings"/>
                <a:ea typeface="Wingdings"/>
                <a:cs typeface="Wingdings"/>
              </a:rPr>
              <a:t></a:t>
            </a:r>
            <a:r>
              <a:rPr lang="en-US" sz="2000" dirty="0" smtClean="0">
                <a:solidFill>
                  <a:schemeClr val="tx2"/>
                </a:solidFill>
              </a:rPr>
              <a:t> strength </a:t>
            </a:r>
            <a:r>
              <a:rPr lang="en-US" sz="2000" dirty="0">
                <a:solidFill>
                  <a:schemeClr val="tx2"/>
                </a:solidFill>
              </a:rPr>
              <a:t>of </a:t>
            </a:r>
            <a:r>
              <a:rPr lang="en-US" sz="2000" dirty="0" smtClean="0">
                <a:solidFill>
                  <a:schemeClr val="tx2"/>
                </a:solidFill>
              </a:rPr>
              <a:t>contraction</a:t>
            </a:r>
          </a:p>
          <a:p>
            <a:pPr lvl="1">
              <a:buClr>
                <a:schemeClr val="accent2"/>
              </a:buClr>
              <a:buFont typeface="Wingdings" charset="2"/>
              <a:buChar char="§"/>
            </a:pPr>
            <a:r>
              <a:rPr lang="en-US" sz="2000" dirty="0" smtClean="0">
                <a:solidFill>
                  <a:schemeClr val="tx2"/>
                </a:solidFill>
              </a:rPr>
              <a:t> </a:t>
            </a:r>
            <a:r>
              <a:rPr lang="en-US" sz="2000" dirty="0" err="1" smtClean="0">
                <a:solidFill>
                  <a:schemeClr val="tx2"/>
                </a:solidFill>
                <a:latin typeface="Wingdings"/>
                <a:ea typeface="Wingdings"/>
                <a:cs typeface="Wingdings"/>
              </a:rPr>
              <a:t></a:t>
            </a:r>
            <a:r>
              <a:rPr lang="en-US" sz="2000" dirty="0" smtClean="0">
                <a:solidFill>
                  <a:schemeClr val="tx2"/>
                </a:solidFill>
              </a:rPr>
              <a:t> amount </a:t>
            </a:r>
            <a:r>
              <a:rPr lang="en-US" sz="2000" dirty="0">
                <a:solidFill>
                  <a:schemeClr val="tx2"/>
                </a:solidFill>
              </a:rPr>
              <a:t>of blood </a:t>
            </a:r>
            <a:r>
              <a:rPr lang="en-US" sz="2000" dirty="0" smtClean="0">
                <a:solidFill>
                  <a:schemeClr val="tx2"/>
                </a:solidFill>
              </a:rPr>
              <a:t>returned</a:t>
            </a:r>
          </a:p>
          <a:p>
            <a:endParaRPr lang="en-US" sz="2000" dirty="0" smtClean="0">
              <a:solidFill>
                <a:schemeClr val="tx2"/>
              </a:solidFill>
            </a:endParaRPr>
          </a:p>
          <a:p>
            <a:pPr>
              <a:buClr>
                <a:schemeClr val="accent1"/>
              </a:buClr>
              <a:buFont typeface="Wingdings" charset="2"/>
              <a:buChar char="§"/>
            </a:pPr>
            <a:r>
              <a:rPr lang="en-US" sz="2400" dirty="0" smtClean="0">
                <a:solidFill>
                  <a:schemeClr val="tx2"/>
                </a:solidFill>
              </a:rPr>
              <a:t> Sympathetic input:</a:t>
            </a:r>
            <a:endParaRPr lang="en-US" sz="2000" dirty="0" smtClean="0">
              <a:solidFill>
                <a:schemeClr val="tx2"/>
              </a:solidFill>
            </a:endParaRPr>
          </a:p>
          <a:p>
            <a:pPr lvl="1">
              <a:buClr>
                <a:schemeClr val="accent2"/>
              </a:buClr>
              <a:buFont typeface="Wingdings" charset="2"/>
              <a:buChar char="§"/>
            </a:pPr>
            <a:r>
              <a:rPr lang="en-US" sz="2000" dirty="0" smtClean="0">
                <a:solidFill>
                  <a:schemeClr val="tx2"/>
                </a:solidFill>
              </a:rPr>
              <a:t>speeds </a:t>
            </a:r>
            <a:r>
              <a:rPr lang="en-US" sz="2000" dirty="0">
                <a:solidFill>
                  <a:schemeClr val="tx2"/>
                </a:solidFill>
              </a:rPr>
              <a:t>SA depolarization (</a:t>
            </a:r>
            <a:r>
              <a:rPr lang="en-US" sz="2000" dirty="0" smtClean="0">
                <a:solidFill>
                  <a:schemeClr val="tx2"/>
                </a:solidFill>
              </a:rPr>
              <a:t>HR</a:t>
            </a:r>
          </a:p>
          <a:p>
            <a:pPr lvl="1">
              <a:buClr>
                <a:schemeClr val="accent2"/>
              </a:buClr>
              <a:buFont typeface="Wingdings" charset="2"/>
              <a:buChar char="§"/>
            </a:pPr>
            <a:r>
              <a:rPr lang="en-US" sz="2000" dirty="0" smtClean="0">
                <a:solidFill>
                  <a:schemeClr val="tx2"/>
                </a:solidFill>
              </a:rPr>
              <a:t>decreases </a:t>
            </a:r>
            <a:r>
              <a:rPr lang="en-US" sz="2000" dirty="0">
                <a:solidFill>
                  <a:schemeClr val="tx2"/>
                </a:solidFill>
              </a:rPr>
              <a:t>AV delay (HR</a:t>
            </a:r>
            <a:r>
              <a:rPr lang="en-US" sz="2000" dirty="0" smtClean="0">
                <a:solidFill>
                  <a:schemeClr val="tx2"/>
                </a:solidFill>
              </a:rPr>
              <a:t>)</a:t>
            </a:r>
          </a:p>
          <a:p>
            <a:pPr lvl="1">
              <a:buClr>
                <a:schemeClr val="accent2"/>
              </a:buClr>
              <a:buFont typeface="Wingdings" charset="2"/>
              <a:buChar char="§"/>
            </a:pPr>
            <a:r>
              <a:rPr lang="en-US" sz="2000" dirty="0" smtClean="0">
                <a:solidFill>
                  <a:schemeClr val="tx2"/>
                </a:solidFill>
              </a:rPr>
              <a:t>increases </a:t>
            </a:r>
            <a:r>
              <a:rPr lang="en-US" sz="2000" dirty="0">
                <a:solidFill>
                  <a:schemeClr val="tx2"/>
                </a:solidFill>
              </a:rPr>
              <a:t>contractility in contractile cells (SV)</a:t>
            </a:r>
          </a:p>
          <a:p>
            <a:endParaRPr lang="en-US" sz="2000" dirty="0">
              <a:solidFill>
                <a:schemeClr val="tx2"/>
              </a:solidFill>
            </a:endParaRPr>
          </a:p>
          <a:p>
            <a:r>
              <a:rPr lang="en-US" sz="2000" dirty="0">
                <a:solidFill>
                  <a:schemeClr val="tx2"/>
                </a:solidFill>
              </a:rPr>
              <a:t>In sum: sympathetic input increases heart rate and degree of contraction per beat</a:t>
            </a:r>
          </a:p>
        </p:txBody>
      </p:sp>
    </p:spTree>
    <p:extLst>
      <p:ext uri="{BB962C8B-B14F-4D97-AF65-F5344CB8AC3E}">
        <p14:creationId xmlns:p14="http://schemas.microsoft.com/office/powerpoint/2010/main" val="145691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Regulation of the sympathetic nervous system</a:t>
            </a:r>
            <a:endParaRPr lang="en-US" dirty="0"/>
          </a:p>
        </p:txBody>
      </p:sp>
      <p:pic>
        <p:nvPicPr>
          <p:cNvPr id="5" name="Picture 2" descr="0705"/>
          <p:cNvPicPr>
            <a:picLocks noChangeAspect="1" noChangeArrowheads="1"/>
          </p:cNvPicPr>
          <p:nvPr/>
        </p:nvPicPr>
        <p:blipFill>
          <a:blip r:embed="rId2"/>
          <a:srcRect/>
          <a:stretch>
            <a:fillRect/>
          </a:stretch>
        </p:blipFill>
        <p:spPr bwMode="auto">
          <a:xfrm>
            <a:off x="1295400" y="1752600"/>
            <a:ext cx="6355279" cy="4800600"/>
          </a:xfrm>
          <a:prstGeom prst="rect">
            <a:avLst/>
          </a:prstGeom>
          <a:noFill/>
          <a:ln w="9525">
            <a:noFill/>
            <a:miter lim="800000"/>
            <a:headEnd/>
            <a:tailEnd/>
          </a:ln>
        </p:spPr>
      </p:pic>
    </p:spTree>
    <p:extLst>
      <p:ext uri="{BB962C8B-B14F-4D97-AF65-F5344CB8AC3E}">
        <p14:creationId xmlns:p14="http://schemas.microsoft.com/office/powerpoint/2010/main" val="696207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58200" cy="4834129"/>
          </a:xfrm>
        </p:spPr>
        <p:txBody>
          <a:bodyPr>
            <a:normAutofit/>
          </a:bodyPr>
          <a:lstStyle/>
          <a:p>
            <a:r>
              <a:rPr lang="en-US" sz="2400" dirty="0" smtClean="0"/>
              <a:t>Radionuclide imaging of the </a:t>
            </a:r>
            <a:r>
              <a:rPr lang="en-US" sz="2400" dirty="0" err="1" smtClean="0"/>
              <a:t>norepinepherine</a:t>
            </a:r>
            <a:r>
              <a:rPr lang="en-US" sz="2400" dirty="0" smtClean="0"/>
              <a:t> analog </a:t>
            </a:r>
            <a:r>
              <a:rPr lang="en-US" sz="2400" dirty="0" err="1" smtClean="0"/>
              <a:t>metaiodobenzylguanidine</a:t>
            </a:r>
            <a:r>
              <a:rPr lang="en-US" sz="2400" dirty="0" smtClean="0"/>
              <a:t> (MIGB) </a:t>
            </a:r>
            <a:r>
              <a:rPr lang="en-US" sz="2400" dirty="0" err="1" smtClean="0"/>
              <a:t>baleled</a:t>
            </a:r>
            <a:r>
              <a:rPr lang="en-US" sz="2400" dirty="0" smtClean="0"/>
              <a:t> with 123-iodine (123-I).</a:t>
            </a:r>
          </a:p>
          <a:p>
            <a:pPr>
              <a:buNone/>
            </a:pPr>
            <a:endParaRPr lang="en-US" sz="2400" dirty="0" smtClean="0"/>
          </a:p>
          <a:p>
            <a:r>
              <a:rPr lang="en-US" sz="2400" dirty="0" smtClean="0"/>
              <a:t>Planar and SPECT imaging are performed in the early and late phase of the 123-I MIBG protocol.</a:t>
            </a:r>
            <a:endParaRPr lang="en-US" sz="1200" dirty="0" smtClean="0"/>
          </a:p>
          <a:p>
            <a:pPr lvl="1"/>
            <a:r>
              <a:rPr lang="en-US" sz="2200" dirty="0" smtClean="0"/>
              <a:t>Planar images from Left-Anterior oblique view and provide information on global sympathetic </a:t>
            </a:r>
            <a:r>
              <a:rPr lang="en-US" sz="2200" dirty="0" err="1" smtClean="0"/>
              <a:t>innervation</a:t>
            </a:r>
            <a:r>
              <a:rPr lang="en-US" sz="2200" dirty="0" smtClean="0"/>
              <a:t> pattern.</a:t>
            </a:r>
          </a:p>
          <a:p>
            <a:pPr lvl="1"/>
            <a:r>
              <a:rPr lang="en-US" sz="2200" dirty="0" smtClean="0"/>
              <a:t>SPECT images are used to assess regional abnormalities in cardiac sympathetic </a:t>
            </a:r>
            <a:r>
              <a:rPr lang="en-US" sz="2200" dirty="0" err="1" smtClean="0"/>
              <a:t>innervation</a:t>
            </a:r>
            <a:r>
              <a:rPr lang="en-US" sz="2200" dirty="0" smtClean="0"/>
              <a:t>.</a:t>
            </a:r>
          </a:p>
        </p:txBody>
      </p:sp>
      <p:sp>
        <p:nvSpPr>
          <p:cNvPr id="3" name="Title 2"/>
          <p:cNvSpPr>
            <a:spLocks noGrp="1"/>
          </p:cNvSpPr>
          <p:nvPr>
            <p:ph type="title"/>
          </p:nvPr>
        </p:nvSpPr>
        <p:spPr/>
        <p:txBody>
          <a:bodyPr/>
          <a:lstStyle/>
          <a:p>
            <a:r>
              <a:rPr lang="en-US" dirty="0" smtClean="0"/>
              <a:t>Imaging with SPECT/Planar</a:t>
            </a:r>
            <a:endParaRPr lang="en-US" dirty="0"/>
          </a:p>
        </p:txBody>
      </p:sp>
    </p:spTree>
    <p:extLst>
      <p:ext uri="{BB962C8B-B14F-4D97-AF65-F5344CB8AC3E}">
        <p14:creationId xmlns:p14="http://schemas.microsoft.com/office/powerpoint/2010/main" val="1804971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Imaging with SPECT/Planar</a:t>
            </a:r>
            <a:endParaRPr lang="en-US" dirty="0"/>
          </a:p>
        </p:txBody>
      </p:sp>
      <p:graphicFrame>
        <p:nvGraphicFramePr>
          <p:cNvPr id="36866" name="Object 2"/>
          <p:cNvGraphicFramePr>
            <a:graphicFrameLocks noChangeAspect="1"/>
          </p:cNvGraphicFramePr>
          <p:nvPr/>
        </p:nvGraphicFramePr>
        <p:xfrm>
          <a:off x="838200" y="2133600"/>
          <a:ext cx="7620080" cy="3867150"/>
        </p:xfrm>
        <a:graphic>
          <a:graphicData uri="http://schemas.openxmlformats.org/presentationml/2006/ole">
            <mc:AlternateContent xmlns:mc="http://schemas.openxmlformats.org/markup-compatibility/2006">
              <mc:Choice xmlns:v="urn:schemas-microsoft-com:vml" Requires="v">
                <p:oleObj spid="_x0000_s5130" name="Document" r:id="rId4" imgW="5930900" imgH="3009900" progId="Word.Document.12">
                  <p:link updateAutomatic="1"/>
                </p:oleObj>
              </mc:Choice>
              <mc:Fallback>
                <p:oleObj name="Document" r:id="rId4" imgW="5930900" imgH="30099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133600"/>
                        <a:ext cx="762008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5335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58200" cy="4834129"/>
          </a:xfrm>
        </p:spPr>
        <p:txBody>
          <a:bodyPr>
            <a:normAutofit/>
          </a:bodyPr>
          <a:lstStyle/>
          <a:p>
            <a:r>
              <a:rPr lang="en-US" sz="2400" dirty="0" smtClean="0"/>
              <a:t>In contrast to SPECT/Planar imaging, PET maps the sympathetic nervous system with superior temporal and spatial resolution.</a:t>
            </a:r>
          </a:p>
          <a:p>
            <a:pPr lvl="1"/>
            <a:r>
              <a:rPr lang="en-US" sz="2200" dirty="0" smtClean="0"/>
              <a:t>Spatial resolution of 4-7mm.</a:t>
            </a:r>
          </a:p>
          <a:p>
            <a:pPr lvl="1"/>
            <a:r>
              <a:rPr lang="en-US" sz="2200" dirty="0" smtClean="0"/>
              <a:t>Temporal resolution allows for development of dynamic images which can be used to assess tracer kinetics.</a:t>
            </a:r>
          </a:p>
          <a:p>
            <a:pPr lvl="1"/>
            <a:r>
              <a:rPr lang="en-US" sz="2200" dirty="0" smtClean="0"/>
              <a:t>Can be used to quantify the absolute amount of tracer and its time-dependent kinetics.</a:t>
            </a:r>
          </a:p>
          <a:p>
            <a:pPr>
              <a:buNone/>
            </a:pPr>
            <a:endParaRPr lang="en-US" sz="2400" dirty="0" smtClean="0"/>
          </a:p>
        </p:txBody>
      </p:sp>
      <p:sp>
        <p:nvSpPr>
          <p:cNvPr id="3" name="Title 2"/>
          <p:cNvSpPr>
            <a:spLocks noGrp="1"/>
          </p:cNvSpPr>
          <p:nvPr>
            <p:ph type="title"/>
          </p:nvPr>
        </p:nvSpPr>
        <p:spPr/>
        <p:txBody>
          <a:bodyPr/>
          <a:lstStyle/>
          <a:p>
            <a:r>
              <a:rPr lang="en-US" dirty="0" smtClean="0"/>
              <a:t>Imaging with PET</a:t>
            </a:r>
            <a:endParaRPr lang="en-US" dirty="0"/>
          </a:p>
        </p:txBody>
      </p:sp>
    </p:spTree>
    <p:extLst>
      <p:ext uri="{BB962C8B-B14F-4D97-AF65-F5344CB8AC3E}">
        <p14:creationId xmlns:p14="http://schemas.microsoft.com/office/powerpoint/2010/main" val="224093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Input</a:t>
            </a:r>
          </a:p>
          <a:p>
            <a:pPr lvl="1"/>
            <a:r>
              <a:rPr lang="en-US" dirty="0"/>
              <a:t>A</a:t>
            </a:r>
            <a:r>
              <a:rPr lang="en-US" dirty="0" smtClean="0"/>
              <a:t> </a:t>
            </a:r>
            <a:r>
              <a:rPr lang="en-US" dirty="0"/>
              <a:t>set of 2D projections taken </a:t>
            </a:r>
            <a:r>
              <a:rPr lang="en-US" dirty="0" smtClean="0"/>
              <a:t>from different </a:t>
            </a:r>
            <a:r>
              <a:rPr lang="en-US" dirty="0"/>
              <a:t>angles (</a:t>
            </a:r>
            <a:r>
              <a:rPr lang="en-US" dirty="0" err="1"/>
              <a:t>Sinogram</a:t>
            </a:r>
            <a:r>
              <a:rPr lang="en-US" dirty="0"/>
              <a:t>).</a:t>
            </a:r>
          </a:p>
          <a:p>
            <a:r>
              <a:rPr lang="en-US" dirty="0" smtClean="0"/>
              <a:t>Process</a:t>
            </a:r>
          </a:p>
          <a:p>
            <a:pPr lvl="1"/>
            <a:r>
              <a:rPr lang="en-US" dirty="0"/>
              <a:t>R</a:t>
            </a:r>
            <a:r>
              <a:rPr lang="en-US" dirty="0" smtClean="0"/>
              <a:t>econstructing </a:t>
            </a:r>
            <a:r>
              <a:rPr lang="en-US" dirty="0"/>
              <a:t>the 3D </a:t>
            </a:r>
            <a:r>
              <a:rPr lang="en-US" dirty="0" smtClean="0"/>
              <a:t>volume back </a:t>
            </a:r>
            <a:r>
              <a:rPr lang="en-US" dirty="0"/>
              <a:t>from the recorded </a:t>
            </a:r>
            <a:r>
              <a:rPr lang="en-US" dirty="0" smtClean="0"/>
              <a:t>projections.</a:t>
            </a:r>
            <a:endParaRPr lang="en-US" dirty="0"/>
          </a:p>
          <a:p>
            <a:r>
              <a:rPr lang="en-US" dirty="0" smtClean="0"/>
              <a:t>Output</a:t>
            </a:r>
          </a:p>
          <a:p>
            <a:pPr lvl="1"/>
            <a:r>
              <a:rPr lang="en-US" dirty="0" smtClean="0"/>
              <a:t>3D </a:t>
            </a:r>
            <a:r>
              <a:rPr lang="en-US" dirty="0"/>
              <a:t>volume (radiotracer </a:t>
            </a:r>
            <a:r>
              <a:rPr lang="en-US" dirty="0" smtClean="0"/>
              <a:t>activity in </a:t>
            </a:r>
            <a:r>
              <a:rPr lang="en-US" dirty="0"/>
              <a:t>the body tissues</a:t>
            </a:r>
            <a:r>
              <a:rPr lang="en-US" dirty="0" smtClean="0"/>
              <a:t>).</a:t>
            </a:r>
          </a:p>
          <a:p>
            <a:r>
              <a:rPr lang="en-US" dirty="0"/>
              <a:t>Time Activity </a:t>
            </a:r>
            <a:r>
              <a:rPr lang="en-US" dirty="0" smtClean="0"/>
              <a:t>Curves (TACs</a:t>
            </a:r>
            <a:r>
              <a:rPr lang="en-US" dirty="0"/>
              <a:t>) can be </a:t>
            </a:r>
            <a:r>
              <a:rPr lang="en-US" dirty="0" smtClean="0"/>
              <a:t>extracted from </a:t>
            </a:r>
            <a:r>
              <a:rPr lang="en-US" dirty="0"/>
              <a:t>the </a:t>
            </a:r>
            <a:r>
              <a:rPr lang="en-US" dirty="0" smtClean="0"/>
              <a:t>reconstructed time-dependent </a:t>
            </a:r>
            <a:r>
              <a:rPr lang="en-US" dirty="0"/>
              <a:t>images </a:t>
            </a:r>
            <a:r>
              <a:rPr lang="en-US" dirty="0" smtClean="0"/>
              <a:t>for tissues </a:t>
            </a:r>
            <a:r>
              <a:rPr lang="en-US" dirty="0"/>
              <a:t>in interest</a:t>
            </a:r>
            <a:r>
              <a:rPr lang="en-US" dirty="0" smtClean="0"/>
              <a:t>.</a:t>
            </a:r>
          </a:p>
          <a:p>
            <a:r>
              <a:rPr lang="en-US" dirty="0" smtClean="0"/>
              <a:t>Example of Myocardium Time Activity Curves</a:t>
            </a:r>
            <a:endParaRPr lang="en-US" dirty="0"/>
          </a:p>
        </p:txBody>
      </p:sp>
      <p:sp>
        <p:nvSpPr>
          <p:cNvPr id="3" name="Title 2"/>
          <p:cNvSpPr>
            <a:spLocks noGrp="1"/>
          </p:cNvSpPr>
          <p:nvPr>
            <p:ph type="title"/>
          </p:nvPr>
        </p:nvSpPr>
        <p:spPr/>
        <p:txBody>
          <a:bodyPr/>
          <a:lstStyle/>
          <a:p>
            <a:r>
              <a:rPr lang="en-US" dirty="0" smtClean="0"/>
              <a:t>Image Reconstruction</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953000"/>
            <a:ext cx="4343400" cy="145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110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58200" cy="4834129"/>
          </a:xfrm>
        </p:spPr>
        <p:txBody>
          <a:bodyPr>
            <a:normAutofit/>
          </a:bodyPr>
          <a:lstStyle/>
          <a:p>
            <a:r>
              <a:rPr lang="en-US" sz="2400" dirty="0" err="1" smtClean="0"/>
              <a:t>Radiolabeled</a:t>
            </a:r>
            <a:r>
              <a:rPr lang="en-US" sz="2400" dirty="0" smtClean="0"/>
              <a:t> </a:t>
            </a:r>
            <a:r>
              <a:rPr lang="en-US" sz="2400" dirty="0" err="1" smtClean="0"/>
              <a:t>catecholamines</a:t>
            </a:r>
            <a:endParaRPr lang="en-US" sz="2400" dirty="0" smtClean="0"/>
          </a:p>
          <a:p>
            <a:pPr lvl="1"/>
            <a:r>
              <a:rPr lang="en-US" sz="2200" dirty="0" smtClean="0"/>
              <a:t>Molecularly identical to endogenous neurotransmitters</a:t>
            </a:r>
          </a:p>
          <a:p>
            <a:pPr lvl="1"/>
            <a:r>
              <a:rPr lang="en-US" sz="2200" dirty="0" smtClean="0"/>
              <a:t>Undergo similar uptake, release and metabolic pathways</a:t>
            </a:r>
          </a:p>
          <a:p>
            <a:r>
              <a:rPr lang="en-US" sz="2400" dirty="0" err="1" smtClean="0"/>
              <a:t>Radiolabeled</a:t>
            </a:r>
            <a:r>
              <a:rPr lang="en-US" sz="2400" dirty="0" smtClean="0"/>
              <a:t> catecholamine analogs</a:t>
            </a:r>
          </a:p>
          <a:p>
            <a:pPr lvl="1"/>
            <a:r>
              <a:rPr lang="en-US" sz="2200" dirty="0" smtClean="0"/>
              <a:t>False neurotransmitters</a:t>
            </a:r>
          </a:p>
          <a:p>
            <a:pPr lvl="1"/>
            <a:r>
              <a:rPr lang="en-US" sz="2200" dirty="0" smtClean="0"/>
              <a:t>Follow the same uptake and release mechanisms without being metabolized like endogenous transmitters</a:t>
            </a:r>
          </a:p>
          <a:p>
            <a:pPr lvl="1"/>
            <a:r>
              <a:rPr lang="en-US" sz="2200" dirty="0" smtClean="0"/>
              <a:t>Example: </a:t>
            </a:r>
            <a:r>
              <a:rPr lang="en-US" sz="2200" dirty="0" err="1" smtClean="0"/>
              <a:t>Hydroxyephedrine</a:t>
            </a:r>
            <a:r>
              <a:rPr lang="en-US" sz="2200" dirty="0" smtClean="0"/>
              <a:t> labeled with carbon-11</a:t>
            </a:r>
          </a:p>
        </p:txBody>
      </p:sp>
      <p:sp>
        <p:nvSpPr>
          <p:cNvPr id="3" name="Title 2"/>
          <p:cNvSpPr>
            <a:spLocks noGrp="1"/>
          </p:cNvSpPr>
          <p:nvPr>
            <p:ph type="title"/>
          </p:nvPr>
        </p:nvSpPr>
        <p:spPr/>
        <p:txBody>
          <a:bodyPr/>
          <a:lstStyle/>
          <a:p>
            <a:r>
              <a:rPr lang="en-US" dirty="0" smtClean="0"/>
              <a:t>Two categories of PET tracers</a:t>
            </a:r>
            <a:endParaRPr lang="en-US" dirty="0"/>
          </a:p>
        </p:txBody>
      </p:sp>
    </p:spTree>
    <p:extLst>
      <p:ext uri="{BB962C8B-B14F-4D97-AF65-F5344CB8AC3E}">
        <p14:creationId xmlns:p14="http://schemas.microsoft.com/office/powerpoint/2010/main" val="416160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58200" cy="4834129"/>
          </a:xfrm>
        </p:spPr>
        <p:txBody>
          <a:bodyPr>
            <a:normAutofit/>
          </a:bodyPr>
          <a:lstStyle/>
          <a:p>
            <a:r>
              <a:rPr lang="en-US" sz="2400" dirty="0" smtClean="0"/>
              <a:t>One of the most frequently applied PET tracers for cardiac sympathetic nerve imaging as it shows high affinity for a common uptake mechanism.</a:t>
            </a:r>
          </a:p>
          <a:p>
            <a:r>
              <a:rPr lang="en-US" sz="2400" dirty="0" smtClean="0"/>
              <a:t>Can be used for accurate assessment of regional neuronal defects as it has been shown to distribute equally within the myocardium in physiologic conditions.</a:t>
            </a:r>
            <a:endParaRPr lang="en-US" sz="2200" dirty="0" smtClean="0"/>
          </a:p>
        </p:txBody>
      </p:sp>
      <p:sp>
        <p:nvSpPr>
          <p:cNvPr id="3" name="Title 2"/>
          <p:cNvSpPr>
            <a:spLocks noGrp="1"/>
          </p:cNvSpPr>
          <p:nvPr>
            <p:ph type="title"/>
          </p:nvPr>
        </p:nvSpPr>
        <p:spPr/>
        <p:txBody>
          <a:bodyPr/>
          <a:lstStyle/>
          <a:p>
            <a:r>
              <a:rPr lang="en-US" dirty="0" err="1" smtClean="0"/>
              <a:t>Hydroxyephedrine</a:t>
            </a:r>
            <a:r>
              <a:rPr lang="en-US" dirty="0" smtClean="0"/>
              <a:t> labeled with carbon-11</a:t>
            </a:r>
            <a:endParaRPr lang="en-US" dirty="0"/>
          </a:p>
        </p:txBody>
      </p:sp>
    </p:spTree>
    <p:extLst>
      <p:ext uri="{BB962C8B-B14F-4D97-AF65-F5344CB8AC3E}">
        <p14:creationId xmlns:p14="http://schemas.microsoft.com/office/powerpoint/2010/main" val="1198395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58200" cy="4834129"/>
          </a:xfrm>
        </p:spPr>
        <p:txBody>
          <a:bodyPr>
            <a:normAutofit/>
          </a:bodyPr>
          <a:lstStyle/>
          <a:p>
            <a:r>
              <a:rPr lang="en-US" sz="2800" dirty="0" smtClean="0"/>
              <a:t>Cardiac </a:t>
            </a:r>
            <a:r>
              <a:rPr lang="en-US" sz="2800" dirty="0" err="1" smtClean="0"/>
              <a:t>innervation</a:t>
            </a:r>
            <a:r>
              <a:rPr lang="en-US" sz="2800" dirty="0" smtClean="0"/>
              <a:t> has also been explored in heart failure patients who underwent cardiac transplantation.</a:t>
            </a:r>
          </a:p>
          <a:p>
            <a:r>
              <a:rPr lang="en-US" sz="2800" dirty="0" smtClean="0"/>
              <a:t>PET has also been used to evaluate the relation between cardiac sympathetic </a:t>
            </a:r>
            <a:r>
              <a:rPr lang="en-US" sz="2800" dirty="0" err="1" smtClean="0"/>
              <a:t>innervation</a:t>
            </a:r>
            <a:r>
              <a:rPr lang="en-US" sz="2800" dirty="0" smtClean="0"/>
              <a:t> and ventricular arrhythmias.</a:t>
            </a:r>
          </a:p>
          <a:p>
            <a:endParaRPr lang="en-US" sz="2400" dirty="0" smtClean="0"/>
          </a:p>
        </p:txBody>
      </p:sp>
      <p:sp>
        <p:nvSpPr>
          <p:cNvPr id="3" name="Title 2"/>
          <p:cNvSpPr>
            <a:spLocks noGrp="1"/>
          </p:cNvSpPr>
          <p:nvPr>
            <p:ph type="title"/>
          </p:nvPr>
        </p:nvSpPr>
        <p:spPr/>
        <p:txBody>
          <a:bodyPr/>
          <a:lstStyle/>
          <a:p>
            <a:r>
              <a:rPr lang="en-US" dirty="0" smtClean="0"/>
              <a:t>More uses for pet imaging </a:t>
            </a:r>
            <a:endParaRPr lang="en-US" dirty="0"/>
          </a:p>
        </p:txBody>
      </p:sp>
    </p:spTree>
    <p:extLst>
      <p:ext uri="{BB962C8B-B14F-4D97-AF65-F5344CB8AC3E}">
        <p14:creationId xmlns:p14="http://schemas.microsoft.com/office/powerpoint/2010/main" val="8620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58200" cy="4834129"/>
          </a:xfrm>
        </p:spPr>
        <p:txBody>
          <a:bodyPr>
            <a:normAutofit/>
          </a:bodyPr>
          <a:lstStyle/>
          <a:p>
            <a:r>
              <a:rPr lang="en-US" sz="2800" dirty="0" smtClean="0"/>
              <a:t>In the future s</a:t>
            </a:r>
            <a:r>
              <a:rPr lang="en-US" sz="2600" dirty="0" smtClean="0"/>
              <a:t>cientists hope to:</a:t>
            </a:r>
          </a:p>
          <a:p>
            <a:pPr lvl="1"/>
            <a:r>
              <a:rPr lang="en-US" sz="2400" dirty="0" smtClean="0"/>
              <a:t>Use nuclear medicine for prevention of overt heart failure.</a:t>
            </a:r>
          </a:p>
          <a:p>
            <a:pPr lvl="1"/>
            <a:r>
              <a:rPr lang="en-US" sz="2400" dirty="0" smtClean="0"/>
              <a:t>To develop molecular-targeted imaging techniques that will provide further insight into the </a:t>
            </a:r>
            <a:r>
              <a:rPr lang="en-US" sz="2400" dirty="0" err="1" smtClean="0"/>
              <a:t>pathophysiology</a:t>
            </a:r>
            <a:r>
              <a:rPr lang="en-US" sz="2400" dirty="0" smtClean="0"/>
              <a:t> of the </a:t>
            </a:r>
            <a:r>
              <a:rPr lang="en-US" sz="2400" smtClean="0"/>
              <a:t>failing heart</a:t>
            </a:r>
          </a:p>
          <a:p>
            <a:endParaRPr lang="en-US" sz="2400" dirty="0" smtClean="0"/>
          </a:p>
        </p:txBody>
      </p:sp>
      <p:sp>
        <p:nvSpPr>
          <p:cNvPr id="3" name="Title 2"/>
          <p:cNvSpPr>
            <a:spLocks noGrp="1"/>
          </p:cNvSpPr>
          <p:nvPr>
            <p:ph type="title"/>
          </p:nvPr>
        </p:nvSpPr>
        <p:spPr/>
        <p:txBody>
          <a:bodyPr/>
          <a:lstStyle/>
          <a:p>
            <a:r>
              <a:rPr lang="en-US" dirty="0" smtClean="0"/>
              <a:t>Future role of nuclear imaging</a:t>
            </a:r>
            <a:endParaRPr lang="en-US" dirty="0"/>
          </a:p>
        </p:txBody>
      </p:sp>
    </p:spTree>
    <p:extLst>
      <p:ext uri="{BB962C8B-B14F-4D97-AF65-F5344CB8AC3E}">
        <p14:creationId xmlns:p14="http://schemas.microsoft.com/office/powerpoint/2010/main" val="4134979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sz="2400" dirty="0"/>
              <a:t>The Molecular Imaging and Contrast Agent Database (MICAD) is an online source of scientific information regarding molecular imaging and contrast agents (under development, in clinical trials or commercially available for medical applications) that have </a:t>
            </a:r>
            <a:r>
              <a:rPr lang="en-US" sz="2400" i="1" dirty="0"/>
              <a:t>in vivo</a:t>
            </a:r>
            <a:r>
              <a:rPr lang="en-US" sz="2400" dirty="0"/>
              <a:t> data (animal or human) published in peer-reviewed scientific journals. </a:t>
            </a:r>
            <a:endParaRPr lang="en-US" sz="2400" dirty="0" smtClean="0"/>
          </a:p>
        </p:txBody>
      </p:sp>
      <p:sp>
        <p:nvSpPr>
          <p:cNvPr id="3" name="Title 2"/>
          <p:cNvSpPr>
            <a:spLocks noGrp="1"/>
          </p:cNvSpPr>
          <p:nvPr>
            <p:ph type="title"/>
          </p:nvPr>
        </p:nvSpPr>
        <p:spPr/>
        <p:txBody>
          <a:bodyPr/>
          <a:lstStyle/>
          <a:p>
            <a:r>
              <a:rPr lang="en-US" dirty="0" smtClean="0"/>
              <a:t>MICAD</a:t>
            </a:r>
            <a:endParaRPr lang="en-US" dirty="0"/>
          </a:p>
        </p:txBody>
      </p:sp>
    </p:spTree>
    <p:extLst>
      <p:ext uri="{BB962C8B-B14F-4D97-AF65-F5344CB8AC3E}">
        <p14:creationId xmlns:p14="http://schemas.microsoft.com/office/powerpoint/2010/main" val="2606894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81729"/>
          </a:xfrm>
        </p:spPr>
        <p:txBody>
          <a:bodyPr>
            <a:noAutofit/>
          </a:bodyPr>
          <a:lstStyle/>
          <a:p>
            <a:r>
              <a:rPr lang="en-US" sz="2400" dirty="0"/>
              <a:t>MICAD is a key component of the “Molecular Libraries and Imaging” program of the National Institutes of Health (NIH) Common Fund, designed to accelerate medical research for disease detection, diagnosis and therapy. By linking programs in molecular imaging, molecular probes, and molecular libraries, the NIH Common Fund provides much needed support for the development of new, more specific therapies for a wide range of diseases such as cancers, Alzheimer’s and Parkinson's diseases. </a:t>
            </a:r>
          </a:p>
        </p:txBody>
      </p:sp>
      <p:sp>
        <p:nvSpPr>
          <p:cNvPr id="3" name="Title 2"/>
          <p:cNvSpPr>
            <a:spLocks noGrp="1"/>
          </p:cNvSpPr>
          <p:nvPr>
            <p:ph type="title"/>
          </p:nvPr>
        </p:nvSpPr>
        <p:spPr/>
        <p:txBody>
          <a:bodyPr/>
          <a:lstStyle/>
          <a:p>
            <a:r>
              <a:rPr lang="en-US" dirty="0" err="1" smtClean="0"/>
              <a:t>micad</a:t>
            </a:r>
            <a:endParaRPr lang="en-US" dirty="0"/>
          </a:p>
        </p:txBody>
      </p:sp>
    </p:spTree>
    <p:extLst>
      <p:ext uri="{BB962C8B-B14F-4D97-AF65-F5344CB8AC3E}">
        <p14:creationId xmlns:p14="http://schemas.microsoft.com/office/powerpoint/2010/main" val="2150816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MICAD is edited by a team of scientific editors and curators who are based at the National Library of Medicine, NIH, </a:t>
            </a:r>
            <a:r>
              <a:rPr lang="en-US" sz="2400" dirty="0" smtClean="0"/>
              <a:t>in </a:t>
            </a:r>
            <a:r>
              <a:rPr lang="en-US" sz="2400" dirty="0"/>
              <a:t>Bethesda, </a:t>
            </a:r>
            <a:r>
              <a:rPr lang="en-US" sz="2400" dirty="0" smtClean="0"/>
              <a:t>Maryland.</a:t>
            </a:r>
          </a:p>
          <a:p>
            <a:r>
              <a:rPr lang="en-US" sz="2400" dirty="0"/>
              <a:t>The database includes, but is not limited to, agents developed for </a:t>
            </a:r>
            <a:r>
              <a:rPr lang="en-US" sz="2400" dirty="0" smtClean="0"/>
              <a:t>PET, SPECT, MRI, </a:t>
            </a:r>
            <a:r>
              <a:rPr lang="en-US" sz="2400" dirty="0" err="1" smtClean="0"/>
              <a:t>ultrasound,CT</a:t>
            </a:r>
            <a:r>
              <a:rPr lang="en-US" sz="2400" dirty="0" smtClean="0"/>
              <a:t>, </a:t>
            </a:r>
            <a:r>
              <a:rPr lang="en-US" sz="2400" dirty="0"/>
              <a:t>optical imaging, planar radiography, and planar gamma imaging. The information on each agent is summarized in a book chapter format containing several sections such as Background, Synthesis, </a:t>
            </a:r>
            <a:r>
              <a:rPr lang="en-US" sz="2400" i="1" dirty="0"/>
              <a:t>in vitro</a:t>
            </a:r>
            <a:r>
              <a:rPr lang="en-US" sz="2400" dirty="0"/>
              <a:t> studies, Animal </a:t>
            </a:r>
            <a:r>
              <a:rPr lang="en-US" sz="2400" dirty="0" smtClean="0"/>
              <a:t>Studies, </a:t>
            </a:r>
            <a:r>
              <a:rPr lang="en-US" sz="2400" dirty="0"/>
              <a:t>Human Studies, and References.</a:t>
            </a:r>
          </a:p>
        </p:txBody>
      </p:sp>
      <p:sp>
        <p:nvSpPr>
          <p:cNvPr id="3" name="Title 2"/>
          <p:cNvSpPr>
            <a:spLocks noGrp="1"/>
          </p:cNvSpPr>
          <p:nvPr>
            <p:ph type="title"/>
          </p:nvPr>
        </p:nvSpPr>
        <p:spPr/>
        <p:txBody>
          <a:bodyPr/>
          <a:lstStyle/>
          <a:p>
            <a:r>
              <a:rPr lang="en-US" dirty="0" err="1" smtClean="0"/>
              <a:t>micad</a:t>
            </a:r>
            <a:endParaRPr lang="en-US" dirty="0"/>
          </a:p>
        </p:txBody>
      </p:sp>
    </p:spTree>
    <p:extLst>
      <p:ext uri="{BB962C8B-B14F-4D97-AF65-F5344CB8AC3E}">
        <p14:creationId xmlns:p14="http://schemas.microsoft.com/office/powerpoint/2010/main" val="4221913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562600"/>
            <a:ext cx="8407893" cy="1100329"/>
          </a:xfrm>
        </p:spPr>
        <p:txBody>
          <a:bodyPr>
            <a:normAutofit lnSpcReduction="10000"/>
          </a:bodyPr>
          <a:lstStyle/>
          <a:p>
            <a:r>
              <a:rPr lang="en-US" sz="1600" smtClean="0"/>
              <a:t>From </a:t>
            </a:r>
            <a:r>
              <a:rPr lang="en-US" sz="1600">
                <a:hlinkClick r:id="rId2"/>
              </a:rPr>
              <a:t>http://www.ncbi.nlm.nih.gov/books/NBK5330/ </a:t>
            </a:r>
            <a:r>
              <a:rPr lang="en-US" sz="1600" smtClean="0"/>
              <a:t> you </a:t>
            </a:r>
            <a:r>
              <a:rPr lang="en-US" sz="1600" dirty="0" smtClean="0"/>
              <a:t>can download a CSV file of all of the imaging agents.</a:t>
            </a:r>
          </a:p>
          <a:p>
            <a:r>
              <a:rPr lang="en-US" sz="1600" dirty="0" smtClean="0"/>
              <a:t>I did this and trimmed the database down to only PET and SPECT agents that were related to the heart.</a:t>
            </a:r>
          </a:p>
          <a:p>
            <a:endParaRPr lang="en-US" sz="1600" dirty="0"/>
          </a:p>
        </p:txBody>
      </p:sp>
      <p:sp>
        <p:nvSpPr>
          <p:cNvPr id="3" name="Title 2"/>
          <p:cNvSpPr>
            <a:spLocks noGrp="1"/>
          </p:cNvSpPr>
          <p:nvPr>
            <p:ph type="title"/>
          </p:nvPr>
        </p:nvSpPr>
        <p:spPr/>
        <p:txBody>
          <a:bodyPr/>
          <a:lstStyle/>
          <a:p>
            <a:r>
              <a:rPr lang="en-US" dirty="0" err="1" smtClean="0"/>
              <a:t>Micad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48145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85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Instead of </a:t>
            </a:r>
            <a:r>
              <a:rPr lang="en-US" dirty="0" smtClean="0"/>
              <a:t>reconstructing a </a:t>
            </a:r>
            <a:r>
              <a:rPr lang="en-US" dirty="0"/>
              <a:t>time independent-volume</a:t>
            </a:r>
            <a:r>
              <a:rPr lang="en-US" dirty="0" smtClean="0"/>
              <a:t>, we </a:t>
            </a:r>
            <a:r>
              <a:rPr lang="en-US" dirty="0"/>
              <a:t>try to </a:t>
            </a:r>
            <a:r>
              <a:rPr lang="en-US" dirty="0" smtClean="0"/>
              <a:t>estimate the </a:t>
            </a:r>
            <a:r>
              <a:rPr lang="en-US" dirty="0"/>
              <a:t>input functions of tissues in interest</a:t>
            </a:r>
            <a:r>
              <a:rPr lang="en-US" dirty="0" smtClean="0"/>
              <a:t>.</a:t>
            </a:r>
          </a:p>
          <a:p>
            <a:r>
              <a:rPr lang="en-US" dirty="0"/>
              <a:t>Time basis </a:t>
            </a:r>
            <a:r>
              <a:rPr lang="en-US" dirty="0" smtClean="0"/>
              <a:t>functions (B-splines) </a:t>
            </a:r>
            <a:r>
              <a:rPr lang="en-US" dirty="0"/>
              <a:t>represent the </a:t>
            </a:r>
            <a:r>
              <a:rPr lang="en-US" dirty="0" smtClean="0"/>
              <a:t>temporal behavior </a:t>
            </a:r>
            <a:r>
              <a:rPr lang="en-US" dirty="0"/>
              <a:t>of radioactive tracer in the </a:t>
            </a:r>
            <a:r>
              <a:rPr lang="en-US" dirty="0" smtClean="0"/>
              <a:t>imaged tissues</a:t>
            </a:r>
            <a:r>
              <a:rPr lang="en-US" dirty="0"/>
              <a:t>.</a:t>
            </a:r>
          </a:p>
        </p:txBody>
      </p:sp>
      <p:sp>
        <p:nvSpPr>
          <p:cNvPr id="3" name="Title 2"/>
          <p:cNvSpPr>
            <a:spLocks noGrp="1"/>
          </p:cNvSpPr>
          <p:nvPr>
            <p:ph type="title"/>
          </p:nvPr>
        </p:nvSpPr>
        <p:spPr/>
        <p:txBody>
          <a:bodyPr/>
          <a:lstStyle/>
          <a:p>
            <a:r>
              <a:rPr lang="en-US" dirty="0" smtClean="0"/>
              <a:t>	</a:t>
            </a:r>
            <a:r>
              <a:rPr lang="en-US" dirty="0" err="1" smtClean="0"/>
              <a:t>Bsplines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3528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38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Our task</a:t>
            </a:r>
          </a:p>
          <a:p>
            <a:pPr lvl="1"/>
            <a:r>
              <a:rPr lang="en-US" dirty="0" smtClean="0"/>
              <a:t>Generate desired time activity curves based off the time basis functions (</a:t>
            </a:r>
            <a:r>
              <a:rPr lang="en-US" dirty="0" err="1" smtClean="0"/>
              <a:t>Bsplines</a:t>
            </a:r>
            <a:r>
              <a:rPr lang="en-US" dirty="0" smtClean="0"/>
              <a:t>) that we create.</a:t>
            </a:r>
          </a:p>
          <a:p>
            <a:r>
              <a:rPr lang="en-US" dirty="0" smtClean="0"/>
              <a:t>Generate </a:t>
            </a:r>
            <a:r>
              <a:rPr lang="en-US" dirty="0" err="1" smtClean="0"/>
              <a:t>Bsplines</a:t>
            </a:r>
            <a:r>
              <a:rPr lang="en-US" dirty="0" smtClean="0"/>
              <a:t> </a:t>
            </a:r>
            <a:r>
              <a:rPr lang="en-US" dirty="0" smtClean="0">
                <a:sym typeface="Wingdings" pitchFamily="2" charset="2"/>
              </a:rPr>
              <a:t> Create TAC’s  Cluster TAC’s</a:t>
            </a:r>
          </a:p>
          <a:p>
            <a:endParaRPr lang="en-US" dirty="0">
              <a:sym typeface="Wingdings" pitchFamily="2" charset="2"/>
            </a:endParaRPr>
          </a:p>
          <a:p>
            <a:r>
              <a:rPr lang="en-US" dirty="0" smtClean="0">
                <a:sym typeface="Wingdings" pitchFamily="2" charset="2"/>
              </a:rPr>
              <a:t>Example TAC to mimic:</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Task</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114800"/>
            <a:ext cx="4186237" cy="211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517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lnSpcReduction="10000"/>
          </a:bodyPr>
          <a:lstStyle/>
          <a:p>
            <a:r>
              <a:rPr lang="en-US" dirty="0" smtClean="0"/>
              <a:t>Similarly to static image reconstruction, a form of the equation below is used:</a:t>
            </a:r>
          </a:p>
          <a:p>
            <a:endParaRPr lang="en-US" dirty="0" smtClean="0"/>
          </a:p>
          <a:p>
            <a:endParaRPr lang="en-US" dirty="0" smtClean="0"/>
          </a:p>
          <a:p>
            <a:endParaRPr lang="en-US" dirty="0" smtClean="0"/>
          </a:p>
          <a:p>
            <a:r>
              <a:rPr lang="en-US" dirty="0" smtClean="0"/>
              <a:t>However, the case of dynamic imaging requires that the imagined volume </a:t>
            </a:r>
            <a:r>
              <a:rPr lang="en-US" dirty="0" err="1" smtClean="0"/>
              <a:t>V_k</a:t>
            </a:r>
            <a:r>
              <a:rPr lang="en-US" dirty="0" smtClean="0"/>
              <a:t> be split up into several imagined volumes, each representing the volume at a given time, m.</a:t>
            </a:r>
          </a:p>
          <a:p>
            <a:endParaRPr lang="en-US" dirty="0" smtClean="0"/>
          </a:p>
          <a:p>
            <a:endParaRPr lang="en-US" dirty="0" smtClean="0"/>
          </a:p>
          <a:p>
            <a:endParaRPr lang="en-US" dirty="0" smtClean="0"/>
          </a:p>
          <a:p>
            <a:endParaRPr lang="en-US" dirty="0" smtClean="0"/>
          </a:p>
          <a:p>
            <a:r>
              <a:rPr lang="en-US" dirty="0" smtClean="0"/>
              <a:t>C is an algorithmically determined coefficient and f represents the time dependent operator, the B-spline </a:t>
            </a:r>
            <a:endParaRPr lang="en-US" dirty="0"/>
          </a:p>
        </p:txBody>
      </p:sp>
      <p:sp>
        <p:nvSpPr>
          <p:cNvPr id="3" name="Title 2"/>
          <p:cNvSpPr>
            <a:spLocks noGrp="1"/>
          </p:cNvSpPr>
          <p:nvPr>
            <p:ph type="title"/>
          </p:nvPr>
        </p:nvSpPr>
        <p:spPr/>
        <p:txBody>
          <a:bodyPr/>
          <a:lstStyle/>
          <a:p>
            <a:r>
              <a:rPr lang="en-US" dirty="0" smtClean="0"/>
              <a:t>Mathematical formulation</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2209800"/>
            <a:ext cx="2743200" cy="118872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4267200"/>
            <a:ext cx="3028950" cy="13047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Thus, the new equation for the </a:t>
            </a:r>
            <a:r>
              <a:rPr lang="en-US" dirty="0" err="1" smtClean="0"/>
              <a:t>sinogram</a:t>
            </a:r>
            <a:r>
              <a:rPr lang="en-US" dirty="0" smtClean="0"/>
              <a:t> which will be used to reconstruct </a:t>
            </a:r>
            <a:r>
              <a:rPr lang="en-US" dirty="0" err="1" smtClean="0"/>
              <a:t>V_k</a:t>
            </a:r>
            <a:r>
              <a:rPr lang="en-US" dirty="0" smtClean="0"/>
              <a:t> is below:</a:t>
            </a:r>
          </a:p>
          <a:p>
            <a:endParaRPr lang="en-US" dirty="0" smtClean="0"/>
          </a:p>
          <a:p>
            <a:endParaRPr lang="en-US" dirty="0" smtClean="0"/>
          </a:p>
          <a:p>
            <a:endParaRPr lang="en-US" dirty="0" smtClean="0"/>
          </a:p>
          <a:p>
            <a:endParaRPr lang="en-US" dirty="0" smtClean="0"/>
          </a:p>
          <a:p>
            <a:r>
              <a:rPr lang="en-US" dirty="0" smtClean="0"/>
              <a:t>Where: </a:t>
            </a:r>
          </a:p>
          <a:p>
            <a:r>
              <a:rPr lang="en-US" dirty="0" smtClean="0"/>
              <a:t>P is the </a:t>
            </a:r>
            <a:r>
              <a:rPr lang="en-US" dirty="0" err="1" smtClean="0"/>
              <a:t>sinogram</a:t>
            </a:r>
            <a:r>
              <a:rPr lang="en-US" dirty="0" smtClean="0"/>
              <a:t> vector</a:t>
            </a:r>
          </a:p>
          <a:p>
            <a:r>
              <a:rPr lang="en-US" dirty="0" smtClean="0"/>
              <a:t>S is the system matrix </a:t>
            </a:r>
          </a:p>
          <a:p>
            <a:r>
              <a:rPr lang="en-US" dirty="0" smtClean="0"/>
              <a:t>n is the number of pixels </a:t>
            </a:r>
          </a:p>
          <a:p>
            <a:r>
              <a:rPr lang="en-US" dirty="0" smtClean="0"/>
              <a:t>m is the number of projections (and thus represents time) </a:t>
            </a:r>
          </a:p>
          <a:p>
            <a:r>
              <a:rPr lang="en-US" dirty="0" smtClean="0"/>
              <a:t>K is the number of </a:t>
            </a:r>
            <a:r>
              <a:rPr lang="en-US" dirty="0" err="1" smtClean="0"/>
              <a:t>voxels</a:t>
            </a:r>
            <a:endParaRPr lang="en-US" dirty="0" smtClean="0"/>
          </a:p>
          <a:p>
            <a:endParaRPr lang="en-US" dirty="0"/>
          </a:p>
        </p:txBody>
      </p:sp>
      <p:sp>
        <p:nvSpPr>
          <p:cNvPr id="3" name="Title 2"/>
          <p:cNvSpPr>
            <a:spLocks noGrp="1"/>
          </p:cNvSpPr>
          <p:nvPr>
            <p:ph type="title"/>
          </p:nvPr>
        </p:nvSpPr>
        <p:spPr/>
        <p:txBody>
          <a:bodyPr/>
          <a:lstStyle/>
          <a:p>
            <a:r>
              <a:rPr lang="en-US" dirty="0" smtClean="0"/>
              <a:t>Mathematical formulation</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2514600"/>
            <a:ext cx="3962400" cy="121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08" y="1600200"/>
            <a:ext cx="10486899" cy="4191000"/>
          </a:xfrm>
        </p:spPr>
      </p:pic>
      <p:sp>
        <p:nvSpPr>
          <p:cNvPr id="3" name="Title 2"/>
          <p:cNvSpPr>
            <a:spLocks noGrp="1"/>
          </p:cNvSpPr>
          <p:nvPr>
            <p:ph type="title"/>
          </p:nvPr>
        </p:nvSpPr>
        <p:spPr/>
        <p:txBody>
          <a:bodyPr/>
          <a:lstStyle/>
          <a:p>
            <a:r>
              <a:rPr lang="en-US" dirty="0" smtClean="0"/>
              <a:t>Coefficient Calculation</a:t>
            </a:r>
            <a:endParaRPr lang="en-US" dirty="0"/>
          </a:p>
        </p:txBody>
      </p:sp>
      <p:sp>
        <p:nvSpPr>
          <p:cNvPr id="5" name="TextBox 4"/>
          <p:cNvSpPr txBox="1"/>
          <p:nvPr/>
        </p:nvSpPr>
        <p:spPr>
          <a:xfrm>
            <a:off x="5867400" y="1676400"/>
            <a:ext cx="8686800" cy="369332"/>
          </a:xfrm>
          <a:prstGeom prst="rect">
            <a:avLst/>
          </a:prstGeom>
          <a:noFill/>
        </p:spPr>
        <p:txBody>
          <a:bodyPr wrap="square" rtlCol="0">
            <a:spAutoFit/>
          </a:bodyPr>
          <a:lstStyle/>
          <a:p>
            <a:r>
              <a:rPr lang="en-US" dirty="0" smtClean="0"/>
              <a:t>* From </a:t>
            </a:r>
            <a:r>
              <a:rPr lang="en-US" dirty="0" err="1" smtClean="0"/>
              <a:t>Mamoud’s</a:t>
            </a:r>
            <a:r>
              <a:rPr lang="en-US" dirty="0" smtClean="0"/>
              <a:t> Presentation</a:t>
            </a:r>
            <a:endParaRPr lang="en-US" dirty="0"/>
          </a:p>
        </p:txBody>
      </p:sp>
      <p:sp>
        <p:nvSpPr>
          <p:cNvPr id="6" name="TextBox 5"/>
          <p:cNvSpPr txBox="1"/>
          <p:nvPr/>
        </p:nvSpPr>
        <p:spPr>
          <a:xfrm>
            <a:off x="228600" y="5943600"/>
            <a:ext cx="8686800" cy="646331"/>
          </a:xfrm>
          <a:prstGeom prst="rect">
            <a:avLst/>
          </a:prstGeom>
          <a:noFill/>
        </p:spPr>
        <p:txBody>
          <a:bodyPr wrap="square" rtlCol="0">
            <a:spAutoFit/>
          </a:bodyPr>
          <a:lstStyle/>
          <a:p>
            <a:pPr marL="285750" indent="-285750">
              <a:buFontTx/>
              <a:buChar char="-"/>
            </a:pPr>
            <a:r>
              <a:rPr lang="en-US" dirty="0" smtClean="0"/>
              <a:t>This objective function x^2 is to be minimized based on the parameters C and f. This allows for the verification of the coefficients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56" y="1524000"/>
            <a:ext cx="1066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985" y="1518138"/>
            <a:ext cx="3657600" cy="15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214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624</TotalTime>
  <Words>2143</Words>
  <Application>Microsoft Office PowerPoint</Application>
  <PresentationFormat>On-screen Show (4:3)</PresentationFormat>
  <Paragraphs>257</Paragraphs>
  <Slides>47</Slides>
  <Notes>2</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47</vt:i4>
      </vt:variant>
    </vt:vector>
  </HeadingPairs>
  <TitlesOfParts>
    <vt:vector size="49" baseType="lpstr">
      <vt:lpstr>Grid</vt:lpstr>
      <vt:lpstr>Aviendha:Users:krystalkerney:Dropbox:Medical%20Imaging:SPECT/PET%20imaging%20of%20cardiac%20innervation.doc!OLE_LINK1</vt:lpstr>
      <vt:lpstr>Dynamic Image Reconstruction in Nuclear Medicine</vt:lpstr>
      <vt:lpstr>Acquisition techniques </vt:lpstr>
      <vt:lpstr>Data Acquisition</vt:lpstr>
      <vt:lpstr>Image Reconstruction</vt:lpstr>
      <vt:lpstr> Bsplines</vt:lpstr>
      <vt:lpstr>Task</vt:lpstr>
      <vt:lpstr>Mathematical formulation</vt:lpstr>
      <vt:lpstr>Mathematical formulation</vt:lpstr>
      <vt:lpstr>Coefficient Calculation</vt:lpstr>
      <vt:lpstr>results</vt:lpstr>
      <vt:lpstr>Results</vt:lpstr>
      <vt:lpstr>results</vt:lpstr>
      <vt:lpstr>results</vt:lpstr>
      <vt:lpstr>results</vt:lpstr>
      <vt:lpstr>New Results</vt:lpstr>
      <vt:lpstr>New results</vt:lpstr>
      <vt:lpstr>New results</vt:lpstr>
      <vt:lpstr>New results</vt:lpstr>
      <vt:lpstr>Best result</vt:lpstr>
      <vt:lpstr>Refining Results</vt:lpstr>
      <vt:lpstr>Refined Results</vt:lpstr>
      <vt:lpstr>Refined results</vt:lpstr>
      <vt:lpstr>Refined Results</vt:lpstr>
      <vt:lpstr>Summary</vt:lpstr>
      <vt:lpstr>Summary </vt:lpstr>
      <vt:lpstr>review of journal article (Part 1)</vt:lpstr>
      <vt:lpstr>Nuclear imaging in the failing heart</vt:lpstr>
      <vt:lpstr>SPECT/pet imaging in the failing heart</vt:lpstr>
      <vt:lpstr>Sympathetic innervation of the heart</vt:lpstr>
      <vt:lpstr>Potential of nuclear imaging in heart failure</vt:lpstr>
      <vt:lpstr>Myocardial blood flow in the failing heart</vt:lpstr>
      <vt:lpstr>Table of SPECT/PET tracers</vt:lpstr>
      <vt:lpstr>Dynamic imaging and tracer kinetics</vt:lpstr>
      <vt:lpstr>review of journal article (Part 2)</vt:lpstr>
      <vt:lpstr>Sympathetic innervation in the failing heart</vt:lpstr>
      <vt:lpstr>Regulation of the sympathetic nervous system</vt:lpstr>
      <vt:lpstr>Imaging with SPECT/Planar</vt:lpstr>
      <vt:lpstr>Imaging with SPECT/Planar</vt:lpstr>
      <vt:lpstr>Imaging with PET</vt:lpstr>
      <vt:lpstr>Two categories of PET tracers</vt:lpstr>
      <vt:lpstr>Hydroxyephedrine labeled with carbon-11</vt:lpstr>
      <vt:lpstr>More uses for pet imaging </vt:lpstr>
      <vt:lpstr>Future role of nuclear imaging</vt:lpstr>
      <vt:lpstr>MICAD</vt:lpstr>
      <vt:lpstr>micad</vt:lpstr>
      <vt:lpstr>micad</vt:lpstr>
      <vt:lpstr>Micad</vt:lpstr>
    </vt:vector>
  </TitlesOfParts>
  <Company>Florida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Image Reconstruction in Nuclear Medicine</dc:title>
  <dc:creator>Ryan  O'Flaherty</dc:creator>
  <cp:lastModifiedBy>Ryan  O'Flaherty</cp:lastModifiedBy>
  <cp:revision>34</cp:revision>
  <dcterms:created xsi:type="dcterms:W3CDTF">2012-10-24T20:02:22Z</dcterms:created>
  <dcterms:modified xsi:type="dcterms:W3CDTF">2012-12-06T00:40:14Z</dcterms:modified>
</cp:coreProperties>
</file>