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2" r:id="rId25"/>
    <p:sldId id="269" r:id="rId26"/>
    <p:sldId id="270" r:id="rId27"/>
    <p:sldId id="273" r:id="rId28"/>
    <p:sldId id="274" r:id="rId29"/>
    <p:sldId id="275" r:id="rId30"/>
    <p:sldId id="278" r:id="rId31"/>
    <p:sldId id="279" r:id="rId32"/>
    <p:sldId id="280" r:id="rId33"/>
    <p:sldId id="281" r:id="rId34"/>
    <p:sldId id="276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8862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PHYSICS OF MAGNETIC</a:t>
            </a:r>
            <a:br>
              <a:rPr lang="en-US" sz="5300" b="1" dirty="0" smtClean="0"/>
            </a:br>
            <a:r>
              <a:rPr lang="en-US" sz="5300" b="1" dirty="0" smtClean="0"/>
              <a:t>RESONANCE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84582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j-lt"/>
              </a:rPr>
              <a:t> </a:t>
            </a:r>
            <a:endParaRPr lang="en-US" sz="4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5943600"/>
            <a:ext cx="4503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RAJAN PANDYA &amp; MOHIT GANGULY</a:t>
            </a:r>
            <a:endParaRPr lang="en-US" sz="3200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NMR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gency FB" pitchFamily="34" charset="0"/>
              </a:rPr>
              <a:t>The rapidly rotating transverse magnetization (</a:t>
            </a:r>
            <a:r>
              <a:rPr lang="en-US" sz="2400" dirty="0" err="1" smtClean="0">
                <a:latin typeface="Agency FB" pitchFamily="34" charset="0"/>
              </a:rPr>
              <a:t>M_xy</a:t>
            </a:r>
            <a:r>
              <a:rPr lang="en-US" sz="2400" dirty="0" smtClean="0">
                <a:latin typeface="Agency FB" pitchFamily="34" charset="0"/>
              </a:rPr>
              <a:t>) creates </a:t>
            </a:r>
            <a:r>
              <a:rPr lang="en-US" sz="2400" dirty="0" smtClean="0">
                <a:latin typeface="Agency FB" pitchFamily="34" charset="0"/>
              </a:rPr>
              <a:t>a radio frequency excitation within the sample.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gency FB" pitchFamily="34" charset="0"/>
              </a:rPr>
              <a:t>If </a:t>
            </a:r>
            <a:r>
              <a:rPr lang="en-US" sz="2400" dirty="0" smtClean="0">
                <a:latin typeface="Agency FB" pitchFamily="34" charset="0"/>
              </a:rPr>
              <a:t>we put a coil of wire outside the sample, the </a:t>
            </a:r>
            <a:r>
              <a:rPr lang="en-US" sz="2400" dirty="0" smtClean="0">
                <a:latin typeface="Agency FB" pitchFamily="34" charset="0"/>
              </a:rPr>
              <a:t>RF excitation </a:t>
            </a:r>
            <a:r>
              <a:rPr lang="en-US" sz="2400" dirty="0" smtClean="0">
                <a:latin typeface="Agency FB" pitchFamily="34" charset="0"/>
              </a:rPr>
              <a:t>will induce a voltage signal.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gency FB" pitchFamily="34" charset="0"/>
              </a:rPr>
              <a:t>In </a:t>
            </a:r>
            <a:r>
              <a:rPr lang="en-US" sz="2400" dirty="0" smtClean="0">
                <a:latin typeface="Agency FB" pitchFamily="34" charset="0"/>
              </a:rPr>
              <a:t>MRI, we measure this voltage signal</a:t>
            </a:r>
            <a:r>
              <a:rPr lang="en-US" sz="2400" dirty="0" smtClean="0">
                <a:latin typeface="Agency FB" pitchFamily="34" charset="0"/>
              </a:rPr>
              <a:t>. </a:t>
            </a:r>
            <a:r>
              <a:rPr lang="en-US" sz="2400" dirty="0" smtClean="0">
                <a:latin typeface="Agency FB" pitchFamily="34" charset="0"/>
              </a:rPr>
              <a:t>Voltage produced is (Faraday’s Law of Induction</a:t>
            </a:r>
            <a:r>
              <a:rPr lang="en-US" sz="2400" dirty="0" smtClean="0">
                <a:latin typeface="Agency FB" pitchFamily="34" charset="0"/>
              </a:rPr>
              <a:t>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>
              <a:latin typeface="Agency FB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91000"/>
            <a:ext cx="47045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1680" y="5486399"/>
            <a:ext cx="6539320" cy="99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excitation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Circularly </a:t>
            </a:r>
            <a:r>
              <a:rPr lang="en-US" dirty="0" smtClean="0">
                <a:latin typeface="Agency FB" pitchFamily="34" charset="0"/>
              </a:rPr>
              <a:t>polarized (rotating) magnetic field B1(t) in the x-y </a:t>
            </a:r>
            <a:r>
              <a:rPr lang="en-US" dirty="0" smtClean="0">
                <a:latin typeface="Agency FB" pitchFamily="34" charset="0"/>
              </a:rPr>
              <a:t>plane </a:t>
            </a:r>
            <a:r>
              <a:rPr lang="en-US" dirty="0" smtClean="0">
                <a:latin typeface="Agency FB" pitchFamily="34" charset="0"/>
              </a:rPr>
              <a:t>with the same Larmor frequency forces the </a:t>
            </a:r>
            <a:r>
              <a:rPr lang="en-US" dirty="0" smtClean="0">
                <a:latin typeface="Agency FB" pitchFamily="34" charset="0"/>
              </a:rPr>
              <a:t>magnetization </a:t>
            </a:r>
            <a:r>
              <a:rPr lang="en-US" dirty="0" smtClean="0">
                <a:latin typeface="Agency FB" pitchFamily="34" charset="0"/>
              </a:rPr>
              <a:t>vector to tilt down to the x-y plan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Agency FB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Agency FB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B1(t</a:t>
            </a:r>
            <a:r>
              <a:rPr lang="en-US" dirty="0" smtClean="0">
                <a:latin typeface="Agency FB" pitchFamily="34" charset="0"/>
              </a:rPr>
              <a:t>) has two orthogonal components, in x and y </a:t>
            </a:r>
            <a:r>
              <a:rPr lang="en-US" dirty="0" smtClean="0">
                <a:latin typeface="Agency FB" pitchFamily="34" charset="0"/>
              </a:rPr>
              <a:t>directions respectively</a:t>
            </a:r>
            <a:r>
              <a:rPr lang="en-US" dirty="0" smtClean="0">
                <a:latin typeface="Agency FB" pitchFamily="34" charset="0"/>
              </a:rPr>
              <a:t>, and is produced by using quadrature RF coil </a:t>
            </a:r>
            <a:r>
              <a:rPr lang="pt-BR" dirty="0" smtClean="0">
                <a:latin typeface="Agency FB" pitchFamily="34" charset="0"/>
              </a:rPr>
              <a:t>– Simplest envelop B1,e is a rectangular pulse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429000"/>
            <a:ext cx="400599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57800"/>
            <a:ext cx="7315200" cy="1295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Motion of M(t) is spiral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81000" y="5029200"/>
            <a:ext cx="5867400" cy="76835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15" r="3815"/>
          <a:stretch>
            <a:fillRect/>
          </a:stretch>
        </p:blipFill>
        <p:spPr bwMode="auto">
          <a:xfrm>
            <a:off x="457200" y="615950"/>
            <a:ext cx="8458200" cy="426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Circularly Polarized Magnetic Field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0882" y="1676400"/>
            <a:ext cx="7358718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If M is parallel to z-axis before the RF excitation pulse, the tip angle after the excitation is</a:t>
            </a:r>
          </a:p>
          <a:p>
            <a:endParaRPr lang="en-US" dirty="0" smtClean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If B1^e(t) is rectangular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Agency FB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819400"/>
            <a:ext cx="302904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105400"/>
            <a:ext cx="1895475" cy="70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Pulse that leads to alpha=pi/2 is called “pi over 2 pulse”, which elicits the largest transverse component Mxy, and hence largest NMR signal.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 Pulse that leads to alpha=pi is called “pi pulse” or inverse pulse, which is used to induce spin echo (later).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 The excitation pulse (envelop of B1(t)) is also called “an alpha pulse”.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y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Magnetization cannot be presses forever 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There are two relaxation processes working together cause the received signal vanish 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Agency FB" pitchFamily="34" charset="0"/>
              </a:rPr>
              <a:t>Transverse relaxation 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Agency FB" pitchFamily="34" charset="0"/>
              </a:rPr>
              <a:t>Longitudinal relaxation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This properties defers as per tissue so MR images get rise to tissue contrast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Longitudinal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The magnetization vectors tend to return to equilibrium state (parallel to B0)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67000"/>
            <a:ext cx="7086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Transverse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The strength of the magnetic field in the immediate environment of a 1H nucleus is not homogeneous due to presence of other nucleus (and their interactions)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 Hence the Larmor frequencies of nearby nuclides are slightly different (some spins faster, some slower)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    – Spin-spin interactions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This causes dephasing of the xy components of the magnetization vector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410200"/>
            <a:ext cx="6096000" cy="522288"/>
          </a:xfrm>
        </p:spPr>
        <p:txBody>
          <a:bodyPr>
            <a:noAutofit/>
          </a:bodyPr>
          <a:lstStyle/>
          <a:p>
            <a:r>
              <a:rPr lang="en-US" sz="4000" smtClean="0"/>
              <a:t>Transverse Relaxation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81200" y="6089650"/>
            <a:ext cx="5867400" cy="768350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400" b="3400"/>
          <a:stretch>
            <a:fillRect/>
          </a:stretch>
        </p:blipFill>
        <p:spPr bwMode="auto">
          <a:xfrm>
            <a:off x="381000" y="381000"/>
            <a:ext cx="8534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Magnetic Resonance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  <a:cs typeface="Aharoni" pitchFamily="2" charset="-79"/>
              </a:rPr>
              <a:t>Provide high resolution anatomic structure (as with X-ray CT)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  <a:cs typeface="Aharoni" pitchFamily="2" charset="-79"/>
              </a:rPr>
              <a:t>Provide </a:t>
            </a:r>
            <a:r>
              <a:rPr lang="en-US" dirty="0" smtClean="0">
                <a:latin typeface="Agency FB" pitchFamily="34" charset="0"/>
                <a:cs typeface="Aharoni" pitchFamily="2" charset="-79"/>
              </a:rPr>
              <a:t>high contrast between different soft tissues (X-ray CT cannot)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  <a:cs typeface="Aharoni" pitchFamily="2" charset="-79"/>
              </a:rPr>
              <a:t>No </a:t>
            </a:r>
            <a:r>
              <a:rPr lang="en-US" dirty="0" smtClean="0">
                <a:latin typeface="Agency FB" pitchFamily="34" charset="0"/>
                <a:cs typeface="Aharoni" pitchFamily="2" charset="-79"/>
              </a:rPr>
              <a:t>exposure to radiation and hence safe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  <a:cs typeface="Aharoni" pitchFamily="2" charset="-79"/>
              </a:rPr>
              <a:t>More </a:t>
            </a:r>
            <a:r>
              <a:rPr lang="en-US" dirty="0" smtClean="0">
                <a:latin typeface="Agency FB" pitchFamily="34" charset="0"/>
                <a:cs typeface="Aharoni" pitchFamily="2" charset="-79"/>
              </a:rPr>
              <a:t>complicated instrumentation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  <a:cs typeface="Aharoni" pitchFamily="2" charset="-79"/>
              </a:rPr>
              <a:t>Takes </a:t>
            </a:r>
            <a:r>
              <a:rPr lang="en-US" dirty="0" smtClean="0">
                <a:latin typeface="Agency FB" pitchFamily="34" charset="0"/>
                <a:cs typeface="Aharoni" pitchFamily="2" charset="-79"/>
              </a:rPr>
              <a:t>longer to acquire a scan than CT, more susceptible to patient motion</a:t>
            </a:r>
            <a:endParaRPr lang="en-US" dirty="0"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Transverse Relaxation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T2 is called transverse relaxation time, which is the time for Mxy to decrease by 1/e.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 Also called spin-spin relaxation time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 T2 is much smaller than T1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– For tissue in body, T2: 25-250ms, T1: 250-2500 ms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Free Induction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The voltage signal (NMR signal) produced by decaying Mxy also decays.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This is called free induction decay (FID), and is the signal we measure in MRI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733800"/>
            <a:ext cx="480060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T2 Star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Received signal actually decays faster than T2 (having a shorter relaxation time T2^*)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Caused by fixed spatial variation of the static field B0 due to imperfection of the magnet</a:t>
            </a:r>
          </a:p>
          <a:p>
            <a:pPr algn="just">
              <a:buNone/>
            </a:pPr>
            <a:r>
              <a:rPr lang="en-US" dirty="0" smtClean="0">
                <a:latin typeface="Agency FB" pitchFamily="34" charset="0"/>
              </a:rPr>
              <a:t>    – Accelerates the dephasing of magnetization vectors</a:t>
            </a:r>
          </a:p>
          <a:p>
            <a:pPr algn="just">
              <a:buNone/>
            </a:pPr>
            <a:r>
              <a:rPr lang="en-US" dirty="0" smtClean="0">
                <a:latin typeface="Agency FB" pitchFamily="34" charset="0"/>
              </a:rPr>
              <a:t>    – T2 is caused by spatial variation of the static field  due to interactions of nearby spins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The initial decay rate is governed by T2^* , but the later decay by T2.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T2 Star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619999" cy="43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Bloch Equations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8486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Formation of Spin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By applying a 180 degree pulse, the dephased spins can recover their coherence, and form an echo signal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8229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RF Pulse Sequence and Corresponding</a:t>
            </a:r>
            <a:br>
              <a:rPr lang="en-US" sz="3200" b="1" dirty="0" smtClean="0"/>
            </a:br>
            <a:r>
              <a:rPr lang="en-US" sz="3200" b="1" dirty="0" smtClean="0"/>
              <a:t>NMR Signal</a:t>
            </a:r>
            <a:endParaRPr lang="en-US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6934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MR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Different tissues vary in T1, T2 and PD (proton density)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The pulse sequence parameters can be designed so that the captured signal magnitude is mainly influenced by one of these parameters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Pulse sequence parameters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   – Tip angle \alpha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   – Echo time 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   – Pulse repetition time TR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Typical Brain Tissue Parameters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59359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33552"/>
            <a:ext cx="7994316" cy="6043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438400"/>
            <a:ext cx="3733800" cy="25606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X RAY PROJECTION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762000" y="4495800"/>
            <a:ext cx="1981200" cy="144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MRI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371600"/>
            <a:ext cx="3888924" cy="509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Spin density 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Signal at equilibrium proportional to PD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Long TR: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</a:rPr>
              <a:t>     – Minimizes effects of different degrees of saturation (T1 contrast)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</a:rPr>
              <a:t>     – Maximizes signal (all return to equilibrium)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Short TE: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</a:rPr>
              <a:t>     – Minimizes T2 contrast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</a:rPr>
              <a:t>     – Maximizes signal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Spin density weighting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7613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T2 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Long TR: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</a:rPr>
              <a:t>     – Minimizes influence of different T1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Long TE: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</a:rPr>
              <a:t>     – Maximizes T2 contrast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</a:rPr>
              <a:t>     – Relatively poor SNR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T2 weighting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222" y="1524000"/>
            <a:ext cx="8569978" cy="503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T1-weighting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Short TR: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</a:rPr>
              <a:t>     – Maximizes T1 contrast due to different degrees of saturation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</a:rPr>
              <a:t>     – If TR too long, tissues with different T1 all return equilibrium already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Short TE: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</a:rPr>
              <a:t>    </a:t>
            </a:r>
            <a:r>
              <a:rPr lang="fr-FR" dirty="0" smtClean="0">
                <a:latin typeface="Agency FB" pitchFamily="34" charset="0"/>
              </a:rPr>
              <a:t>– Minimizes T2 influence, Maximizes signal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T1-weighting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548992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 of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Agency FB" pitchFamily="34" charset="0"/>
              </a:rPr>
              <a:t>The hydrogen (1^H) atom inside body possess “</a:t>
            </a:r>
            <a:r>
              <a:rPr lang="en-US" sz="2600" dirty="0" smtClean="0">
                <a:latin typeface="Agency FB" pitchFamily="34" charset="0"/>
              </a:rPr>
              <a:t>spin”. In </a:t>
            </a:r>
            <a:r>
              <a:rPr lang="en-US" sz="2600" dirty="0" smtClean="0">
                <a:latin typeface="Agency FB" pitchFamily="34" charset="0"/>
              </a:rPr>
              <a:t>the absence of external magnetic field, the spin directions of </a:t>
            </a:r>
            <a:r>
              <a:rPr lang="en-US" sz="2600" dirty="0" smtClean="0">
                <a:latin typeface="Agency FB" pitchFamily="34" charset="0"/>
              </a:rPr>
              <a:t>all atoms </a:t>
            </a:r>
            <a:r>
              <a:rPr lang="en-US" sz="2600" dirty="0" smtClean="0">
                <a:latin typeface="Agency FB" pitchFamily="34" charset="0"/>
              </a:rPr>
              <a:t>are random and cancel each other.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Agency FB" pitchFamily="34" charset="0"/>
              </a:rPr>
              <a:t>When </a:t>
            </a:r>
            <a:r>
              <a:rPr lang="en-US" sz="2600" dirty="0" smtClean="0">
                <a:latin typeface="Agency FB" pitchFamily="34" charset="0"/>
              </a:rPr>
              <a:t>placed in an external magnetic field, the spins align with </a:t>
            </a:r>
            <a:r>
              <a:rPr lang="en-US" sz="2600" dirty="0" smtClean="0">
                <a:latin typeface="Agency FB" pitchFamily="34" charset="0"/>
              </a:rPr>
              <a:t>the external </a:t>
            </a:r>
            <a:r>
              <a:rPr lang="en-US" sz="2600" dirty="0" smtClean="0">
                <a:latin typeface="Agency FB" pitchFamily="34" charset="0"/>
              </a:rPr>
              <a:t>field</a:t>
            </a:r>
            <a:r>
              <a:rPr lang="en-US" sz="2600" dirty="0" smtClean="0">
                <a:latin typeface="Agency FB" pitchFamily="34" charset="0"/>
              </a:rPr>
              <a:t>. </a:t>
            </a:r>
            <a:r>
              <a:rPr lang="en-US" sz="2600" dirty="0" smtClean="0">
                <a:latin typeface="Agency FB" pitchFamily="34" charset="0"/>
              </a:rPr>
              <a:t>By applying an rotating magnetic field in the direction orthogonal </a:t>
            </a:r>
            <a:r>
              <a:rPr lang="en-US" sz="2600" dirty="0" smtClean="0">
                <a:latin typeface="Agency FB" pitchFamily="34" charset="0"/>
              </a:rPr>
              <a:t>to the </a:t>
            </a:r>
            <a:r>
              <a:rPr lang="en-US" sz="2600" dirty="0" smtClean="0">
                <a:latin typeface="Agency FB" pitchFamily="34" charset="0"/>
              </a:rPr>
              <a:t>static field, the spins can be pulled away from the z-axis with </a:t>
            </a:r>
            <a:r>
              <a:rPr lang="en-US" sz="2600" dirty="0" smtClean="0">
                <a:latin typeface="Agency FB" pitchFamily="34" charset="0"/>
              </a:rPr>
              <a:t>an angle </a:t>
            </a:r>
            <a:r>
              <a:rPr lang="en-US" sz="2600" dirty="0" smtClean="0">
                <a:latin typeface="Agency FB" pitchFamily="34" charset="0"/>
              </a:rPr>
              <a:t>\alpha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Agency FB" pitchFamily="34" charset="0"/>
              </a:rPr>
              <a:t>The </a:t>
            </a:r>
            <a:r>
              <a:rPr lang="en-US" sz="2600" dirty="0" smtClean="0">
                <a:latin typeface="Agency FB" pitchFamily="34" charset="0"/>
              </a:rPr>
              <a:t>bulk magnetization vector rotates around z at the </a:t>
            </a:r>
            <a:r>
              <a:rPr lang="en-US" sz="2600" dirty="0" smtClean="0">
                <a:latin typeface="Agency FB" pitchFamily="34" charset="0"/>
              </a:rPr>
              <a:t>Larmor frequency (presses). </a:t>
            </a:r>
            <a:r>
              <a:rPr lang="en-US" sz="2600" dirty="0" smtClean="0">
                <a:latin typeface="Agency FB" pitchFamily="34" charset="0"/>
              </a:rPr>
              <a:t>The precession relaxes gradually, with the xy-component reduces </a:t>
            </a:r>
            <a:r>
              <a:rPr lang="en-US" sz="2600" dirty="0" smtClean="0">
                <a:latin typeface="Agency FB" pitchFamily="34" charset="0"/>
              </a:rPr>
              <a:t>in time</a:t>
            </a:r>
            <a:r>
              <a:rPr lang="en-US" sz="2600" dirty="0" smtClean="0">
                <a:latin typeface="Agency FB" pitchFamily="34" charset="0"/>
              </a:rPr>
              <a:t>, z-component increases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Agency FB" pitchFamily="34" charset="0"/>
              </a:rPr>
              <a:t>The </a:t>
            </a:r>
            <a:r>
              <a:rPr lang="en-US" sz="2600" dirty="0" smtClean="0">
                <a:latin typeface="Agency FB" pitchFamily="34" charset="0"/>
              </a:rPr>
              <a:t>xy component of the magnetization vector produces a </a:t>
            </a:r>
            <a:r>
              <a:rPr lang="en-US" sz="2600" dirty="0" smtClean="0">
                <a:latin typeface="Agency FB" pitchFamily="34" charset="0"/>
              </a:rPr>
              <a:t>voltage signal</a:t>
            </a:r>
            <a:r>
              <a:rPr lang="en-US" sz="2600" dirty="0" smtClean="0">
                <a:latin typeface="Agency FB" pitchFamily="34" charset="0"/>
              </a:rPr>
              <a:t>, which is the NMR signal we </a:t>
            </a:r>
            <a:r>
              <a:rPr lang="en-US" sz="2600" dirty="0" smtClean="0">
                <a:latin typeface="Agency FB" pitchFamily="34" charset="0"/>
              </a:rPr>
              <a:t>measure.</a:t>
            </a:r>
            <a:endParaRPr lang="en-US" sz="2600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Spin is a fundamental property of nature like </a:t>
            </a:r>
            <a:r>
              <a:rPr lang="en-US" dirty="0" smtClean="0">
                <a:latin typeface="Agency FB" pitchFamily="34" charset="0"/>
              </a:rPr>
              <a:t>electrical charge </a:t>
            </a:r>
            <a:r>
              <a:rPr lang="en-US" dirty="0" smtClean="0">
                <a:latin typeface="Agency FB" pitchFamily="34" charset="0"/>
              </a:rPr>
              <a:t>or mass. Spin comes in multiples of 1/2 and </a:t>
            </a:r>
            <a:r>
              <a:rPr lang="en-US" dirty="0" smtClean="0">
                <a:latin typeface="Agency FB" pitchFamily="34" charset="0"/>
              </a:rPr>
              <a:t>can be </a:t>
            </a:r>
            <a:r>
              <a:rPr lang="en-US" dirty="0" smtClean="0">
                <a:latin typeface="Agency FB" pitchFamily="34" charset="0"/>
              </a:rPr>
              <a:t>+ or -. Protons, electrons, and neutrons possess spin.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Individual unpaired electrons, protons, and </a:t>
            </a:r>
            <a:r>
              <a:rPr lang="en-US" dirty="0" smtClean="0">
                <a:latin typeface="Agency FB" pitchFamily="34" charset="0"/>
              </a:rPr>
              <a:t>neutrons each </a:t>
            </a:r>
            <a:r>
              <a:rPr lang="en-US" dirty="0" smtClean="0">
                <a:latin typeface="Agency FB" pitchFamily="34" charset="0"/>
              </a:rPr>
              <a:t>possesses a spin of ½ or - </a:t>
            </a:r>
            <a:r>
              <a:rPr lang="en-US" dirty="0" smtClean="0">
                <a:latin typeface="Agency FB" pitchFamily="34" charset="0"/>
              </a:rPr>
              <a:t>½. Two </a:t>
            </a:r>
            <a:r>
              <a:rPr lang="en-US" dirty="0" smtClean="0">
                <a:latin typeface="Agency FB" pitchFamily="34" charset="0"/>
              </a:rPr>
              <a:t>or more particles with spins having opposite </a:t>
            </a:r>
            <a:r>
              <a:rPr lang="en-US" dirty="0" smtClean="0">
                <a:latin typeface="Agency FB" pitchFamily="34" charset="0"/>
              </a:rPr>
              <a:t>signs can </a:t>
            </a:r>
            <a:r>
              <a:rPr lang="en-US" dirty="0" smtClean="0">
                <a:latin typeface="Agency FB" pitchFamily="34" charset="0"/>
              </a:rPr>
              <a:t>pair up to eliminate the observable manifestations </a:t>
            </a:r>
            <a:r>
              <a:rPr lang="en-US" dirty="0" smtClean="0">
                <a:latin typeface="Agency FB" pitchFamily="34" charset="0"/>
              </a:rPr>
              <a:t>of spin</a:t>
            </a:r>
            <a:r>
              <a:rPr lang="en-US" dirty="0" smtClean="0">
                <a:latin typeface="Agency FB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In </a:t>
            </a:r>
            <a:r>
              <a:rPr lang="en-US" dirty="0" smtClean="0">
                <a:latin typeface="Agency FB" pitchFamily="34" charset="0"/>
              </a:rPr>
              <a:t>nuclear magnetic resonance, it is unpaired </a:t>
            </a:r>
            <a:r>
              <a:rPr lang="en-US" dirty="0" smtClean="0">
                <a:latin typeface="Agency FB" pitchFamily="34" charset="0"/>
              </a:rPr>
              <a:t>nuclear spins </a:t>
            </a:r>
            <a:r>
              <a:rPr lang="en-US" dirty="0" smtClean="0">
                <a:latin typeface="Agency FB" pitchFamily="34" charset="0"/>
              </a:rPr>
              <a:t>that are of importance.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Nuclear </a:t>
            </a:r>
            <a:r>
              <a:rPr lang="en-US" b="1" dirty="0" smtClean="0"/>
              <a:t> 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876800" cy="5075238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A nucleus consists of protons and </a:t>
            </a:r>
            <a:r>
              <a:rPr lang="en-US" dirty="0" smtClean="0">
                <a:latin typeface="Agency FB" pitchFamily="34" charset="0"/>
              </a:rPr>
              <a:t>neutrons. When </a:t>
            </a:r>
            <a:r>
              <a:rPr lang="en-US" dirty="0" smtClean="0">
                <a:latin typeface="Agency FB" pitchFamily="34" charset="0"/>
              </a:rPr>
              <a:t>the total number of protons and neutrons (=mass number A) is odd </a:t>
            </a:r>
            <a:r>
              <a:rPr lang="en-US" dirty="0" smtClean="0">
                <a:latin typeface="Agency FB" pitchFamily="34" charset="0"/>
              </a:rPr>
              <a:t>or the </a:t>
            </a:r>
            <a:r>
              <a:rPr lang="en-US" dirty="0" smtClean="0">
                <a:latin typeface="Agency FB" pitchFamily="34" charset="0"/>
              </a:rPr>
              <a:t>total number of protons is odd, a nucleus has an angular </a:t>
            </a:r>
            <a:r>
              <a:rPr lang="en-US" dirty="0" smtClean="0">
                <a:latin typeface="Agency FB" pitchFamily="34" charset="0"/>
              </a:rPr>
              <a:t>momentum (\</a:t>
            </a:r>
            <a:r>
              <a:rPr lang="en-US" dirty="0" smtClean="0">
                <a:latin typeface="Agency FB" pitchFamily="34" charset="0"/>
              </a:rPr>
              <a:t>phi) and hence spin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Agency FB" pitchFamily="34" charset="0"/>
              </a:rPr>
              <a:t>– Ex. Hydrogen (1^H) (1 proton), 13^C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The </a:t>
            </a:r>
            <a:r>
              <a:rPr lang="en-US" dirty="0" smtClean="0">
                <a:latin typeface="Agency FB" pitchFamily="34" charset="0"/>
              </a:rPr>
              <a:t>spin of a nucleus generates a magnetic filed, which has a </a:t>
            </a:r>
            <a:r>
              <a:rPr lang="en-US" dirty="0" smtClean="0">
                <a:latin typeface="Agency FB" pitchFamily="34" charset="0"/>
              </a:rPr>
              <a:t>magnetic moment </a:t>
            </a:r>
            <a:r>
              <a:rPr lang="en-US" dirty="0" smtClean="0">
                <a:latin typeface="Agency FB" pitchFamily="34" charset="0"/>
              </a:rPr>
              <a:t>(\</a:t>
            </a:r>
            <a:r>
              <a:rPr lang="en-US" dirty="0" smtClean="0">
                <a:latin typeface="Agency FB" pitchFamily="34" charset="0"/>
              </a:rPr>
              <a:t>mu) The </a:t>
            </a:r>
            <a:r>
              <a:rPr lang="en-US" dirty="0" smtClean="0">
                <a:latin typeface="Agency FB" pitchFamily="34" charset="0"/>
              </a:rPr>
              <a:t>spin causes the nucleus behave like a tiny magnet with a north </a:t>
            </a:r>
            <a:r>
              <a:rPr lang="en-US" dirty="0" smtClean="0">
                <a:latin typeface="Agency FB" pitchFamily="34" charset="0"/>
              </a:rPr>
              <a:t>and south </a:t>
            </a:r>
            <a:r>
              <a:rPr lang="en-US" dirty="0" smtClean="0">
                <a:latin typeface="Agency FB" pitchFamily="34" charset="0"/>
              </a:rPr>
              <a:t>pole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905000"/>
            <a:ext cx="336584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Bulk Magnetization at </a:t>
            </a:r>
            <a:r>
              <a:rPr lang="en-US" sz="3200" b="1" dirty="0" smtClean="0"/>
              <a:t>Equilibrium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Evolution of magnetization when a </a:t>
            </a:r>
            <a:r>
              <a:rPr lang="en-US" sz="1800" b="1" dirty="0" smtClean="0"/>
              <a:t>Time varying </a:t>
            </a:r>
            <a:r>
              <a:rPr lang="en-US" sz="1800" b="1" dirty="0" smtClean="0"/>
              <a:t>magnetic field is applied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gency FB" pitchFamily="34" charset="0"/>
              </a:rPr>
              <a:t>M(t) experiences a torque when an external </a:t>
            </a:r>
            <a:r>
              <a:rPr lang="en-US" sz="2400" dirty="0" smtClean="0">
                <a:latin typeface="Agency FB" pitchFamily="34" charset="0"/>
              </a:rPr>
              <a:t>magnetic </a:t>
            </a:r>
            <a:r>
              <a:rPr lang="en-US" sz="2400" dirty="0" smtClean="0">
                <a:latin typeface="Agency FB" pitchFamily="34" charset="0"/>
              </a:rPr>
              <a:t>field B(t) </a:t>
            </a:r>
            <a:r>
              <a:rPr lang="en-US" sz="2400" dirty="0" smtClean="0">
                <a:latin typeface="Agency FB" pitchFamily="34" charset="0"/>
              </a:rPr>
              <a:t>is applied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gency FB" pitchFamily="34" charset="0"/>
              </a:rPr>
              <a:t>Using the right hand rule, M will rotate around z if M is not aligned with z</a:t>
            </a:r>
            <a:endParaRPr lang="en-US" sz="2400" dirty="0">
              <a:latin typeface="Agency FB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0"/>
            <a:ext cx="296363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48000"/>
            <a:ext cx="5196911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Longitudinal and </a:t>
            </a:r>
            <a:r>
              <a:rPr lang="en-US" sz="2800" b="1" dirty="0" smtClean="0"/>
              <a:t>Transverse  components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9714" y="1447800"/>
            <a:ext cx="6981069" cy="46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1142</Words>
  <Application>Microsoft Office PowerPoint</Application>
  <PresentationFormat>On-screen Show (4:3)</PresentationFormat>
  <Paragraphs>126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Trek</vt:lpstr>
      <vt:lpstr>PHYSICS OF MAGNETIC RESONANCE </vt:lpstr>
      <vt:lpstr>Magnetic Resonance Imaging</vt:lpstr>
      <vt:lpstr>Comparison </vt:lpstr>
      <vt:lpstr>Principle of MRI</vt:lpstr>
      <vt:lpstr>Spin</vt:lpstr>
      <vt:lpstr>Nuclear  Spin</vt:lpstr>
      <vt:lpstr>Bulk Magnetization at Equilibrium</vt:lpstr>
      <vt:lpstr>Evolution of magnetization when a Time varying magnetic field is applied</vt:lpstr>
      <vt:lpstr>Longitudinal and Transverse  components</vt:lpstr>
      <vt:lpstr>NMR Signal</vt:lpstr>
      <vt:lpstr>RF excitation</vt:lpstr>
      <vt:lpstr>Motion of M(t) is spiral</vt:lpstr>
      <vt:lpstr>Circularly Polarized Magnetic Field</vt:lpstr>
      <vt:lpstr>Tip Angle</vt:lpstr>
      <vt:lpstr>Tip angle</vt:lpstr>
      <vt:lpstr>Relaxation</vt:lpstr>
      <vt:lpstr>Longitudinal Relaxation</vt:lpstr>
      <vt:lpstr>Transverse Relaxation</vt:lpstr>
      <vt:lpstr>Transverse Relaxation</vt:lpstr>
      <vt:lpstr>Transverse Relaxation</vt:lpstr>
      <vt:lpstr>Free Induction Decay</vt:lpstr>
      <vt:lpstr>T2 Star Decay</vt:lpstr>
      <vt:lpstr>T2 Star Decay</vt:lpstr>
      <vt:lpstr>Bloch Equations</vt:lpstr>
      <vt:lpstr>Formation of Spin Echo</vt:lpstr>
      <vt:lpstr>RF Pulse Sequence and Corresponding NMR Signal</vt:lpstr>
      <vt:lpstr>MR Contrast</vt:lpstr>
      <vt:lpstr>Typical Brain Tissue Parameters</vt:lpstr>
      <vt:lpstr>Slide 29</vt:lpstr>
      <vt:lpstr>Spin density weighting</vt:lpstr>
      <vt:lpstr>Spin density weighting</vt:lpstr>
      <vt:lpstr>T2 weighting</vt:lpstr>
      <vt:lpstr>T2 weighting</vt:lpstr>
      <vt:lpstr>T1-weighting</vt:lpstr>
      <vt:lpstr>T1-weighting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excitation</dc:title>
  <dc:creator>RAJAN</dc:creator>
  <cp:lastModifiedBy>RAJAN</cp:lastModifiedBy>
  <cp:revision>15</cp:revision>
  <dcterms:created xsi:type="dcterms:W3CDTF">2006-08-16T00:00:00Z</dcterms:created>
  <dcterms:modified xsi:type="dcterms:W3CDTF">2012-11-20T00:07:39Z</dcterms:modified>
</cp:coreProperties>
</file>