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3"/>
  </p:notesMasterIdLst>
  <p:sldIdLst>
    <p:sldId id="256" r:id="rId2"/>
    <p:sldId id="280" r:id="rId3"/>
    <p:sldId id="281" r:id="rId4"/>
    <p:sldId id="283" r:id="rId5"/>
    <p:sldId id="282" r:id="rId6"/>
    <p:sldId id="284" r:id="rId7"/>
    <p:sldId id="285" r:id="rId8"/>
    <p:sldId id="286" r:id="rId9"/>
    <p:sldId id="287" r:id="rId10"/>
    <p:sldId id="288" r:id="rId11"/>
    <p:sldId id="290" r:id="rId12"/>
    <p:sldId id="289" r:id="rId13"/>
    <p:sldId id="292" r:id="rId14"/>
    <p:sldId id="296" r:id="rId15"/>
    <p:sldId id="291" r:id="rId16"/>
    <p:sldId id="293" r:id="rId17"/>
    <p:sldId id="294"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319" r:id="rId41"/>
    <p:sldId id="320" r:id="rId42"/>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417" autoAdjust="0"/>
  </p:normalViewPr>
  <p:slideViewPr>
    <p:cSldViewPr>
      <p:cViewPr>
        <p:scale>
          <a:sx n="90" d="100"/>
          <a:sy n="90" d="100"/>
        </p:scale>
        <p:origin x="-816" y="582"/>
      </p:cViewPr>
      <p:guideLst>
        <p:guide orient="horz" pos="2160"/>
        <p:guide pos="2880"/>
      </p:guideLst>
    </p:cSldViewPr>
  </p:slideViewPr>
  <p:notesTextViewPr>
    <p:cViewPr>
      <p:scale>
        <a:sx n="1" d="1"/>
        <a:sy n="1" d="1"/>
      </p:scale>
      <p:origin x="0" y="0"/>
    </p:cViewPr>
  </p:notesTextViewPr>
  <p:gridSpacing cx="71999" cy="71999"/>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ea typeface="宋体"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ea typeface="宋体" pitchFamily="2" charset="-122"/>
              </a:defRPr>
            </a:lvl1pPr>
          </a:lstStyle>
          <a:p>
            <a:pPr>
              <a:defRPr/>
            </a:pPr>
            <a:fld id="{6432822A-DAE8-445A-819C-4B59EBEF3BF4}" type="datetimeFigureOut">
              <a:rPr lang="zh-CN" altLang="en-US"/>
              <a:pPr>
                <a:defRPr/>
              </a:pPr>
              <a:t>2012/12/15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ea typeface="宋体"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ea typeface="宋体" pitchFamily="2" charset="-122"/>
              </a:defRPr>
            </a:lvl1pPr>
          </a:lstStyle>
          <a:p>
            <a:pPr>
              <a:defRPr/>
            </a:pPr>
            <a:fld id="{5FDDCE65-50E6-4558-A53A-136CCD5FD6C4}" type="slidenum">
              <a:rPr lang="zh-CN" altLang="en-US"/>
              <a:pPr>
                <a:defRPr/>
              </a:pPr>
              <a:t>‹#›</a:t>
            </a:fld>
            <a:endParaRPr lang="zh-CN" altLang="en-US"/>
          </a:p>
        </p:txBody>
      </p:sp>
    </p:spTree>
    <p:extLst>
      <p:ext uri="{BB962C8B-B14F-4D97-AF65-F5344CB8AC3E}">
        <p14:creationId xmlns:p14="http://schemas.microsoft.com/office/powerpoint/2010/main" val="189545833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
        <p:nvSpPr>
          <p:cNvPr id="286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DC86CDD2-8242-45AC-BAAE-73349A226380}" type="slidenum">
              <a:rPr lang="zh-CN" altLang="en-US"/>
              <a:pPr eaLnBrk="1" hangingPunct="1"/>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4.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 descr="archw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4075" y="5202238"/>
            <a:ext cx="3960813" cy="142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3" descr="circ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400" y="4365625"/>
            <a:ext cx="2982913" cy="3635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4"/>
          <p:cNvSpPr>
            <a:spLocks noChangeArrowheads="1"/>
          </p:cNvSpPr>
          <p:nvPr/>
        </p:nvSpPr>
        <p:spPr bwMode="auto">
          <a:xfrm>
            <a:off x="7812088" y="0"/>
            <a:ext cx="1331912" cy="6858000"/>
          </a:xfrm>
          <a:prstGeom prst="rect">
            <a:avLst/>
          </a:prstGeom>
          <a:solidFill>
            <a:srgbClr val="DDDDDD">
              <a:alpha val="56078"/>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 name="Rectangle 5"/>
          <p:cNvSpPr>
            <a:spLocks noChangeArrowheads="1"/>
          </p:cNvSpPr>
          <p:nvPr/>
        </p:nvSpPr>
        <p:spPr bwMode="auto">
          <a:xfrm rot="5400000">
            <a:off x="8087519" y="5026819"/>
            <a:ext cx="277812" cy="1835150"/>
          </a:xfrm>
          <a:prstGeom prst="rect">
            <a:avLst/>
          </a:prstGeom>
          <a:solidFill>
            <a:srgbClr val="FFCC00">
              <a:alpha val="56078"/>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 name="Rectangle 6"/>
          <p:cNvSpPr>
            <a:spLocks noChangeArrowheads="1"/>
          </p:cNvSpPr>
          <p:nvPr/>
        </p:nvSpPr>
        <p:spPr bwMode="auto">
          <a:xfrm rot="5400000">
            <a:off x="778669" y="-475456"/>
            <a:ext cx="277812" cy="1835150"/>
          </a:xfrm>
          <a:prstGeom prst="rect">
            <a:avLst/>
          </a:prstGeom>
          <a:solidFill>
            <a:srgbClr val="FFCC00">
              <a:alpha val="56078"/>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9" name="Picture 7" descr="circles_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7943850" y="158750"/>
            <a:ext cx="2259013" cy="274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6" name="Rectangle 8"/>
          <p:cNvSpPr>
            <a:spLocks noGrp="1" noChangeArrowheads="1"/>
          </p:cNvSpPr>
          <p:nvPr>
            <p:ph type="ctrTitle"/>
          </p:nvPr>
        </p:nvSpPr>
        <p:spPr>
          <a:xfrm>
            <a:off x="685800" y="2130425"/>
            <a:ext cx="7772400" cy="1222375"/>
          </a:xfrm>
        </p:spPr>
        <p:txBody>
          <a:bodyPr/>
          <a:lstStyle>
            <a:lvl1pPr algn="ctr">
              <a:defRPr sz="4000"/>
            </a:lvl1pPr>
          </a:lstStyle>
          <a:p>
            <a:pPr lvl="0"/>
            <a:r>
              <a:rPr lang="zh-CN" noProof="0" smtClean="0"/>
              <a:t>单击此处编辑母版标题样式</a:t>
            </a:r>
          </a:p>
        </p:txBody>
      </p:sp>
      <p:sp>
        <p:nvSpPr>
          <p:cNvPr id="2057" name="Rectangle 9"/>
          <p:cNvSpPr>
            <a:spLocks noGrp="1" noChangeArrowheads="1"/>
          </p:cNvSpPr>
          <p:nvPr>
            <p:ph type="subTitle" idx="1"/>
          </p:nvPr>
        </p:nvSpPr>
        <p:spPr>
          <a:xfrm>
            <a:off x="1371600" y="3535363"/>
            <a:ext cx="6400800" cy="976312"/>
          </a:xfrm>
        </p:spPr>
        <p:txBody>
          <a:bodyPr/>
          <a:lstStyle>
            <a:lvl1pPr marL="0" indent="0" algn="ctr">
              <a:buFontTx/>
              <a:buNone/>
              <a:defRPr sz="3000"/>
            </a:lvl1pPr>
          </a:lstStyle>
          <a:p>
            <a:pPr lvl="0"/>
            <a:r>
              <a:rPr lang="zh-CN" noProof="0" smtClean="0"/>
              <a:t>单击此处编辑母版副标题样式</a:t>
            </a:r>
          </a:p>
        </p:txBody>
      </p:sp>
    </p:spTree>
    <p:extLst>
      <p:ext uri="{BB962C8B-B14F-4D97-AF65-F5344CB8AC3E}">
        <p14:creationId xmlns:p14="http://schemas.microsoft.com/office/powerpoint/2010/main" val="1155272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603724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610918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5963"/>
          </a:xfrm>
        </p:spPr>
        <p:txBody>
          <a:bodyPr/>
          <a:lstStyle/>
          <a:p>
            <a:pPr lvl="0"/>
            <a:endParaRPr lang="zh-CN" altLang="en-US" noProof="0" smtClean="0"/>
          </a:p>
        </p:txBody>
      </p:sp>
    </p:spTree>
    <p:extLst>
      <p:ext uri="{BB962C8B-B14F-4D97-AF65-F5344CB8AC3E}">
        <p14:creationId xmlns:p14="http://schemas.microsoft.com/office/powerpoint/2010/main" val="1666389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558389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800635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763785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750145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696746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362552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925043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382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883443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24058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wmf"/><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archway"/>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24075" y="5202238"/>
            <a:ext cx="396081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ircles"/>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87400" y="4365625"/>
            <a:ext cx="2982913"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ChangeArrowheads="1"/>
          </p:cNvSpPr>
          <p:nvPr/>
        </p:nvSpPr>
        <p:spPr bwMode="auto">
          <a:xfrm>
            <a:off x="7812088" y="0"/>
            <a:ext cx="1331912" cy="6858000"/>
          </a:xfrm>
          <a:prstGeom prst="rect">
            <a:avLst/>
          </a:prstGeom>
          <a:solidFill>
            <a:srgbClr val="FFCC00">
              <a:alpha val="56078"/>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9" name="Rectangle 5"/>
          <p:cNvSpPr>
            <a:spLocks noChangeArrowheads="1"/>
          </p:cNvSpPr>
          <p:nvPr/>
        </p:nvSpPr>
        <p:spPr bwMode="auto">
          <a:xfrm rot="5400000">
            <a:off x="8087519" y="5026819"/>
            <a:ext cx="277812" cy="1835150"/>
          </a:xfrm>
          <a:prstGeom prst="rect">
            <a:avLst/>
          </a:prstGeom>
          <a:solidFill>
            <a:srgbClr val="DDDDDD">
              <a:alpha val="56078"/>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0" name="Rectangle 6"/>
          <p:cNvSpPr>
            <a:spLocks noChangeArrowheads="1"/>
          </p:cNvSpPr>
          <p:nvPr/>
        </p:nvSpPr>
        <p:spPr bwMode="auto">
          <a:xfrm rot="5400000">
            <a:off x="778669" y="-475456"/>
            <a:ext cx="277812" cy="1835150"/>
          </a:xfrm>
          <a:prstGeom prst="rect">
            <a:avLst/>
          </a:prstGeom>
          <a:solidFill>
            <a:srgbClr val="DDDDDD">
              <a:alpha val="56078"/>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zh-CN" altLang="en-US"/>
          </a:p>
        </p:txBody>
      </p:sp>
      <p:pic>
        <p:nvPicPr>
          <p:cNvPr id="1031" name="Picture 7" descr="whitecircles"/>
          <p:cNvPicPr>
            <a:picLocks noGrp="1"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5400000">
            <a:off x="7032625" y="-39687"/>
            <a:ext cx="2808288" cy="340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2" name="Rectangle 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33" name="Rectangle 9"/>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Tree>
  </p:cSld>
  <p:clrMap bg1="lt1" tx1="dk1" bg2="lt2" tx2="dk2" accent1="accent1" accent2="accent2" accent3="accent3" accent4="accent4" accent5="accent5" accent6="accent6" hlink="hlink" folHlink="folHlink"/>
  <p:sldLayoutIdLst>
    <p:sldLayoutId id="2147483695"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pitchFamily="34" charset="0"/>
          <a:ea typeface="微软雅黑" pitchFamily="34" charset="-122"/>
        </a:defRPr>
      </a:lvl2pPr>
      <a:lvl3pPr algn="l" rtl="0" eaLnBrk="0" fontAlgn="base" hangingPunct="0">
        <a:spcBef>
          <a:spcPct val="0"/>
        </a:spcBef>
        <a:spcAft>
          <a:spcPct val="0"/>
        </a:spcAft>
        <a:defRPr sz="3200" b="1">
          <a:solidFill>
            <a:schemeClr val="tx2"/>
          </a:solidFill>
          <a:latin typeface="Arial" pitchFamily="34" charset="0"/>
          <a:ea typeface="微软雅黑" pitchFamily="34" charset="-122"/>
        </a:defRPr>
      </a:lvl3pPr>
      <a:lvl4pPr algn="l" rtl="0" eaLnBrk="0" fontAlgn="base" hangingPunct="0">
        <a:spcBef>
          <a:spcPct val="0"/>
        </a:spcBef>
        <a:spcAft>
          <a:spcPct val="0"/>
        </a:spcAft>
        <a:defRPr sz="3200" b="1">
          <a:solidFill>
            <a:schemeClr val="tx2"/>
          </a:solidFill>
          <a:latin typeface="Arial" pitchFamily="34" charset="0"/>
          <a:ea typeface="微软雅黑" pitchFamily="34" charset="-122"/>
        </a:defRPr>
      </a:lvl4pPr>
      <a:lvl5pPr algn="l" rtl="0" eaLnBrk="0" fontAlgn="base" hangingPunct="0">
        <a:spcBef>
          <a:spcPct val="0"/>
        </a:spcBef>
        <a:spcAft>
          <a:spcPct val="0"/>
        </a:spcAft>
        <a:defRPr sz="3200" b="1">
          <a:solidFill>
            <a:schemeClr val="tx2"/>
          </a:solidFill>
          <a:latin typeface="Arial" pitchFamily="34" charset="0"/>
          <a:ea typeface="微软雅黑" pitchFamily="34" charset="-122"/>
        </a:defRPr>
      </a:lvl5pPr>
      <a:lvl6pPr marL="457200" algn="l" rtl="0" fontAlgn="base">
        <a:spcBef>
          <a:spcPct val="0"/>
        </a:spcBef>
        <a:spcAft>
          <a:spcPct val="0"/>
        </a:spcAft>
        <a:defRPr sz="3200" b="1">
          <a:solidFill>
            <a:schemeClr val="tx2"/>
          </a:solidFill>
          <a:latin typeface="Arial" pitchFamily="34" charset="0"/>
          <a:ea typeface="微软雅黑" pitchFamily="34" charset="-122"/>
        </a:defRPr>
      </a:lvl6pPr>
      <a:lvl7pPr marL="914400" algn="l" rtl="0" fontAlgn="base">
        <a:spcBef>
          <a:spcPct val="0"/>
        </a:spcBef>
        <a:spcAft>
          <a:spcPct val="0"/>
        </a:spcAft>
        <a:defRPr sz="3200" b="1">
          <a:solidFill>
            <a:schemeClr val="tx2"/>
          </a:solidFill>
          <a:latin typeface="Arial" pitchFamily="34" charset="0"/>
          <a:ea typeface="微软雅黑" pitchFamily="34" charset="-122"/>
        </a:defRPr>
      </a:lvl7pPr>
      <a:lvl8pPr marL="1371600" algn="l" rtl="0" fontAlgn="base">
        <a:spcBef>
          <a:spcPct val="0"/>
        </a:spcBef>
        <a:spcAft>
          <a:spcPct val="0"/>
        </a:spcAft>
        <a:defRPr sz="3200" b="1">
          <a:solidFill>
            <a:schemeClr val="tx2"/>
          </a:solidFill>
          <a:latin typeface="Arial" pitchFamily="34" charset="0"/>
          <a:ea typeface="微软雅黑" pitchFamily="34" charset="-122"/>
        </a:defRPr>
      </a:lvl8pPr>
      <a:lvl9pPr marL="1828800" algn="l" rtl="0" fontAlgn="base">
        <a:spcBef>
          <a:spcPct val="0"/>
        </a:spcBef>
        <a:spcAft>
          <a:spcPct val="0"/>
        </a:spcAft>
        <a:defRPr sz="3200" b="1">
          <a:solidFill>
            <a:schemeClr val="tx2"/>
          </a:solidFill>
          <a:latin typeface="Arial" pitchFamily="34" charset="0"/>
          <a:ea typeface="微软雅黑" pitchFamily="34" charset="-122"/>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1.wmf"/><Relationship Id="rId5" Type="http://schemas.openxmlformats.org/officeDocument/2006/relationships/oleObject" Target="../embeddings/oleObject2.bin"/><Relationship Id="rId4" Type="http://schemas.openxmlformats.org/officeDocument/2006/relationships/image" Target="../media/image20.wmf"/></Relationships>
</file>

<file path=ppt/slides/_rels/slide23.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3.wmf"/><Relationship Id="rId5" Type="http://schemas.openxmlformats.org/officeDocument/2006/relationships/oleObject" Target="../embeddings/oleObject4.bin"/><Relationship Id="rId4" Type="http://schemas.openxmlformats.org/officeDocument/2006/relationships/image" Target="../media/image22.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5.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3.wmf"/><Relationship Id="rId5" Type="http://schemas.openxmlformats.org/officeDocument/2006/relationships/oleObject" Target="../embeddings/oleObject8.bin"/><Relationship Id="rId4" Type="http://schemas.openxmlformats.org/officeDocument/2006/relationships/image" Target="../media/image32.wmf"/></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5.wmf"/><Relationship Id="rId5" Type="http://schemas.openxmlformats.org/officeDocument/2006/relationships/oleObject" Target="../embeddings/oleObject10.bin"/><Relationship Id="rId4" Type="http://schemas.openxmlformats.org/officeDocument/2006/relationships/image" Target="../media/image34.wmf"/></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8.wmf"/></Relationships>
</file>

<file path=ppt/slides/_rels/slide34.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0.wmf"/><Relationship Id="rId5" Type="http://schemas.openxmlformats.org/officeDocument/2006/relationships/oleObject" Target="../embeddings/oleObject14.bin"/><Relationship Id="rId4" Type="http://schemas.openxmlformats.org/officeDocument/2006/relationships/image" Target="../media/image39.wmf"/></Relationships>
</file>

<file path=ppt/slides/_rels/slide35.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3.wmf"/><Relationship Id="rId5" Type="http://schemas.openxmlformats.org/officeDocument/2006/relationships/oleObject" Target="../embeddings/oleObject17.bin"/><Relationship Id="rId4" Type="http://schemas.openxmlformats.org/officeDocument/2006/relationships/image" Target="../media/image42.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45.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7.wmf"/><Relationship Id="rId5" Type="http://schemas.openxmlformats.org/officeDocument/2006/relationships/oleObject" Target="../embeddings/oleObject21.bin"/><Relationship Id="rId4" Type="http://schemas.openxmlformats.org/officeDocument/2006/relationships/image" Target="../media/image46.wmf"/></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50.wmf"/><Relationship Id="rId5" Type="http://schemas.openxmlformats.org/officeDocument/2006/relationships/oleObject" Target="../embeddings/oleObject23.bin"/><Relationship Id="rId4" Type="http://schemas.openxmlformats.org/officeDocument/2006/relationships/image" Target="../media/image49.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ltLang="zh-CN" sz="3600" smtClean="0"/>
              <a:t>Magnetic Resonance Imaging</a:t>
            </a:r>
            <a:endParaRPr lang="zh-CN" altLang="zh-CN" sz="3600" smtClean="0"/>
          </a:p>
        </p:txBody>
      </p:sp>
      <p:sp>
        <p:nvSpPr>
          <p:cNvPr id="3075" name="Rectangle 3"/>
          <p:cNvSpPr>
            <a:spLocks noGrp="1" noChangeArrowheads="1"/>
          </p:cNvSpPr>
          <p:nvPr>
            <p:ph type="subTitle" idx="1"/>
          </p:nvPr>
        </p:nvSpPr>
        <p:spPr/>
        <p:txBody>
          <a:bodyPr/>
          <a:lstStyle/>
          <a:p>
            <a:pPr eaLnBrk="1" hangingPunct="1"/>
            <a:r>
              <a:rPr lang="en-US" altLang="zh-CN" dirty="0" smtClean="0"/>
              <a:t>Shi Chen &amp; Pan </a:t>
            </a:r>
            <a:r>
              <a:rPr lang="en-US" altLang="zh-CN" dirty="0" err="1" smtClean="0"/>
              <a:t>Hui</a:t>
            </a:r>
            <a:endParaRPr lang="zh-CN" altLang="en-US" dirty="0" smtClean="0"/>
          </a:p>
        </p:txBody>
      </p:sp>
      <p:sp>
        <p:nvSpPr>
          <p:cNvPr id="3076" name="Text Box 4"/>
          <p:cNvSpPr txBox="1">
            <a:spLocks noChangeArrowheads="1"/>
          </p:cNvSpPr>
          <p:nvPr/>
        </p:nvSpPr>
        <p:spPr bwMode="auto">
          <a:xfrm>
            <a:off x="252413" y="261938"/>
            <a:ext cx="1325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a:solidFill>
                  <a:schemeClr val="accent2"/>
                </a:solidFill>
              </a:rPr>
              <a:t>Chapter 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Radio-Frequency Coils</a:t>
            </a:r>
            <a:endParaRPr lang="zh-CN" altLang="en-US" dirty="0"/>
          </a:p>
        </p:txBody>
      </p:sp>
      <p:sp>
        <p:nvSpPr>
          <p:cNvPr id="3" name="内容占位符 2"/>
          <p:cNvSpPr>
            <a:spLocks noGrp="1"/>
          </p:cNvSpPr>
          <p:nvPr>
            <p:ph idx="1"/>
          </p:nvPr>
        </p:nvSpPr>
        <p:spPr/>
        <p:txBody>
          <a:bodyPr/>
          <a:lstStyle/>
          <a:p>
            <a:r>
              <a:rPr lang="en-US" altLang="zh-CN" dirty="0" smtClean="0"/>
              <a:t>RF Coils serve to both induce spin precession and to have currents induced in them by the spin system.</a:t>
            </a:r>
          </a:p>
          <a:p>
            <a:endParaRPr lang="en-US" altLang="zh-CN" dirty="0" smtClean="0"/>
          </a:p>
          <a:p>
            <a:r>
              <a:rPr lang="en-US" altLang="zh-CN" dirty="0" smtClean="0"/>
              <a:t>There are two types of RF coils:</a:t>
            </a:r>
          </a:p>
          <a:p>
            <a:pPr lvl="1"/>
            <a:r>
              <a:rPr lang="en-US" altLang="zh-CN" dirty="0" smtClean="0">
                <a:solidFill>
                  <a:schemeClr val="accent2">
                    <a:lumMod val="60000"/>
                    <a:lumOff val="40000"/>
                  </a:schemeClr>
                </a:solidFill>
              </a:rPr>
              <a:t>Volume coils</a:t>
            </a:r>
          </a:p>
          <a:p>
            <a:pPr lvl="1"/>
            <a:r>
              <a:rPr lang="en-US" altLang="zh-CN" dirty="0" smtClean="0">
                <a:solidFill>
                  <a:schemeClr val="accent2">
                    <a:lumMod val="60000"/>
                    <a:lumOff val="40000"/>
                  </a:schemeClr>
                </a:solidFill>
              </a:rPr>
              <a:t>Surface coils</a:t>
            </a:r>
            <a:endParaRPr lang="zh-CN" altLang="en-US" dirty="0">
              <a:solidFill>
                <a:schemeClr val="accent2">
                  <a:lumMod val="60000"/>
                  <a:lumOff val="40000"/>
                </a:schemeClr>
              </a:solidFill>
            </a:endParaRPr>
          </a:p>
        </p:txBody>
      </p:sp>
    </p:spTree>
    <p:extLst>
      <p:ext uri="{BB962C8B-B14F-4D97-AF65-F5344CB8AC3E}">
        <p14:creationId xmlns:p14="http://schemas.microsoft.com/office/powerpoint/2010/main" val="3870317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Radio-Frequency Coils</a:t>
            </a:r>
            <a:endParaRPr lang="zh-CN"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055" y="1701024"/>
            <a:ext cx="6947967" cy="3177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332045" y="5012978"/>
            <a:ext cx="4737194" cy="369332"/>
          </a:xfrm>
          <a:prstGeom prst="rect">
            <a:avLst/>
          </a:prstGeom>
          <a:noFill/>
        </p:spPr>
        <p:txBody>
          <a:bodyPr wrap="none" rtlCol="0">
            <a:spAutoFit/>
          </a:bodyPr>
          <a:lstStyle/>
          <a:p>
            <a:r>
              <a:rPr lang="en-US" altLang="zh-CN" dirty="0" smtClean="0">
                <a:solidFill>
                  <a:schemeClr val="accent2">
                    <a:lumMod val="60000"/>
                    <a:lumOff val="40000"/>
                  </a:schemeClr>
                </a:solidFill>
              </a:rPr>
              <a:t>(a)saddle coil (b)birdcage coil (c)surface coil</a:t>
            </a:r>
            <a:endParaRPr lang="zh-CN" altLang="en-US" dirty="0">
              <a:solidFill>
                <a:schemeClr val="accent2">
                  <a:lumMod val="60000"/>
                  <a:lumOff val="40000"/>
                </a:schemeClr>
              </a:solidFill>
            </a:endParaRPr>
          </a:p>
        </p:txBody>
      </p:sp>
      <p:sp>
        <p:nvSpPr>
          <p:cNvPr id="7" name="TextBox 6"/>
          <p:cNvSpPr txBox="1"/>
          <p:nvPr/>
        </p:nvSpPr>
        <p:spPr>
          <a:xfrm>
            <a:off x="540056" y="5804967"/>
            <a:ext cx="7378943" cy="369332"/>
          </a:xfrm>
          <a:prstGeom prst="rect">
            <a:avLst/>
          </a:prstGeom>
          <a:noFill/>
        </p:spPr>
        <p:txBody>
          <a:bodyPr wrap="none" rtlCol="0">
            <a:spAutoFit/>
          </a:bodyPr>
          <a:lstStyle/>
          <a:p>
            <a:r>
              <a:rPr lang="en-US" altLang="zh-CN" dirty="0" smtClean="0"/>
              <a:t>There are many other volume coils, such as knee coils, neck coils, etc.</a:t>
            </a:r>
            <a:endParaRPr lang="zh-CN" altLang="en-US" dirty="0"/>
          </a:p>
        </p:txBody>
      </p:sp>
    </p:spTree>
    <p:extLst>
      <p:ext uri="{BB962C8B-B14F-4D97-AF65-F5344CB8AC3E}">
        <p14:creationId xmlns:p14="http://schemas.microsoft.com/office/powerpoint/2010/main" val="2889509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MRI Data Acquisition</a:t>
            </a:r>
            <a:endParaRPr lang="zh-CN" altLang="en-US" dirty="0"/>
          </a:p>
        </p:txBody>
      </p:sp>
      <p:sp>
        <p:nvSpPr>
          <p:cNvPr id="3" name="内容占位符 2"/>
          <p:cNvSpPr>
            <a:spLocks noGrp="1"/>
          </p:cNvSpPr>
          <p:nvPr>
            <p:ph idx="1"/>
          </p:nvPr>
        </p:nvSpPr>
        <p:spPr/>
        <p:txBody>
          <a:bodyPr/>
          <a:lstStyle/>
          <a:p>
            <a:r>
              <a:rPr lang="en-US" altLang="zh-CN" dirty="0" smtClean="0"/>
              <a:t>Encoding Spatial Position</a:t>
            </a:r>
          </a:p>
          <a:p>
            <a:pPr lvl="1"/>
            <a:r>
              <a:rPr lang="en-US" altLang="zh-CN" dirty="0" smtClean="0">
                <a:solidFill>
                  <a:schemeClr val="accent2">
                    <a:lumMod val="60000"/>
                    <a:lumOff val="40000"/>
                  </a:schemeClr>
                </a:solidFill>
              </a:rPr>
              <a:t>The +z-direction is from the head to the feet; </a:t>
            </a:r>
          </a:p>
          <a:p>
            <a:pPr lvl="1"/>
            <a:r>
              <a:rPr lang="en-US" altLang="zh-CN" dirty="0" smtClean="0">
                <a:solidFill>
                  <a:schemeClr val="accent2">
                    <a:lumMod val="60000"/>
                    <a:lumOff val="40000"/>
                  </a:schemeClr>
                </a:solidFill>
              </a:rPr>
              <a:t>+y is oriented posterior(back) to anterior(front); </a:t>
            </a:r>
          </a:p>
          <a:p>
            <a:pPr lvl="1"/>
            <a:r>
              <a:rPr lang="en-US" altLang="zh-CN" dirty="0" smtClean="0">
                <a:solidFill>
                  <a:schemeClr val="accent2">
                    <a:lumMod val="60000"/>
                    <a:lumOff val="40000"/>
                  </a:schemeClr>
                </a:solidFill>
              </a:rPr>
              <a:t>+x is oriented right to left.</a:t>
            </a:r>
          </a:p>
          <a:p>
            <a:r>
              <a:rPr lang="en-US" altLang="zh-CN" dirty="0"/>
              <a:t>In this </a:t>
            </a:r>
            <a:r>
              <a:rPr lang="en-US" altLang="zh-CN" dirty="0" smtClean="0"/>
              <a:t>scenario,</a:t>
            </a:r>
            <a:endParaRPr lang="en-US" altLang="zh-CN" dirty="0"/>
          </a:p>
          <a:p>
            <a:pPr lvl="1"/>
            <a:r>
              <a:rPr lang="en-US" altLang="zh-CN" dirty="0" smtClean="0">
                <a:solidFill>
                  <a:schemeClr val="accent2">
                    <a:lumMod val="60000"/>
                    <a:lumOff val="40000"/>
                  </a:schemeClr>
                </a:solidFill>
              </a:rPr>
              <a:t>We could get a axial image by holding z constant;</a:t>
            </a:r>
          </a:p>
          <a:p>
            <a:pPr lvl="1"/>
            <a:r>
              <a:rPr lang="en-US" altLang="zh-CN" dirty="0" smtClean="0">
                <a:solidFill>
                  <a:schemeClr val="accent2">
                    <a:lumMod val="60000"/>
                    <a:lumOff val="40000"/>
                  </a:schemeClr>
                </a:solidFill>
              </a:rPr>
              <a:t>We could get a coronal image by holding y constant;</a:t>
            </a:r>
          </a:p>
          <a:p>
            <a:pPr lvl="1"/>
            <a:r>
              <a:rPr lang="en-US" altLang="zh-CN" dirty="0" smtClean="0">
                <a:solidFill>
                  <a:schemeClr val="accent2">
                    <a:lumMod val="60000"/>
                    <a:lumOff val="40000"/>
                  </a:schemeClr>
                </a:solidFill>
              </a:rPr>
              <a:t>We could get a sagittal image by holding x constant;</a:t>
            </a:r>
            <a:endParaRPr lang="zh-CN" altLang="en-US" dirty="0" smtClean="0">
              <a:solidFill>
                <a:schemeClr val="accent2">
                  <a:lumMod val="60000"/>
                  <a:lumOff val="40000"/>
                </a:schemeClr>
              </a:solidFill>
            </a:endParaRPr>
          </a:p>
          <a:p>
            <a:endParaRPr lang="zh-CN" altLang="en-US" sz="2400" dirty="0"/>
          </a:p>
        </p:txBody>
      </p:sp>
    </p:spTree>
    <p:extLst>
      <p:ext uri="{BB962C8B-B14F-4D97-AF65-F5344CB8AC3E}">
        <p14:creationId xmlns:p14="http://schemas.microsoft.com/office/powerpoint/2010/main" val="2123771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037" y="1701024"/>
            <a:ext cx="5105150" cy="4288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196033" y="6155625"/>
            <a:ext cx="4416594" cy="369332"/>
          </a:xfrm>
          <a:prstGeom prst="rect">
            <a:avLst/>
          </a:prstGeom>
          <a:noFill/>
        </p:spPr>
        <p:txBody>
          <a:bodyPr wrap="none" rtlCol="0">
            <a:spAutoFit/>
          </a:bodyPr>
          <a:lstStyle/>
          <a:p>
            <a:r>
              <a:rPr lang="en-US" altLang="zh-CN" dirty="0" smtClean="0">
                <a:solidFill>
                  <a:schemeClr val="accent2">
                    <a:lumMod val="60000"/>
                    <a:lumOff val="40000"/>
                  </a:schemeClr>
                </a:solidFill>
              </a:rPr>
              <a:t>Laboratory coordinates in an MR scanner</a:t>
            </a:r>
            <a:endParaRPr lang="zh-CN" altLang="en-US" dirty="0">
              <a:solidFill>
                <a:schemeClr val="accent2">
                  <a:lumMod val="60000"/>
                  <a:lumOff val="40000"/>
                </a:schemeClr>
              </a:solidFill>
            </a:endParaRPr>
          </a:p>
        </p:txBody>
      </p:sp>
    </p:spTree>
    <p:extLst>
      <p:ext uri="{BB962C8B-B14F-4D97-AF65-F5344CB8AC3E}">
        <p14:creationId xmlns:p14="http://schemas.microsoft.com/office/powerpoint/2010/main" val="3665967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Frequency encoding</a:t>
            </a:r>
            <a:endParaRPr lang="zh-CN" altLang="en-US" dirty="0"/>
          </a:p>
        </p:txBody>
      </p:sp>
      <p:sp>
        <p:nvSpPr>
          <p:cNvPr id="3" name="内容占位符 2"/>
          <p:cNvSpPr>
            <a:spLocks noGrp="1"/>
          </p:cNvSpPr>
          <p:nvPr>
            <p:ph idx="1"/>
          </p:nvPr>
        </p:nvSpPr>
        <p:spPr/>
        <p:txBody>
          <a:bodyPr/>
          <a:lstStyle/>
          <a:p>
            <a:r>
              <a:rPr lang="en-US" altLang="zh-CN" dirty="0" err="1" smtClean="0"/>
              <a:t>Larmor</a:t>
            </a:r>
            <a:r>
              <a:rPr lang="en-US" altLang="zh-CN" dirty="0" smtClean="0"/>
              <a:t> frequency</a:t>
            </a:r>
          </a:p>
          <a:p>
            <a:endParaRPr lang="en-US" altLang="zh-CN" dirty="0"/>
          </a:p>
          <a:p>
            <a:endParaRPr lang="en-US" altLang="zh-CN" dirty="0" smtClean="0"/>
          </a:p>
          <a:p>
            <a:r>
              <a:rPr lang="en-US" altLang="zh-CN" dirty="0" smtClean="0"/>
              <a:t>Where the dependence of </a:t>
            </a:r>
            <a:r>
              <a:rPr lang="en-US" altLang="zh-CN" dirty="0" err="1" smtClean="0"/>
              <a:t>Larmor</a:t>
            </a:r>
            <a:r>
              <a:rPr lang="en-US" altLang="zh-CN" dirty="0" smtClean="0"/>
              <a:t> frequency v(</a:t>
            </a:r>
            <a:r>
              <a:rPr lang="en-US" altLang="zh-CN" b="1" dirty="0" smtClean="0"/>
              <a:t>r</a:t>
            </a:r>
            <a:r>
              <a:rPr lang="en-US" altLang="zh-CN" dirty="0" smtClean="0"/>
              <a:t>) on spatial position </a:t>
            </a:r>
            <a:r>
              <a:rPr lang="en-US" altLang="zh-CN" b="1" dirty="0" smtClean="0"/>
              <a:t>r</a:t>
            </a:r>
            <a:r>
              <a:rPr lang="en-US" altLang="zh-CN" dirty="0" smtClean="0"/>
              <a:t>=(</a:t>
            </a:r>
            <a:r>
              <a:rPr lang="en-US" altLang="zh-CN" dirty="0" err="1" smtClean="0"/>
              <a:t>x,y,z</a:t>
            </a:r>
            <a:r>
              <a:rPr lang="en-US" altLang="zh-CN" dirty="0" smtClean="0"/>
              <a:t>) is made explicit.</a:t>
            </a:r>
            <a:endParaRPr lang="zh-CN" altLang="en-US" dirty="0"/>
          </a:p>
        </p:txBody>
      </p:sp>
      <mc:AlternateContent xmlns:mc="http://schemas.openxmlformats.org/markup-compatibility/2006" xmlns:a14="http://schemas.microsoft.com/office/drawing/2010/main">
        <mc:Choice Requires="a14">
          <p:sp>
            <p:nvSpPr>
              <p:cNvPr id="5" name="TextBox 4"/>
              <p:cNvSpPr txBox="1"/>
              <p:nvPr/>
            </p:nvSpPr>
            <p:spPr>
              <a:xfrm>
                <a:off x="1404044" y="2421014"/>
                <a:ext cx="3445879"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solidFill>
                            <a:schemeClr val="accent2">
                              <a:lumMod val="60000"/>
                              <a:lumOff val="40000"/>
                            </a:schemeClr>
                          </a:solidFill>
                          <a:latin typeface="Cambria Math"/>
                        </a:rPr>
                        <m:t>𝑣</m:t>
                      </m:r>
                      <m:d>
                        <m:dPr>
                          <m:ctrlPr>
                            <a:rPr lang="en-US" altLang="zh-CN" sz="2800" b="0" i="1" smtClean="0">
                              <a:solidFill>
                                <a:schemeClr val="accent2">
                                  <a:lumMod val="60000"/>
                                  <a:lumOff val="40000"/>
                                </a:schemeClr>
                              </a:solidFill>
                              <a:latin typeface="Cambria Math"/>
                            </a:rPr>
                          </m:ctrlPr>
                        </m:dPr>
                        <m:e>
                          <m:r>
                            <a:rPr lang="en-US" altLang="zh-CN" sz="2800" b="1" i="1" smtClean="0">
                              <a:solidFill>
                                <a:schemeClr val="accent2">
                                  <a:lumMod val="60000"/>
                                  <a:lumOff val="40000"/>
                                </a:schemeClr>
                              </a:solidFill>
                              <a:latin typeface="Cambria Math"/>
                            </a:rPr>
                            <m:t>𝒓</m:t>
                          </m:r>
                        </m:e>
                      </m:d>
                      <m:r>
                        <a:rPr lang="en-US" altLang="zh-CN" sz="2800" b="0" i="1" smtClean="0">
                          <a:solidFill>
                            <a:schemeClr val="accent2">
                              <a:lumMod val="60000"/>
                              <a:lumOff val="40000"/>
                            </a:schemeClr>
                          </a:solidFill>
                          <a:latin typeface="Cambria Math"/>
                        </a:rPr>
                        <m:t>=</m:t>
                      </m:r>
                      <m:r>
                        <m:rPr>
                          <m:sty m:val="p"/>
                        </m:rPr>
                        <a:rPr lang="el-GR" altLang="zh-CN" sz="2800" b="0" i="1" smtClean="0">
                          <a:solidFill>
                            <a:schemeClr val="accent2">
                              <a:lumMod val="60000"/>
                              <a:lumOff val="40000"/>
                            </a:schemeClr>
                          </a:solidFill>
                          <a:latin typeface="Cambria Math"/>
                        </a:rPr>
                        <m:t>γ</m:t>
                      </m:r>
                      <m:r>
                        <a:rPr lang="en-US" altLang="zh-CN" sz="2800" i="1">
                          <a:solidFill>
                            <a:schemeClr val="accent2">
                              <a:lumMod val="60000"/>
                              <a:lumOff val="40000"/>
                            </a:schemeClr>
                          </a:solidFill>
                          <a:latin typeface="Cambria Math"/>
                        </a:rPr>
                        <m:t>(</m:t>
                      </m:r>
                      <m:sSub>
                        <m:sSubPr>
                          <m:ctrlPr>
                            <a:rPr lang="en-US" altLang="zh-CN" sz="2800" i="1">
                              <a:solidFill>
                                <a:schemeClr val="accent2">
                                  <a:lumMod val="60000"/>
                                  <a:lumOff val="40000"/>
                                </a:schemeClr>
                              </a:solidFill>
                              <a:latin typeface="Cambria Math"/>
                            </a:rPr>
                          </m:ctrlPr>
                        </m:sSubPr>
                        <m:e>
                          <m:r>
                            <a:rPr lang="en-US" altLang="zh-CN" sz="2800" i="1">
                              <a:solidFill>
                                <a:schemeClr val="accent2">
                                  <a:lumMod val="60000"/>
                                  <a:lumOff val="40000"/>
                                </a:schemeClr>
                              </a:solidFill>
                              <a:latin typeface="Cambria Math"/>
                            </a:rPr>
                            <m:t>𝐵</m:t>
                          </m:r>
                        </m:e>
                        <m:sub>
                          <m:r>
                            <a:rPr lang="en-US" altLang="zh-CN" sz="2800" i="1">
                              <a:solidFill>
                                <a:schemeClr val="accent2">
                                  <a:lumMod val="60000"/>
                                  <a:lumOff val="40000"/>
                                </a:schemeClr>
                              </a:solidFill>
                              <a:latin typeface="Cambria Math"/>
                            </a:rPr>
                            <m:t>0</m:t>
                          </m:r>
                        </m:sub>
                      </m:sSub>
                      <m:r>
                        <a:rPr lang="en-US" altLang="zh-CN" sz="2800" i="1">
                          <a:solidFill>
                            <a:schemeClr val="accent2">
                              <a:lumMod val="60000"/>
                              <a:lumOff val="40000"/>
                            </a:schemeClr>
                          </a:solidFill>
                          <a:latin typeface="Cambria Math"/>
                        </a:rPr>
                        <m:t>+</m:t>
                      </m:r>
                      <m:r>
                        <a:rPr lang="en-US" altLang="zh-CN" sz="2800" b="1" i="1">
                          <a:solidFill>
                            <a:schemeClr val="accent2">
                              <a:lumMod val="60000"/>
                              <a:lumOff val="40000"/>
                            </a:schemeClr>
                          </a:solidFill>
                          <a:latin typeface="Cambria Math"/>
                        </a:rPr>
                        <m:t>𝑮</m:t>
                      </m:r>
                      <m:r>
                        <a:rPr lang="en-US" altLang="zh-CN" sz="2800" b="1" i="1">
                          <a:solidFill>
                            <a:schemeClr val="accent2">
                              <a:lumMod val="60000"/>
                              <a:lumOff val="40000"/>
                            </a:schemeClr>
                          </a:solidFill>
                          <a:latin typeface="Cambria Math"/>
                        </a:rPr>
                        <m:t>∙</m:t>
                      </m:r>
                      <m:r>
                        <a:rPr lang="en-US" altLang="zh-CN" sz="2800" b="1" i="1">
                          <a:solidFill>
                            <a:schemeClr val="accent2">
                              <a:lumMod val="60000"/>
                              <a:lumOff val="40000"/>
                            </a:schemeClr>
                          </a:solidFill>
                          <a:latin typeface="Cambria Math"/>
                        </a:rPr>
                        <m:t>𝒓</m:t>
                      </m:r>
                      <m:r>
                        <a:rPr lang="en-US" altLang="zh-CN" sz="2800" i="1">
                          <a:solidFill>
                            <a:schemeClr val="accent2">
                              <a:lumMod val="60000"/>
                              <a:lumOff val="40000"/>
                            </a:schemeClr>
                          </a:solidFill>
                          <a:latin typeface="Cambria Math"/>
                        </a:rPr>
                        <m:t>)</m:t>
                      </m:r>
                    </m:oMath>
                  </m:oMathPara>
                </a14:m>
                <a:endParaRPr lang="zh-CN" altLang="en-US" sz="2800" dirty="0">
                  <a:solidFill>
                    <a:schemeClr val="accent2">
                      <a:lumMod val="60000"/>
                      <a:lumOff val="40000"/>
                    </a:schemeClr>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404044" y="2421014"/>
                <a:ext cx="3445879" cy="523220"/>
              </a:xfrm>
              <a:prstGeom prst="rect">
                <a:avLst/>
              </a:prstGeom>
              <a:blipFill rotWithShape="1">
                <a:blip r:embed="rId2"/>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78761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Slice</a:t>
            </a:r>
            <a:r>
              <a:rPr lang="zh-CN" altLang="en-US" dirty="0" smtClean="0"/>
              <a:t> </a:t>
            </a:r>
            <a:r>
              <a:rPr lang="en-US" altLang="zh-CN" dirty="0" smtClean="0"/>
              <a:t>selection</a:t>
            </a:r>
            <a:endParaRPr lang="zh-CN" altLang="en-US" dirty="0"/>
          </a:p>
        </p:txBody>
      </p:sp>
      <p:sp>
        <p:nvSpPr>
          <p:cNvPr id="3" name="内容占位符 2"/>
          <p:cNvSpPr>
            <a:spLocks noGrp="1"/>
          </p:cNvSpPr>
          <p:nvPr>
            <p:ph idx="1"/>
          </p:nvPr>
        </p:nvSpPr>
        <p:spPr/>
        <p:txBody>
          <a:bodyPr/>
          <a:lstStyle/>
          <a:p>
            <a:r>
              <a:rPr lang="en-US" altLang="zh-CN" dirty="0" smtClean="0"/>
              <a:t>Principle of Slice selection</a:t>
            </a:r>
          </a:p>
          <a:p>
            <a:endParaRPr lang="en-US" altLang="zh-CN" dirty="0" smtClean="0"/>
          </a:p>
          <a:p>
            <a:r>
              <a:rPr lang="en-US" altLang="zh-CN" dirty="0" smtClean="0"/>
              <a:t>When G has only one nonzero component z</a:t>
            </a:r>
          </a:p>
          <a:p>
            <a:endParaRPr lang="en-US" altLang="zh-CN" dirty="0"/>
          </a:p>
          <a:p>
            <a:endParaRPr lang="en-US" altLang="zh-CN" dirty="0" smtClean="0"/>
          </a:p>
          <a:p>
            <a:endParaRPr lang="en-US" altLang="zh-CN" dirty="0"/>
          </a:p>
          <a:p>
            <a:endParaRPr lang="en-US" altLang="zh-CN" dirty="0" smtClean="0"/>
          </a:p>
          <a:p>
            <a:pPr marL="0" indent="0">
              <a:buNone/>
            </a:pPr>
            <a:endParaRPr lang="en-US" altLang="zh-CN" dirty="0"/>
          </a:p>
        </p:txBody>
      </p:sp>
      <mc:AlternateContent xmlns:mc="http://schemas.openxmlformats.org/markup-compatibility/2006" xmlns:a14="http://schemas.microsoft.com/office/drawing/2010/main">
        <mc:Choice Requires="a14">
          <p:sp>
            <p:nvSpPr>
              <p:cNvPr id="4" name="TextBox 3"/>
              <p:cNvSpPr txBox="1"/>
              <p:nvPr/>
            </p:nvSpPr>
            <p:spPr>
              <a:xfrm>
                <a:off x="1116048" y="4474955"/>
                <a:ext cx="327423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solidFill>
                            <a:schemeClr val="accent2">
                              <a:lumMod val="60000"/>
                              <a:lumOff val="40000"/>
                            </a:schemeClr>
                          </a:solidFill>
                          <a:latin typeface="Cambria Math"/>
                        </a:rPr>
                        <m:t>𝑣</m:t>
                      </m:r>
                      <m:d>
                        <m:dPr>
                          <m:ctrlPr>
                            <a:rPr lang="en-US" altLang="zh-CN" sz="2800" b="0" i="1" smtClean="0">
                              <a:solidFill>
                                <a:schemeClr val="accent2">
                                  <a:lumMod val="60000"/>
                                  <a:lumOff val="40000"/>
                                </a:schemeClr>
                              </a:solidFill>
                              <a:latin typeface="Cambria Math"/>
                            </a:rPr>
                          </m:ctrlPr>
                        </m:dPr>
                        <m:e>
                          <m:r>
                            <a:rPr lang="en-US" altLang="zh-CN" sz="2800" b="0" i="1" smtClean="0">
                              <a:solidFill>
                                <a:schemeClr val="accent2">
                                  <a:lumMod val="60000"/>
                                  <a:lumOff val="40000"/>
                                </a:schemeClr>
                              </a:solidFill>
                              <a:latin typeface="Cambria Math"/>
                            </a:rPr>
                            <m:t>𝑧</m:t>
                          </m:r>
                        </m:e>
                      </m:d>
                      <m:r>
                        <a:rPr lang="en-US" altLang="zh-CN" sz="2800" b="0" i="1" smtClean="0">
                          <a:solidFill>
                            <a:schemeClr val="accent2">
                              <a:lumMod val="60000"/>
                              <a:lumOff val="40000"/>
                            </a:schemeClr>
                          </a:solidFill>
                          <a:latin typeface="Cambria Math"/>
                        </a:rPr>
                        <m:t>=</m:t>
                      </m:r>
                      <m:r>
                        <m:rPr>
                          <m:sty m:val="p"/>
                        </m:rPr>
                        <a:rPr lang="el-GR" altLang="zh-CN" sz="2800" b="0" i="1" smtClean="0">
                          <a:solidFill>
                            <a:schemeClr val="accent2">
                              <a:lumMod val="60000"/>
                              <a:lumOff val="40000"/>
                            </a:schemeClr>
                          </a:solidFill>
                          <a:latin typeface="Cambria Math"/>
                        </a:rPr>
                        <m:t>γ</m:t>
                      </m:r>
                      <m:r>
                        <a:rPr lang="en-US" altLang="zh-CN" sz="2800" b="0" i="1" smtClean="0">
                          <a:solidFill>
                            <a:schemeClr val="accent2">
                              <a:lumMod val="60000"/>
                              <a:lumOff val="40000"/>
                            </a:schemeClr>
                          </a:solidFill>
                          <a:latin typeface="Cambria Math"/>
                        </a:rPr>
                        <m:t>(</m:t>
                      </m:r>
                      <m:sSub>
                        <m:sSubPr>
                          <m:ctrlPr>
                            <a:rPr lang="en-US" altLang="zh-CN" sz="2800" b="0" i="1" smtClean="0">
                              <a:solidFill>
                                <a:schemeClr val="accent2">
                                  <a:lumMod val="60000"/>
                                  <a:lumOff val="40000"/>
                                </a:schemeClr>
                              </a:solidFill>
                              <a:latin typeface="Cambria Math"/>
                            </a:rPr>
                          </m:ctrlPr>
                        </m:sSubPr>
                        <m:e>
                          <m:r>
                            <a:rPr lang="en-US" altLang="zh-CN" sz="2800" b="0" i="1" smtClean="0">
                              <a:solidFill>
                                <a:schemeClr val="accent2">
                                  <a:lumMod val="60000"/>
                                  <a:lumOff val="40000"/>
                                </a:schemeClr>
                              </a:solidFill>
                              <a:latin typeface="Cambria Math"/>
                            </a:rPr>
                            <m:t>𝐵</m:t>
                          </m:r>
                        </m:e>
                        <m:sub>
                          <m:r>
                            <a:rPr lang="en-US" altLang="zh-CN" sz="2800" b="0" i="1" smtClean="0">
                              <a:solidFill>
                                <a:schemeClr val="accent2">
                                  <a:lumMod val="60000"/>
                                  <a:lumOff val="40000"/>
                                </a:schemeClr>
                              </a:solidFill>
                              <a:latin typeface="Cambria Math"/>
                            </a:rPr>
                            <m:t>0</m:t>
                          </m:r>
                        </m:sub>
                      </m:sSub>
                      <m:r>
                        <a:rPr lang="en-US" altLang="zh-CN" sz="2800" b="0" i="1" smtClean="0">
                          <a:solidFill>
                            <a:schemeClr val="accent2">
                              <a:lumMod val="60000"/>
                              <a:lumOff val="40000"/>
                            </a:schemeClr>
                          </a:solidFill>
                          <a:latin typeface="Cambria Math"/>
                        </a:rPr>
                        <m:t>+</m:t>
                      </m:r>
                      <m:sSub>
                        <m:sSubPr>
                          <m:ctrlPr>
                            <a:rPr lang="el-GR" altLang="zh-CN" sz="2800" i="1">
                              <a:solidFill>
                                <a:schemeClr val="accent2">
                                  <a:lumMod val="60000"/>
                                  <a:lumOff val="40000"/>
                                </a:schemeClr>
                              </a:solidFill>
                              <a:latin typeface="Cambria Math"/>
                            </a:rPr>
                          </m:ctrlPr>
                        </m:sSubPr>
                        <m:e>
                          <m:r>
                            <a:rPr lang="en-US" altLang="zh-CN" sz="2800" i="1">
                              <a:solidFill>
                                <a:schemeClr val="accent2">
                                  <a:lumMod val="60000"/>
                                  <a:lumOff val="40000"/>
                                </a:schemeClr>
                              </a:solidFill>
                              <a:latin typeface="Cambria Math"/>
                            </a:rPr>
                            <m:t>𝐺</m:t>
                          </m:r>
                        </m:e>
                        <m:sub>
                          <m:r>
                            <a:rPr lang="en-US" altLang="zh-CN" sz="2800" i="1">
                              <a:solidFill>
                                <a:schemeClr val="accent2">
                                  <a:lumMod val="60000"/>
                                  <a:lumOff val="40000"/>
                                </a:schemeClr>
                              </a:solidFill>
                              <a:latin typeface="Cambria Math"/>
                            </a:rPr>
                            <m:t>𝑧</m:t>
                          </m:r>
                        </m:sub>
                      </m:sSub>
                      <m:r>
                        <a:rPr lang="en-US" altLang="zh-CN" sz="2800" b="0" i="1" smtClean="0">
                          <a:solidFill>
                            <a:schemeClr val="accent2">
                              <a:lumMod val="60000"/>
                              <a:lumOff val="40000"/>
                            </a:schemeClr>
                          </a:solidFill>
                          <a:latin typeface="Cambria Math"/>
                        </a:rPr>
                        <m:t>𝑧</m:t>
                      </m:r>
                      <m:r>
                        <a:rPr lang="en-US" altLang="zh-CN" sz="2800" b="0" i="1" smtClean="0">
                          <a:solidFill>
                            <a:schemeClr val="accent2">
                              <a:lumMod val="60000"/>
                              <a:lumOff val="40000"/>
                            </a:schemeClr>
                          </a:solidFill>
                          <a:latin typeface="Cambria Math"/>
                        </a:rPr>
                        <m:t>)</m:t>
                      </m:r>
                    </m:oMath>
                  </m:oMathPara>
                </a14:m>
                <a:endParaRPr lang="zh-CN" altLang="en-US" sz="2800" dirty="0">
                  <a:solidFill>
                    <a:schemeClr val="accent2">
                      <a:lumMod val="60000"/>
                      <a:lumOff val="40000"/>
                    </a:schemeClr>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116048" y="4474955"/>
                <a:ext cx="3274230" cy="523220"/>
              </a:xfrm>
              <a:prstGeom prst="rect">
                <a:avLst/>
              </a:prstGeom>
              <a:blipFill rotWithShape="1">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1116048" y="3500999"/>
                <a:ext cx="1878656" cy="523220"/>
              </a:xfrm>
              <a:prstGeom prst="rect">
                <a:avLst/>
              </a:prstGeom>
            </p:spPr>
            <p:txBody>
              <a:bodyPr wrap="none">
                <a:spAutoFit/>
              </a:bodyPr>
              <a:lstStyle/>
              <a:p>
                <a:r>
                  <a:rPr lang="en-US" altLang="zh-CN" sz="2800" b="1" dirty="0">
                    <a:solidFill>
                      <a:schemeClr val="accent2">
                        <a:lumMod val="60000"/>
                        <a:lumOff val="40000"/>
                      </a:schemeClr>
                    </a:solidFill>
                    <a:latin typeface="Cambria Math"/>
                  </a:rPr>
                  <a:t>G</a:t>
                </a:r>
                <a:r>
                  <a:rPr lang="en-US" altLang="zh-CN" sz="2800" dirty="0">
                    <a:solidFill>
                      <a:schemeClr val="accent2">
                        <a:lumMod val="60000"/>
                        <a:lumOff val="40000"/>
                      </a:schemeClr>
                    </a:solidFill>
                    <a:latin typeface="Cambria Math"/>
                  </a:rPr>
                  <a:t>=(0,0,</a:t>
                </a:r>
                <a14:m>
                  <m:oMath xmlns:m="http://schemas.openxmlformats.org/officeDocument/2006/math">
                    <m:sSub>
                      <m:sSubPr>
                        <m:ctrlPr>
                          <a:rPr lang="el-GR" altLang="zh-CN" sz="2800" i="1">
                            <a:solidFill>
                              <a:schemeClr val="accent2">
                                <a:lumMod val="60000"/>
                                <a:lumOff val="40000"/>
                              </a:schemeClr>
                            </a:solidFill>
                            <a:latin typeface="Cambria Math"/>
                          </a:rPr>
                        </m:ctrlPr>
                      </m:sSubPr>
                      <m:e>
                        <m:r>
                          <m:rPr>
                            <m:sty m:val="p"/>
                          </m:rPr>
                          <a:rPr lang="en-US" altLang="zh-CN" sz="2800" i="0">
                            <a:solidFill>
                              <a:schemeClr val="accent2">
                                <a:lumMod val="60000"/>
                                <a:lumOff val="40000"/>
                              </a:schemeClr>
                            </a:solidFill>
                            <a:latin typeface="Cambria Math"/>
                          </a:rPr>
                          <m:t>G</m:t>
                        </m:r>
                      </m:e>
                      <m:sub>
                        <m:r>
                          <m:rPr>
                            <m:sty m:val="p"/>
                          </m:rPr>
                          <a:rPr lang="en-US" altLang="zh-CN" sz="2800" i="0">
                            <a:solidFill>
                              <a:schemeClr val="accent2">
                                <a:lumMod val="60000"/>
                                <a:lumOff val="40000"/>
                              </a:schemeClr>
                            </a:solidFill>
                            <a:latin typeface="Cambria Math"/>
                          </a:rPr>
                          <m:t>z</m:t>
                        </m:r>
                      </m:sub>
                    </m:sSub>
                  </m:oMath>
                </a14:m>
                <a:r>
                  <a:rPr lang="en-US" altLang="zh-CN" sz="2800" dirty="0">
                    <a:solidFill>
                      <a:schemeClr val="accent2">
                        <a:lumMod val="60000"/>
                        <a:lumOff val="40000"/>
                      </a:schemeClr>
                    </a:solidFill>
                    <a:latin typeface="Cambria Math"/>
                  </a:rPr>
                  <a:t>)</a:t>
                </a:r>
              </a:p>
            </p:txBody>
          </p:sp>
        </mc:Choice>
        <mc:Fallback xmlns="">
          <p:sp>
            <p:nvSpPr>
              <p:cNvPr id="5" name="矩形 4"/>
              <p:cNvSpPr>
                <a:spLocks noRot="1" noChangeAspect="1" noMove="1" noResize="1" noEditPoints="1" noAdjustHandles="1" noChangeArrowheads="1" noChangeShapeType="1" noTextEdit="1"/>
              </p:cNvSpPr>
              <p:nvPr/>
            </p:nvSpPr>
            <p:spPr>
              <a:xfrm>
                <a:off x="1116048" y="3500999"/>
                <a:ext cx="1878656" cy="523220"/>
              </a:xfrm>
              <a:prstGeom prst="rect">
                <a:avLst/>
              </a:prstGeom>
              <a:blipFill rotWithShape="1">
                <a:blip r:embed="rId3"/>
                <a:stretch>
                  <a:fillRect l="-6494" t="-11628" r="-5844" b="-3139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49721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466850"/>
            <a:ext cx="8858250"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61699" y="5488419"/>
            <a:ext cx="5399876" cy="369332"/>
          </a:xfrm>
          <a:prstGeom prst="rect">
            <a:avLst/>
          </a:prstGeom>
          <a:noFill/>
        </p:spPr>
        <p:txBody>
          <a:bodyPr wrap="none" rtlCol="0">
            <a:spAutoFit/>
          </a:bodyPr>
          <a:lstStyle/>
          <a:p>
            <a:r>
              <a:rPr lang="en-US" altLang="zh-CN" dirty="0" smtClean="0">
                <a:solidFill>
                  <a:schemeClr val="accent2">
                    <a:lumMod val="60000"/>
                    <a:lumOff val="40000"/>
                  </a:schemeClr>
                </a:solidFill>
              </a:rPr>
              <a:t>Effect on the main magnetic field from a z-gradient</a:t>
            </a:r>
            <a:endParaRPr lang="zh-CN" altLang="en-US" dirty="0">
              <a:solidFill>
                <a:schemeClr val="accent2">
                  <a:lumMod val="60000"/>
                  <a:lumOff val="40000"/>
                </a:schemeClr>
              </a:solidFill>
            </a:endParaRPr>
          </a:p>
        </p:txBody>
      </p:sp>
    </p:spTree>
    <p:extLst>
      <p:ext uri="{BB962C8B-B14F-4D97-AF65-F5344CB8AC3E}">
        <p14:creationId xmlns:p14="http://schemas.microsoft.com/office/powerpoint/2010/main" val="928760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61" y="1328739"/>
            <a:ext cx="8495882" cy="3537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1236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smtClean="0"/>
              <a:t>There are 3 parameters to select slices:</a:t>
            </a:r>
          </a:p>
          <a:p>
            <a:r>
              <a:rPr lang="en-US" altLang="zh-CN" dirty="0" smtClean="0"/>
              <a:t>z-gradient strength  </a:t>
            </a:r>
            <a:r>
              <a:rPr lang="en-US" altLang="zh-CN" dirty="0" err="1" smtClean="0"/>
              <a:t>G</a:t>
            </a:r>
            <a:r>
              <a:rPr lang="en-US" altLang="zh-CN" baseline="-25000" dirty="0" err="1" smtClean="0"/>
              <a:t>z</a:t>
            </a:r>
            <a:r>
              <a:rPr lang="en-US" altLang="zh-CN" dirty="0" smtClean="0"/>
              <a:t>, </a:t>
            </a:r>
          </a:p>
          <a:p>
            <a:r>
              <a:rPr lang="en-US" altLang="zh-CN" dirty="0" smtClean="0"/>
              <a:t>RF center frequency,</a:t>
            </a:r>
          </a:p>
          <a:p>
            <a:endParaRPr lang="en-US" altLang="zh-CN" dirty="0"/>
          </a:p>
          <a:p>
            <a:endParaRPr lang="en-US" altLang="zh-CN" dirty="0" smtClean="0"/>
          </a:p>
          <a:p>
            <a:r>
              <a:rPr lang="en-US" altLang="zh-CN" dirty="0" smtClean="0"/>
              <a:t>And RF frequency range,</a:t>
            </a:r>
          </a:p>
          <a:p>
            <a:endParaRPr lang="en-US" altLang="zh-CN" dirty="0" smtClean="0"/>
          </a:p>
          <a:p>
            <a:endParaRPr lang="zh-CN" altLang="en-US" dirty="0"/>
          </a:p>
        </p:txBody>
      </p:sp>
      <mc:AlternateContent xmlns:mc="http://schemas.openxmlformats.org/markup-compatibility/2006" xmlns:a14="http://schemas.microsoft.com/office/drawing/2010/main">
        <mc:Choice Requires="a14">
          <p:sp>
            <p:nvSpPr>
              <p:cNvPr id="4" name="TextBox 3"/>
              <p:cNvSpPr txBox="1"/>
              <p:nvPr/>
            </p:nvSpPr>
            <p:spPr>
              <a:xfrm>
                <a:off x="1980036" y="3285002"/>
                <a:ext cx="2014975" cy="8721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sz="2800" b="0" i="1" smtClean="0">
                              <a:solidFill>
                                <a:schemeClr val="accent2">
                                  <a:lumMod val="60000"/>
                                  <a:lumOff val="40000"/>
                                </a:schemeClr>
                              </a:solidFill>
                              <a:latin typeface="Cambria Math"/>
                            </a:rPr>
                          </m:ctrlPr>
                        </m:accPr>
                        <m:e>
                          <m:r>
                            <a:rPr lang="en-US" altLang="zh-CN" sz="2800" b="0" i="1" smtClean="0">
                              <a:solidFill>
                                <a:schemeClr val="accent2">
                                  <a:lumMod val="60000"/>
                                  <a:lumOff val="40000"/>
                                </a:schemeClr>
                              </a:solidFill>
                              <a:latin typeface="Cambria Math"/>
                            </a:rPr>
                            <m:t>𝑣</m:t>
                          </m:r>
                        </m:e>
                      </m:acc>
                      <m:r>
                        <a:rPr lang="en-US" altLang="zh-CN" sz="2800" b="0" i="1" smtClean="0">
                          <a:solidFill>
                            <a:schemeClr val="accent2">
                              <a:lumMod val="60000"/>
                              <a:lumOff val="40000"/>
                            </a:schemeClr>
                          </a:solidFill>
                          <a:latin typeface="Cambria Math"/>
                        </a:rPr>
                        <m:t>=</m:t>
                      </m:r>
                      <m:f>
                        <m:fPr>
                          <m:ctrlPr>
                            <a:rPr lang="en-US" altLang="zh-CN" sz="2800" b="0" i="1" smtClean="0">
                              <a:solidFill>
                                <a:schemeClr val="accent2">
                                  <a:lumMod val="60000"/>
                                  <a:lumOff val="40000"/>
                                </a:schemeClr>
                              </a:solidFill>
                              <a:latin typeface="Cambria Math"/>
                            </a:rPr>
                          </m:ctrlPr>
                        </m:fPr>
                        <m:num>
                          <m:sSub>
                            <m:sSubPr>
                              <m:ctrlPr>
                                <a:rPr lang="en-US" altLang="zh-CN" sz="2800" b="0" i="1" smtClean="0">
                                  <a:solidFill>
                                    <a:schemeClr val="accent2">
                                      <a:lumMod val="60000"/>
                                      <a:lumOff val="40000"/>
                                    </a:schemeClr>
                                  </a:solidFill>
                                  <a:latin typeface="Cambria Math"/>
                                </a:rPr>
                              </m:ctrlPr>
                            </m:sSubPr>
                            <m:e>
                              <m:r>
                                <a:rPr lang="en-US" altLang="zh-CN" sz="2800" b="0" i="1" smtClean="0">
                                  <a:solidFill>
                                    <a:schemeClr val="accent2">
                                      <a:lumMod val="60000"/>
                                      <a:lumOff val="40000"/>
                                    </a:schemeClr>
                                  </a:solidFill>
                                  <a:latin typeface="Cambria Math"/>
                                </a:rPr>
                                <m:t>𝑣</m:t>
                              </m:r>
                            </m:e>
                            <m:sub>
                              <m:r>
                                <a:rPr lang="en-US" altLang="zh-CN" sz="2800" b="0" i="1" smtClean="0">
                                  <a:solidFill>
                                    <a:schemeClr val="accent2">
                                      <a:lumMod val="60000"/>
                                      <a:lumOff val="40000"/>
                                    </a:schemeClr>
                                  </a:solidFill>
                                  <a:latin typeface="Cambria Math"/>
                                </a:rPr>
                                <m:t>1</m:t>
                              </m:r>
                            </m:sub>
                          </m:sSub>
                          <m:sSub>
                            <m:sSubPr>
                              <m:ctrlPr>
                                <a:rPr lang="en-US" altLang="zh-CN" sz="2800" b="0" i="1" smtClean="0">
                                  <a:solidFill>
                                    <a:schemeClr val="accent2">
                                      <a:lumMod val="60000"/>
                                      <a:lumOff val="40000"/>
                                    </a:schemeClr>
                                  </a:solidFill>
                                  <a:latin typeface="Cambria Math"/>
                                </a:rPr>
                              </m:ctrlPr>
                            </m:sSubPr>
                            <m:e>
                              <m:r>
                                <a:rPr lang="en-US" altLang="zh-CN" sz="2800" b="0" i="1" smtClean="0">
                                  <a:solidFill>
                                    <a:schemeClr val="accent2">
                                      <a:lumMod val="60000"/>
                                      <a:lumOff val="40000"/>
                                    </a:schemeClr>
                                  </a:solidFill>
                                  <a:latin typeface="Cambria Math"/>
                                </a:rPr>
                                <m:t>+</m:t>
                              </m:r>
                              <m:r>
                                <a:rPr lang="en-US" altLang="zh-CN" sz="2800" b="0" i="1" smtClean="0">
                                  <a:solidFill>
                                    <a:schemeClr val="accent2">
                                      <a:lumMod val="60000"/>
                                      <a:lumOff val="40000"/>
                                    </a:schemeClr>
                                  </a:solidFill>
                                  <a:latin typeface="Cambria Math"/>
                                </a:rPr>
                                <m:t>𝑣</m:t>
                              </m:r>
                            </m:e>
                            <m:sub>
                              <m:r>
                                <a:rPr lang="en-US" altLang="zh-CN" sz="2800" b="0" i="1" smtClean="0">
                                  <a:solidFill>
                                    <a:schemeClr val="accent2">
                                      <a:lumMod val="60000"/>
                                      <a:lumOff val="40000"/>
                                    </a:schemeClr>
                                  </a:solidFill>
                                  <a:latin typeface="Cambria Math"/>
                                </a:rPr>
                                <m:t>2</m:t>
                              </m:r>
                            </m:sub>
                          </m:sSub>
                        </m:num>
                        <m:den>
                          <m:r>
                            <a:rPr lang="en-US" altLang="zh-CN" sz="2800" b="0" i="1" smtClean="0">
                              <a:solidFill>
                                <a:schemeClr val="accent2">
                                  <a:lumMod val="60000"/>
                                  <a:lumOff val="40000"/>
                                </a:schemeClr>
                              </a:solidFill>
                              <a:latin typeface="Cambria Math"/>
                            </a:rPr>
                            <m:t>2</m:t>
                          </m:r>
                        </m:den>
                      </m:f>
                    </m:oMath>
                  </m:oMathPara>
                </a14:m>
                <a:endParaRPr lang="zh-CN" altLang="en-US" sz="2800" dirty="0">
                  <a:solidFill>
                    <a:schemeClr val="accent2">
                      <a:lumMod val="60000"/>
                      <a:lumOff val="40000"/>
                    </a:schemeClr>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980036" y="3285002"/>
                <a:ext cx="2014975" cy="872162"/>
              </a:xfrm>
              <a:prstGeom prst="rect">
                <a:avLst/>
              </a:prstGeom>
              <a:blipFill rotWithShape="1">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980036" y="4849746"/>
                <a:ext cx="2661819" cy="5232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CN" altLang="en-US" sz="2800" i="1" smtClean="0">
                          <a:solidFill>
                            <a:schemeClr val="accent2">
                              <a:lumMod val="60000"/>
                              <a:lumOff val="40000"/>
                            </a:schemeClr>
                          </a:solidFill>
                          <a:latin typeface="Cambria Math"/>
                        </a:rPr>
                        <m:t>△</m:t>
                      </m:r>
                      <m:r>
                        <a:rPr lang="en-US" altLang="zh-CN" sz="2800" b="0" i="1" smtClean="0">
                          <a:solidFill>
                            <a:schemeClr val="accent2">
                              <a:lumMod val="60000"/>
                              <a:lumOff val="40000"/>
                            </a:schemeClr>
                          </a:solidFill>
                          <a:latin typeface="Cambria Math"/>
                        </a:rPr>
                        <m:t>𝑣</m:t>
                      </m:r>
                      <m:r>
                        <a:rPr lang="en-US" altLang="zh-CN" sz="2800" b="0" i="1" smtClean="0">
                          <a:solidFill>
                            <a:schemeClr val="accent2">
                              <a:lumMod val="60000"/>
                              <a:lumOff val="40000"/>
                            </a:schemeClr>
                          </a:solidFill>
                          <a:latin typeface="Cambria Math"/>
                        </a:rPr>
                        <m:t>=|</m:t>
                      </m:r>
                      <m:sSub>
                        <m:sSubPr>
                          <m:ctrlPr>
                            <a:rPr lang="zh-CN" altLang="en-US" sz="2800" i="1" dirty="0" smtClean="0">
                              <a:solidFill>
                                <a:schemeClr val="accent2">
                                  <a:lumMod val="60000"/>
                                  <a:lumOff val="40000"/>
                                </a:schemeClr>
                              </a:solidFill>
                              <a:latin typeface="Cambria Math"/>
                            </a:rPr>
                          </m:ctrlPr>
                        </m:sSubPr>
                        <m:e>
                          <m:r>
                            <a:rPr lang="en-US" altLang="zh-CN" sz="2800" b="0" i="1" dirty="0" smtClean="0">
                              <a:solidFill>
                                <a:schemeClr val="accent2">
                                  <a:lumMod val="60000"/>
                                  <a:lumOff val="40000"/>
                                </a:schemeClr>
                              </a:solidFill>
                              <a:latin typeface="Cambria Math"/>
                            </a:rPr>
                            <m:t>𝑣</m:t>
                          </m:r>
                        </m:e>
                        <m:sub>
                          <m:r>
                            <a:rPr lang="en-US" altLang="zh-CN" sz="2800" b="0" i="1" dirty="0" smtClean="0">
                              <a:solidFill>
                                <a:schemeClr val="accent2">
                                  <a:lumMod val="60000"/>
                                  <a:lumOff val="40000"/>
                                </a:schemeClr>
                              </a:solidFill>
                              <a:latin typeface="Cambria Math"/>
                            </a:rPr>
                            <m:t>2</m:t>
                          </m:r>
                        </m:sub>
                      </m:sSub>
                      <m:sSub>
                        <m:sSubPr>
                          <m:ctrlPr>
                            <a:rPr lang="en-US" altLang="zh-CN" sz="2800" i="1" dirty="0" smtClean="0">
                              <a:solidFill>
                                <a:schemeClr val="accent2">
                                  <a:lumMod val="60000"/>
                                  <a:lumOff val="40000"/>
                                </a:schemeClr>
                              </a:solidFill>
                              <a:latin typeface="Cambria Math"/>
                            </a:rPr>
                          </m:ctrlPr>
                        </m:sSubPr>
                        <m:e>
                          <m:r>
                            <a:rPr lang="en-US" altLang="zh-CN" sz="2800" b="0" i="1" dirty="0" smtClean="0">
                              <a:solidFill>
                                <a:schemeClr val="accent2">
                                  <a:lumMod val="60000"/>
                                  <a:lumOff val="40000"/>
                                </a:schemeClr>
                              </a:solidFill>
                              <a:latin typeface="Cambria Math"/>
                            </a:rPr>
                            <m:t>−</m:t>
                          </m:r>
                          <m:r>
                            <a:rPr lang="en-US" altLang="zh-CN" sz="2800" b="0" i="1" dirty="0" smtClean="0">
                              <a:solidFill>
                                <a:schemeClr val="accent2">
                                  <a:lumMod val="60000"/>
                                  <a:lumOff val="40000"/>
                                </a:schemeClr>
                              </a:solidFill>
                              <a:latin typeface="Cambria Math"/>
                            </a:rPr>
                            <m:t>𝑣</m:t>
                          </m:r>
                        </m:e>
                        <m:sub>
                          <m:r>
                            <a:rPr lang="en-US" altLang="zh-CN" sz="2800" b="0" i="1" dirty="0" smtClean="0">
                              <a:solidFill>
                                <a:schemeClr val="accent2">
                                  <a:lumMod val="60000"/>
                                  <a:lumOff val="40000"/>
                                </a:schemeClr>
                              </a:solidFill>
                              <a:latin typeface="Cambria Math"/>
                            </a:rPr>
                            <m:t>1</m:t>
                          </m:r>
                        </m:sub>
                      </m:sSub>
                      <m:r>
                        <a:rPr lang="en-US" altLang="zh-CN" sz="2800" b="0" i="1" smtClean="0">
                          <a:solidFill>
                            <a:schemeClr val="accent2">
                              <a:lumMod val="60000"/>
                              <a:lumOff val="40000"/>
                            </a:schemeClr>
                          </a:solidFill>
                          <a:latin typeface="Cambria Math"/>
                        </a:rPr>
                        <m:t>|</m:t>
                      </m:r>
                    </m:oMath>
                  </m:oMathPara>
                </a14:m>
                <a:endParaRPr lang="zh-CN" altLang="en-US" sz="2800" dirty="0">
                  <a:solidFill>
                    <a:schemeClr val="accent2">
                      <a:lumMod val="60000"/>
                      <a:lumOff val="40000"/>
                    </a:schemeClr>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980036" y="4849746"/>
                <a:ext cx="2661819" cy="523227"/>
              </a:xfrm>
              <a:prstGeom prst="rect">
                <a:avLst/>
              </a:prstGeom>
              <a:blipFill rotWithShape="1">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78493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We find that the v1 and v2 yield the slice boundaries,</a:t>
                </a:r>
              </a:p>
              <a:p>
                <a:endParaRPr lang="en-US" altLang="zh-CN" dirty="0"/>
              </a:p>
              <a:p>
                <a:endParaRPr lang="en-US" altLang="zh-CN" dirty="0" smtClean="0"/>
              </a:p>
              <a:p>
                <a:endParaRPr lang="en-US" altLang="zh-CN" dirty="0"/>
              </a:p>
              <a:p>
                <a:r>
                  <a:rPr lang="en-US" altLang="zh-CN" dirty="0" smtClean="0"/>
                  <a:t>Where </a:t>
                </a:r>
                <a14:m>
                  <m:oMath xmlns:m="http://schemas.openxmlformats.org/officeDocument/2006/math">
                    <m:sSub>
                      <m:sSubPr>
                        <m:ctrlPr>
                          <a:rPr lang="en-US" altLang="zh-CN" i="1">
                            <a:solidFill>
                              <a:schemeClr val="accent2">
                                <a:lumMod val="60000"/>
                                <a:lumOff val="40000"/>
                              </a:schemeClr>
                            </a:solidFill>
                            <a:latin typeface="Cambria Math"/>
                          </a:rPr>
                        </m:ctrlPr>
                      </m:sSubPr>
                      <m:e>
                        <m:r>
                          <a:rPr lang="en-US" altLang="zh-CN" i="1">
                            <a:solidFill>
                              <a:schemeClr val="accent2">
                                <a:lumMod val="60000"/>
                                <a:lumOff val="40000"/>
                              </a:schemeClr>
                            </a:solidFill>
                            <a:latin typeface="Cambria Math"/>
                          </a:rPr>
                          <m:t>𝑣</m:t>
                        </m:r>
                      </m:e>
                      <m:sub>
                        <m:r>
                          <a:rPr lang="en-US" altLang="zh-CN" i="1">
                            <a:solidFill>
                              <a:schemeClr val="accent2">
                                <a:lumMod val="60000"/>
                                <a:lumOff val="40000"/>
                              </a:schemeClr>
                            </a:solidFill>
                            <a:latin typeface="Cambria Math"/>
                          </a:rPr>
                          <m:t>1</m:t>
                        </m:r>
                      </m:sub>
                    </m:sSub>
                  </m:oMath>
                </a14:m>
                <a:r>
                  <a:rPr lang="en-US" altLang="zh-CN" i="1" dirty="0">
                    <a:solidFill>
                      <a:schemeClr val="accent2">
                        <a:lumMod val="60000"/>
                        <a:lumOff val="40000"/>
                      </a:schemeClr>
                    </a:solidFill>
                    <a:latin typeface="Cambria Math"/>
                  </a:rPr>
                  <a:t>=v(</a:t>
                </a:r>
                <a14:m>
                  <m:oMath xmlns:m="http://schemas.openxmlformats.org/officeDocument/2006/math">
                    <m:sSub>
                      <m:sSubPr>
                        <m:ctrlPr>
                          <a:rPr lang="en-US" altLang="zh-CN" i="1">
                            <a:solidFill>
                              <a:schemeClr val="accent2">
                                <a:lumMod val="60000"/>
                                <a:lumOff val="40000"/>
                              </a:schemeClr>
                            </a:solidFill>
                            <a:latin typeface="Cambria Math"/>
                          </a:rPr>
                        </m:ctrlPr>
                      </m:sSubPr>
                      <m:e>
                        <m:r>
                          <a:rPr lang="en-US" altLang="zh-CN" i="1">
                            <a:solidFill>
                              <a:schemeClr val="accent2">
                                <a:lumMod val="60000"/>
                                <a:lumOff val="40000"/>
                              </a:schemeClr>
                            </a:solidFill>
                            <a:latin typeface="Cambria Math"/>
                          </a:rPr>
                          <m:t>𝑧</m:t>
                        </m:r>
                      </m:e>
                      <m:sub>
                        <m:r>
                          <a:rPr lang="en-US" altLang="zh-CN" i="1">
                            <a:solidFill>
                              <a:schemeClr val="accent2">
                                <a:lumMod val="60000"/>
                                <a:lumOff val="40000"/>
                              </a:schemeClr>
                            </a:solidFill>
                            <a:latin typeface="Cambria Math"/>
                          </a:rPr>
                          <m:t>1</m:t>
                        </m:r>
                      </m:sub>
                    </m:sSub>
                  </m:oMath>
                </a14:m>
                <a:r>
                  <a:rPr lang="en-US" altLang="zh-CN" i="1" dirty="0">
                    <a:solidFill>
                      <a:schemeClr val="accent2">
                        <a:lumMod val="60000"/>
                        <a:lumOff val="40000"/>
                      </a:schemeClr>
                    </a:solidFill>
                    <a:latin typeface="Cambria Math"/>
                  </a:rPr>
                  <a:t>)</a:t>
                </a:r>
                <a:r>
                  <a:rPr lang="en-US" altLang="zh-CN" dirty="0" smtClean="0"/>
                  <a:t> and </a:t>
                </a:r>
                <a14:m>
                  <m:oMath xmlns:m="http://schemas.openxmlformats.org/officeDocument/2006/math">
                    <m:sSub>
                      <m:sSubPr>
                        <m:ctrlPr>
                          <a:rPr lang="en-US" altLang="zh-CN" i="1">
                            <a:solidFill>
                              <a:schemeClr val="accent2">
                                <a:lumMod val="60000"/>
                                <a:lumOff val="40000"/>
                              </a:schemeClr>
                            </a:solidFill>
                            <a:latin typeface="Cambria Math"/>
                          </a:rPr>
                        </m:ctrlPr>
                      </m:sSubPr>
                      <m:e>
                        <m:r>
                          <a:rPr lang="en-US" altLang="zh-CN" i="1">
                            <a:solidFill>
                              <a:schemeClr val="accent2">
                                <a:lumMod val="60000"/>
                                <a:lumOff val="40000"/>
                              </a:schemeClr>
                            </a:solidFill>
                            <a:latin typeface="Cambria Math"/>
                          </a:rPr>
                          <m:t>𝑣</m:t>
                        </m:r>
                      </m:e>
                      <m:sub>
                        <m:r>
                          <a:rPr lang="en-US" altLang="zh-CN" i="1">
                            <a:solidFill>
                              <a:schemeClr val="accent2">
                                <a:lumMod val="60000"/>
                                <a:lumOff val="40000"/>
                              </a:schemeClr>
                            </a:solidFill>
                            <a:latin typeface="Cambria Math"/>
                          </a:rPr>
                          <m:t>2</m:t>
                        </m:r>
                      </m:sub>
                    </m:sSub>
                  </m:oMath>
                </a14:m>
                <a:r>
                  <a:rPr lang="en-US" altLang="zh-CN" i="1" dirty="0">
                    <a:solidFill>
                      <a:schemeClr val="accent2">
                        <a:lumMod val="60000"/>
                        <a:lumOff val="40000"/>
                      </a:schemeClr>
                    </a:solidFill>
                    <a:latin typeface="Cambria Math"/>
                  </a:rPr>
                  <a:t>=v(</a:t>
                </a:r>
                <a14:m>
                  <m:oMath xmlns:m="http://schemas.openxmlformats.org/officeDocument/2006/math">
                    <m:sSub>
                      <m:sSubPr>
                        <m:ctrlPr>
                          <a:rPr lang="en-US" altLang="zh-CN" i="1">
                            <a:solidFill>
                              <a:schemeClr val="accent2">
                                <a:lumMod val="60000"/>
                                <a:lumOff val="40000"/>
                              </a:schemeClr>
                            </a:solidFill>
                            <a:latin typeface="Cambria Math"/>
                          </a:rPr>
                        </m:ctrlPr>
                      </m:sSubPr>
                      <m:e>
                        <m:r>
                          <a:rPr lang="en-US" altLang="zh-CN" i="1">
                            <a:solidFill>
                              <a:schemeClr val="accent2">
                                <a:lumMod val="60000"/>
                                <a:lumOff val="40000"/>
                              </a:schemeClr>
                            </a:solidFill>
                            <a:latin typeface="Cambria Math"/>
                          </a:rPr>
                          <m:t>𝑧</m:t>
                        </m:r>
                      </m:e>
                      <m:sub>
                        <m:r>
                          <a:rPr lang="en-US" altLang="zh-CN" i="1">
                            <a:solidFill>
                              <a:schemeClr val="accent2">
                                <a:lumMod val="60000"/>
                                <a:lumOff val="40000"/>
                              </a:schemeClr>
                            </a:solidFill>
                            <a:latin typeface="Cambria Math"/>
                          </a:rPr>
                          <m:t>2</m:t>
                        </m:r>
                      </m:sub>
                    </m:sSub>
                  </m:oMath>
                </a14:m>
                <a:r>
                  <a:rPr lang="en-US" altLang="zh-CN" i="1" dirty="0">
                    <a:solidFill>
                      <a:schemeClr val="accent2">
                        <a:lumMod val="60000"/>
                        <a:lumOff val="40000"/>
                      </a:schemeClr>
                    </a:solidFill>
                    <a:latin typeface="Cambria Math"/>
                  </a:rPr>
                  <a: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259" t="-13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692718" y="2637011"/>
                <a:ext cx="2422458" cy="9694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800" i="1" smtClean="0">
                              <a:solidFill>
                                <a:schemeClr val="accent2">
                                  <a:lumMod val="60000"/>
                                  <a:lumOff val="40000"/>
                                </a:schemeClr>
                              </a:solidFill>
                              <a:latin typeface="Cambria Math"/>
                            </a:rPr>
                          </m:ctrlPr>
                        </m:sSubPr>
                        <m:e>
                          <m:r>
                            <a:rPr lang="en-US" altLang="zh-CN" sz="2800" b="0" i="1" smtClean="0">
                              <a:solidFill>
                                <a:schemeClr val="accent2">
                                  <a:lumMod val="60000"/>
                                  <a:lumOff val="40000"/>
                                </a:schemeClr>
                              </a:solidFill>
                              <a:latin typeface="Cambria Math"/>
                            </a:rPr>
                            <m:t>𝑧</m:t>
                          </m:r>
                        </m:e>
                        <m:sub>
                          <m:r>
                            <a:rPr lang="en-US" altLang="zh-CN" sz="2800" b="0" i="1" smtClean="0">
                              <a:solidFill>
                                <a:schemeClr val="accent2">
                                  <a:lumMod val="60000"/>
                                  <a:lumOff val="40000"/>
                                </a:schemeClr>
                              </a:solidFill>
                              <a:latin typeface="Cambria Math"/>
                            </a:rPr>
                            <m:t>1</m:t>
                          </m:r>
                        </m:sub>
                      </m:sSub>
                      <m:r>
                        <a:rPr lang="en-US" altLang="zh-CN" sz="2800" b="0" i="1" smtClean="0">
                          <a:solidFill>
                            <a:schemeClr val="accent2">
                              <a:lumMod val="60000"/>
                              <a:lumOff val="40000"/>
                            </a:schemeClr>
                          </a:solidFill>
                          <a:latin typeface="Cambria Math"/>
                        </a:rPr>
                        <m:t>=</m:t>
                      </m:r>
                      <m:f>
                        <m:fPr>
                          <m:ctrlPr>
                            <a:rPr lang="en-US" altLang="zh-CN" sz="2800" b="0" i="1" smtClean="0">
                              <a:solidFill>
                                <a:schemeClr val="accent2">
                                  <a:lumMod val="60000"/>
                                  <a:lumOff val="40000"/>
                                </a:schemeClr>
                              </a:solidFill>
                              <a:latin typeface="Cambria Math"/>
                            </a:rPr>
                          </m:ctrlPr>
                        </m:fPr>
                        <m:num>
                          <m:sSub>
                            <m:sSubPr>
                              <m:ctrlPr>
                                <a:rPr lang="en-US" altLang="zh-CN" sz="2800" b="0" i="1" smtClean="0">
                                  <a:solidFill>
                                    <a:schemeClr val="accent2">
                                      <a:lumMod val="60000"/>
                                      <a:lumOff val="40000"/>
                                    </a:schemeClr>
                                  </a:solidFill>
                                  <a:latin typeface="Cambria Math"/>
                                </a:rPr>
                              </m:ctrlPr>
                            </m:sSubPr>
                            <m:e>
                              <m:r>
                                <a:rPr lang="en-US" altLang="zh-CN" sz="2800" b="0" i="1" smtClean="0">
                                  <a:solidFill>
                                    <a:schemeClr val="accent2">
                                      <a:lumMod val="60000"/>
                                      <a:lumOff val="40000"/>
                                    </a:schemeClr>
                                  </a:solidFill>
                                  <a:latin typeface="Cambria Math"/>
                                </a:rPr>
                                <m:t>𝑣</m:t>
                              </m:r>
                            </m:e>
                            <m:sub>
                              <m:r>
                                <a:rPr lang="en-US" altLang="zh-CN" sz="2800" b="0" i="1" smtClean="0">
                                  <a:solidFill>
                                    <a:schemeClr val="accent2">
                                      <a:lumMod val="60000"/>
                                      <a:lumOff val="40000"/>
                                    </a:schemeClr>
                                  </a:solidFill>
                                  <a:latin typeface="Cambria Math"/>
                                </a:rPr>
                                <m:t>1</m:t>
                              </m:r>
                            </m:sub>
                          </m:sSub>
                          <m:r>
                            <a:rPr lang="en-US" altLang="zh-CN" sz="2800" b="0" i="1" smtClean="0">
                              <a:solidFill>
                                <a:schemeClr val="accent2">
                                  <a:lumMod val="60000"/>
                                  <a:lumOff val="40000"/>
                                </a:schemeClr>
                              </a:solidFill>
                              <a:latin typeface="Cambria Math"/>
                            </a:rPr>
                            <m:t>−</m:t>
                          </m:r>
                          <m:r>
                            <m:rPr>
                              <m:sty m:val="p"/>
                            </m:rPr>
                            <a:rPr lang="el-GR" altLang="zh-CN" sz="2800" b="0" i="1" smtClean="0">
                              <a:solidFill>
                                <a:schemeClr val="accent2">
                                  <a:lumMod val="60000"/>
                                  <a:lumOff val="40000"/>
                                </a:schemeClr>
                              </a:solidFill>
                              <a:latin typeface="Cambria Math"/>
                            </a:rPr>
                            <m:t>γ</m:t>
                          </m:r>
                          <m:sSub>
                            <m:sSubPr>
                              <m:ctrlPr>
                                <a:rPr lang="el-GR" altLang="zh-CN" sz="2800" b="0" i="1" smtClean="0">
                                  <a:solidFill>
                                    <a:schemeClr val="accent2">
                                      <a:lumMod val="60000"/>
                                      <a:lumOff val="40000"/>
                                    </a:schemeClr>
                                  </a:solidFill>
                                  <a:latin typeface="Cambria Math"/>
                                </a:rPr>
                              </m:ctrlPr>
                            </m:sSubPr>
                            <m:e>
                              <m:r>
                                <a:rPr lang="en-US" altLang="zh-CN" sz="2800" b="0" i="1" smtClean="0">
                                  <a:solidFill>
                                    <a:schemeClr val="accent2">
                                      <a:lumMod val="60000"/>
                                      <a:lumOff val="40000"/>
                                    </a:schemeClr>
                                  </a:solidFill>
                                  <a:latin typeface="Cambria Math"/>
                                </a:rPr>
                                <m:t>𝐵</m:t>
                              </m:r>
                            </m:e>
                            <m:sub>
                              <m:r>
                                <a:rPr lang="en-US" altLang="zh-CN" sz="2800" b="0" i="1" smtClean="0">
                                  <a:solidFill>
                                    <a:schemeClr val="accent2">
                                      <a:lumMod val="60000"/>
                                      <a:lumOff val="40000"/>
                                    </a:schemeClr>
                                  </a:solidFill>
                                  <a:latin typeface="Cambria Math"/>
                                </a:rPr>
                                <m:t>0</m:t>
                              </m:r>
                            </m:sub>
                          </m:sSub>
                        </m:num>
                        <m:den>
                          <m:r>
                            <m:rPr>
                              <m:sty m:val="p"/>
                            </m:rPr>
                            <a:rPr lang="el-GR" altLang="zh-CN" sz="2800" i="1">
                              <a:solidFill>
                                <a:schemeClr val="accent2">
                                  <a:lumMod val="60000"/>
                                  <a:lumOff val="40000"/>
                                </a:schemeClr>
                              </a:solidFill>
                              <a:latin typeface="Cambria Math"/>
                            </a:rPr>
                            <m:t>γ</m:t>
                          </m:r>
                          <m:sSub>
                            <m:sSubPr>
                              <m:ctrlPr>
                                <a:rPr lang="el-GR" altLang="zh-CN" sz="2800" i="1" smtClean="0">
                                  <a:solidFill>
                                    <a:schemeClr val="accent2">
                                      <a:lumMod val="60000"/>
                                      <a:lumOff val="40000"/>
                                    </a:schemeClr>
                                  </a:solidFill>
                                  <a:latin typeface="Cambria Math"/>
                                </a:rPr>
                              </m:ctrlPr>
                            </m:sSubPr>
                            <m:e>
                              <m:r>
                                <a:rPr lang="en-US" altLang="zh-CN" sz="2800" b="0" i="1" smtClean="0">
                                  <a:solidFill>
                                    <a:schemeClr val="accent2">
                                      <a:lumMod val="60000"/>
                                      <a:lumOff val="40000"/>
                                    </a:schemeClr>
                                  </a:solidFill>
                                  <a:latin typeface="Cambria Math"/>
                                </a:rPr>
                                <m:t>𝐺</m:t>
                              </m:r>
                            </m:e>
                            <m:sub>
                              <m:r>
                                <a:rPr lang="en-US" altLang="zh-CN" sz="2800" b="0" i="1" smtClean="0">
                                  <a:solidFill>
                                    <a:schemeClr val="accent2">
                                      <a:lumMod val="60000"/>
                                      <a:lumOff val="40000"/>
                                    </a:schemeClr>
                                  </a:solidFill>
                                  <a:latin typeface="Cambria Math"/>
                                </a:rPr>
                                <m:t>𝑧</m:t>
                              </m:r>
                            </m:sub>
                          </m:sSub>
                        </m:den>
                      </m:f>
                    </m:oMath>
                  </m:oMathPara>
                </a14:m>
                <a:endParaRPr lang="zh-CN" altLang="en-US" sz="2800" dirty="0">
                  <a:solidFill>
                    <a:schemeClr val="accent2">
                      <a:lumMod val="60000"/>
                      <a:lumOff val="40000"/>
                    </a:schemeClr>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692718" y="2637011"/>
                <a:ext cx="2422458" cy="969433"/>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715998" y="2637010"/>
                <a:ext cx="2439001" cy="9694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800" i="1" smtClean="0">
                              <a:solidFill>
                                <a:schemeClr val="accent2">
                                  <a:lumMod val="60000"/>
                                  <a:lumOff val="40000"/>
                                </a:schemeClr>
                              </a:solidFill>
                              <a:latin typeface="Cambria Math"/>
                            </a:rPr>
                          </m:ctrlPr>
                        </m:sSubPr>
                        <m:e>
                          <m:r>
                            <a:rPr lang="en-US" altLang="zh-CN" sz="2800" b="0" i="1" smtClean="0">
                              <a:solidFill>
                                <a:schemeClr val="accent2">
                                  <a:lumMod val="60000"/>
                                  <a:lumOff val="40000"/>
                                </a:schemeClr>
                              </a:solidFill>
                              <a:latin typeface="Cambria Math"/>
                            </a:rPr>
                            <m:t>𝑧</m:t>
                          </m:r>
                        </m:e>
                        <m:sub>
                          <m:r>
                            <a:rPr lang="en-US" altLang="zh-CN" sz="2800" b="0" i="1" smtClean="0">
                              <a:solidFill>
                                <a:schemeClr val="accent2">
                                  <a:lumMod val="60000"/>
                                  <a:lumOff val="40000"/>
                                </a:schemeClr>
                              </a:solidFill>
                              <a:latin typeface="Cambria Math"/>
                            </a:rPr>
                            <m:t>2</m:t>
                          </m:r>
                        </m:sub>
                      </m:sSub>
                      <m:r>
                        <a:rPr lang="en-US" altLang="zh-CN" sz="2800" b="0" i="1" smtClean="0">
                          <a:solidFill>
                            <a:schemeClr val="accent2">
                              <a:lumMod val="60000"/>
                              <a:lumOff val="40000"/>
                            </a:schemeClr>
                          </a:solidFill>
                          <a:latin typeface="Cambria Math"/>
                        </a:rPr>
                        <m:t>=</m:t>
                      </m:r>
                      <m:f>
                        <m:fPr>
                          <m:ctrlPr>
                            <a:rPr lang="en-US" altLang="zh-CN" sz="2800" b="0" i="1" smtClean="0">
                              <a:solidFill>
                                <a:schemeClr val="accent2">
                                  <a:lumMod val="60000"/>
                                  <a:lumOff val="40000"/>
                                </a:schemeClr>
                              </a:solidFill>
                              <a:latin typeface="Cambria Math"/>
                            </a:rPr>
                          </m:ctrlPr>
                        </m:fPr>
                        <m:num>
                          <m:sSub>
                            <m:sSubPr>
                              <m:ctrlPr>
                                <a:rPr lang="en-US" altLang="zh-CN" sz="2800" b="0" i="1" smtClean="0">
                                  <a:solidFill>
                                    <a:schemeClr val="accent2">
                                      <a:lumMod val="60000"/>
                                      <a:lumOff val="40000"/>
                                    </a:schemeClr>
                                  </a:solidFill>
                                  <a:latin typeface="Cambria Math"/>
                                </a:rPr>
                              </m:ctrlPr>
                            </m:sSubPr>
                            <m:e>
                              <m:r>
                                <a:rPr lang="en-US" altLang="zh-CN" sz="2800" b="0" i="1" smtClean="0">
                                  <a:solidFill>
                                    <a:schemeClr val="accent2">
                                      <a:lumMod val="60000"/>
                                      <a:lumOff val="40000"/>
                                    </a:schemeClr>
                                  </a:solidFill>
                                  <a:latin typeface="Cambria Math"/>
                                </a:rPr>
                                <m:t>𝑣</m:t>
                              </m:r>
                            </m:e>
                            <m:sub>
                              <m:r>
                                <a:rPr lang="en-US" altLang="zh-CN" sz="2800" b="0" i="1" smtClean="0">
                                  <a:solidFill>
                                    <a:schemeClr val="accent2">
                                      <a:lumMod val="60000"/>
                                      <a:lumOff val="40000"/>
                                    </a:schemeClr>
                                  </a:solidFill>
                                  <a:latin typeface="Cambria Math"/>
                                </a:rPr>
                                <m:t>2</m:t>
                              </m:r>
                            </m:sub>
                          </m:sSub>
                          <m:r>
                            <a:rPr lang="en-US" altLang="zh-CN" sz="2800" b="0" i="1" smtClean="0">
                              <a:solidFill>
                                <a:schemeClr val="accent2">
                                  <a:lumMod val="60000"/>
                                  <a:lumOff val="40000"/>
                                </a:schemeClr>
                              </a:solidFill>
                              <a:latin typeface="Cambria Math"/>
                            </a:rPr>
                            <m:t>−</m:t>
                          </m:r>
                          <m:r>
                            <m:rPr>
                              <m:sty m:val="p"/>
                            </m:rPr>
                            <a:rPr lang="el-GR" altLang="zh-CN" sz="2800" b="0" i="1" smtClean="0">
                              <a:solidFill>
                                <a:schemeClr val="accent2">
                                  <a:lumMod val="60000"/>
                                  <a:lumOff val="40000"/>
                                </a:schemeClr>
                              </a:solidFill>
                              <a:latin typeface="Cambria Math"/>
                            </a:rPr>
                            <m:t>γ</m:t>
                          </m:r>
                          <m:sSub>
                            <m:sSubPr>
                              <m:ctrlPr>
                                <a:rPr lang="el-GR" altLang="zh-CN" sz="2800" b="0" i="1" smtClean="0">
                                  <a:solidFill>
                                    <a:schemeClr val="accent2">
                                      <a:lumMod val="60000"/>
                                      <a:lumOff val="40000"/>
                                    </a:schemeClr>
                                  </a:solidFill>
                                  <a:latin typeface="Cambria Math"/>
                                </a:rPr>
                              </m:ctrlPr>
                            </m:sSubPr>
                            <m:e>
                              <m:r>
                                <a:rPr lang="en-US" altLang="zh-CN" sz="2800" b="0" i="1" smtClean="0">
                                  <a:solidFill>
                                    <a:schemeClr val="accent2">
                                      <a:lumMod val="60000"/>
                                      <a:lumOff val="40000"/>
                                    </a:schemeClr>
                                  </a:solidFill>
                                  <a:latin typeface="Cambria Math"/>
                                </a:rPr>
                                <m:t>𝐵</m:t>
                              </m:r>
                            </m:e>
                            <m:sub>
                              <m:r>
                                <a:rPr lang="en-US" altLang="zh-CN" sz="2800" b="0" i="1" smtClean="0">
                                  <a:solidFill>
                                    <a:schemeClr val="accent2">
                                      <a:lumMod val="60000"/>
                                      <a:lumOff val="40000"/>
                                    </a:schemeClr>
                                  </a:solidFill>
                                  <a:latin typeface="Cambria Math"/>
                                </a:rPr>
                                <m:t>0</m:t>
                              </m:r>
                            </m:sub>
                          </m:sSub>
                        </m:num>
                        <m:den>
                          <m:r>
                            <m:rPr>
                              <m:sty m:val="p"/>
                            </m:rPr>
                            <a:rPr lang="el-GR" altLang="zh-CN" sz="2800" i="1">
                              <a:solidFill>
                                <a:schemeClr val="accent2">
                                  <a:lumMod val="60000"/>
                                  <a:lumOff val="40000"/>
                                </a:schemeClr>
                              </a:solidFill>
                              <a:latin typeface="Cambria Math"/>
                            </a:rPr>
                            <m:t>γ</m:t>
                          </m:r>
                          <m:sSub>
                            <m:sSubPr>
                              <m:ctrlPr>
                                <a:rPr lang="el-GR" altLang="zh-CN" sz="2800" i="1" smtClean="0">
                                  <a:solidFill>
                                    <a:schemeClr val="accent2">
                                      <a:lumMod val="60000"/>
                                      <a:lumOff val="40000"/>
                                    </a:schemeClr>
                                  </a:solidFill>
                                  <a:latin typeface="Cambria Math"/>
                                </a:rPr>
                              </m:ctrlPr>
                            </m:sSubPr>
                            <m:e>
                              <m:r>
                                <a:rPr lang="en-US" altLang="zh-CN" sz="2800" b="0" i="1" smtClean="0">
                                  <a:solidFill>
                                    <a:schemeClr val="accent2">
                                      <a:lumMod val="60000"/>
                                      <a:lumOff val="40000"/>
                                    </a:schemeClr>
                                  </a:solidFill>
                                  <a:latin typeface="Cambria Math"/>
                                </a:rPr>
                                <m:t>𝐺</m:t>
                              </m:r>
                            </m:e>
                            <m:sub>
                              <m:r>
                                <a:rPr lang="en-US" altLang="zh-CN" sz="2800" b="0" i="1" smtClean="0">
                                  <a:solidFill>
                                    <a:schemeClr val="accent2">
                                      <a:lumMod val="60000"/>
                                      <a:lumOff val="40000"/>
                                    </a:schemeClr>
                                  </a:solidFill>
                                  <a:latin typeface="Cambria Math"/>
                                </a:rPr>
                                <m:t>𝑧</m:t>
                              </m:r>
                            </m:sub>
                          </m:sSub>
                        </m:den>
                      </m:f>
                    </m:oMath>
                  </m:oMathPara>
                </a14:m>
                <a:endParaRPr lang="zh-CN" altLang="en-US" sz="2800" dirty="0">
                  <a:solidFill>
                    <a:schemeClr val="accent2">
                      <a:lumMod val="60000"/>
                      <a:lumOff val="40000"/>
                    </a:schemeClr>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715998" y="2637010"/>
                <a:ext cx="2439001" cy="969433"/>
              </a:xfrm>
              <a:prstGeom prst="rect">
                <a:avLst/>
              </a:prstGeom>
              <a:blipFill rotWithShape="1">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82146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p:txBody>
          <a:bodyPr/>
          <a:lstStyle/>
          <a:p>
            <a:r>
              <a:rPr lang="en-US" altLang="zh-CN" dirty="0" smtClean="0"/>
              <a:t>We fi</a:t>
            </a:r>
            <a:r>
              <a:rPr lang="en-US" altLang="zh-CN" dirty="0"/>
              <a:t>r</a:t>
            </a:r>
            <a:r>
              <a:rPr lang="en-US" altLang="zh-CN" dirty="0" smtClean="0"/>
              <a:t>st explore the instrumentation necessary to create MR images.</a:t>
            </a:r>
          </a:p>
          <a:p>
            <a:endParaRPr lang="en-US" altLang="zh-CN" dirty="0" smtClean="0"/>
          </a:p>
          <a:p>
            <a:r>
              <a:rPr lang="en-US" altLang="zh-CN" dirty="0" smtClean="0"/>
              <a:t>Then we present the image formation process.</a:t>
            </a:r>
          </a:p>
          <a:p>
            <a:pPr lvl="1" indent="-342900"/>
            <a:r>
              <a:rPr lang="en-US" altLang="zh-CN" dirty="0" smtClean="0">
                <a:solidFill>
                  <a:schemeClr val="accent2">
                    <a:lumMod val="60000"/>
                    <a:lumOff val="40000"/>
                  </a:schemeClr>
                </a:solidFill>
              </a:rPr>
              <a:t>Imaging equations</a:t>
            </a:r>
          </a:p>
          <a:p>
            <a:pPr lvl="1" indent="-342900"/>
            <a:r>
              <a:rPr lang="en-US" altLang="zh-CN" dirty="0" smtClean="0">
                <a:solidFill>
                  <a:schemeClr val="accent2">
                    <a:lumMod val="60000"/>
                    <a:lumOff val="40000"/>
                  </a:schemeClr>
                </a:solidFill>
              </a:rPr>
              <a:t>Computer algorithms</a:t>
            </a:r>
          </a:p>
          <a:p>
            <a:pPr lvl="1" indent="-342900"/>
            <a:endParaRPr lang="en-US" altLang="zh-CN" sz="2000" dirty="0" smtClean="0">
              <a:solidFill>
                <a:schemeClr val="accent2">
                  <a:lumMod val="60000"/>
                  <a:lumOff val="40000"/>
                </a:schemeClr>
              </a:solidFill>
            </a:endParaRPr>
          </a:p>
          <a:p>
            <a:r>
              <a:rPr lang="en-US" altLang="zh-CN" dirty="0" smtClean="0"/>
              <a:t>Finally, we discuss the factors affecting image quality.</a:t>
            </a:r>
            <a:endParaRPr lang="zh-CN" altLang="en-US" dirty="0"/>
          </a:p>
        </p:txBody>
      </p:sp>
    </p:spTree>
    <p:extLst>
      <p:ext uri="{BB962C8B-B14F-4D97-AF65-F5344CB8AC3E}">
        <p14:creationId xmlns:p14="http://schemas.microsoft.com/office/powerpoint/2010/main" val="1825052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Slice position </a:t>
                </a:r>
                <a14:m>
                  <m:oMath xmlns:m="http://schemas.openxmlformats.org/officeDocument/2006/math">
                    <m:acc>
                      <m:accPr>
                        <m:chr m:val="̅"/>
                        <m:ctrlPr>
                          <a:rPr lang="en-US" altLang="zh-CN" i="1">
                            <a:solidFill>
                              <a:schemeClr val="accent2">
                                <a:lumMod val="60000"/>
                                <a:lumOff val="40000"/>
                              </a:schemeClr>
                            </a:solidFill>
                            <a:latin typeface="Cambria Math"/>
                          </a:rPr>
                        </m:ctrlPr>
                      </m:accPr>
                      <m:e>
                        <m:r>
                          <a:rPr lang="en-US" altLang="zh-CN" i="1">
                            <a:solidFill>
                              <a:schemeClr val="accent2">
                                <a:lumMod val="60000"/>
                                <a:lumOff val="40000"/>
                              </a:schemeClr>
                            </a:solidFill>
                            <a:latin typeface="Cambria Math"/>
                          </a:rPr>
                          <m:t>𝑧</m:t>
                        </m:r>
                      </m:e>
                    </m:acc>
                  </m:oMath>
                </a14:m>
                <a:r>
                  <a:rPr lang="en-US" altLang="zh-CN" dirty="0" smtClean="0"/>
                  <a:t> is therefore given by</a:t>
                </a:r>
              </a:p>
              <a:p>
                <a:endParaRPr lang="en-US" altLang="zh-CN" dirty="0"/>
              </a:p>
              <a:p>
                <a:endParaRPr lang="en-US" altLang="zh-CN" dirty="0" smtClean="0"/>
              </a:p>
              <a:p>
                <a:endParaRPr lang="en-US" altLang="zh-CN" dirty="0"/>
              </a:p>
              <a:p>
                <a:r>
                  <a:rPr lang="en-US" altLang="zh-CN" dirty="0" smtClean="0"/>
                  <a:t>Slice thickness </a:t>
                </a:r>
                <a14:m>
                  <m:oMath xmlns:m="http://schemas.openxmlformats.org/officeDocument/2006/math">
                    <m:r>
                      <a:rPr lang="zh-CN" altLang="en-US" i="1">
                        <a:solidFill>
                          <a:schemeClr val="accent2">
                            <a:lumMod val="60000"/>
                            <a:lumOff val="40000"/>
                          </a:schemeClr>
                        </a:solidFill>
                        <a:latin typeface="Cambria Math"/>
                      </a:rPr>
                      <m:t>△</m:t>
                    </m:r>
                    <m:r>
                      <a:rPr lang="en-US" altLang="zh-CN" i="1">
                        <a:solidFill>
                          <a:schemeClr val="accent2">
                            <a:lumMod val="60000"/>
                            <a:lumOff val="40000"/>
                          </a:schemeClr>
                        </a:solidFill>
                        <a:latin typeface="Cambria Math"/>
                      </a:rPr>
                      <m:t>𝑧</m:t>
                    </m:r>
                  </m:oMath>
                </a14:m>
                <a:r>
                  <a:rPr lang="en-US" altLang="zh-CN" smtClean="0"/>
                  <a:t> </a:t>
                </a:r>
                <a:r>
                  <a:rPr lang="en-US" altLang="zh-CN" dirty="0" smtClean="0"/>
                  <a:t>is given by</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259" t="-13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TextBox 12"/>
              <p:cNvSpPr txBox="1"/>
              <p:nvPr/>
            </p:nvSpPr>
            <p:spPr>
              <a:xfrm>
                <a:off x="1090260" y="2277016"/>
                <a:ext cx="3472297" cy="958724"/>
              </a:xfrm>
              <a:prstGeom prst="rect">
                <a:avLst/>
              </a:prstGeom>
              <a:noFill/>
            </p:spPr>
            <p:txBody>
              <a:bodyPr wrap="none" rtlCol="0">
                <a:spAutoFit/>
              </a:bodyPr>
              <a:ls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14:m>
                  <m:oMathPara xmlns:m="http://schemas.openxmlformats.org/officeDocument/2006/math">
                    <m:oMathParaPr>
                      <m:jc m:val="centerGroup"/>
                    </m:oMathParaPr>
                    <m:oMath xmlns:m="http://schemas.openxmlformats.org/officeDocument/2006/math">
                      <m:acc>
                        <m:accPr>
                          <m:chr m:val="̅"/>
                          <m:ctrlPr>
                            <a:rPr lang="en-US" altLang="zh-CN" sz="2800" b="0" i="1" smtClean="0">
                              <a:solidFill>
                                <a:schemeClr val="accent2">
                                  <a:lumMod val="60000"/>
                                  <a:lumOff val="40000"/>
                                </a:schemeClr>
                              </a:solidFill>
                              <a:latin typeface="Cambria Math"/>
                            </a:rPr>
                          </m:ctrlPr>
                        </m:accPr>
                        <m:e>
                          <m:r>
                            <a:rPr lang="en-US" altLang="zh-CN" sz="2800" b="0" i="1" smtClean="0">
                              <a:solidFill>
                                <a:schemeClr val="accent2">
                                  <a:lumMod val="60000"/>
                                  <a:lumOff val="40000"/>
                                </a:schemeClr>
                              </a:solidFill>
                              <a:latin typeface="Cambria Math"/>
                            </a:rPr>
                            <m:t>𝑧</m:t>
                          </m:r>
                        </m:e>
                      </m:acc>
                      <m:r>
                        <a:rPr lang="en-US" altLang="zh-CN" sz="2800" b="0" i="1" smtClean="0">
                          <a:solidFill>
                            <a:schemeClr val="accent2">
                              <a:lumMod val="60000"/>
                              <a:lumOff val="40000"/>
                            </a:schemeClr>
                          </a:solidFill>
                          <a:latin typeface="Cambria Math"/>
                        </a:rPr>
                        <m:t>=</m:t>
                      </m:r>
                      <m:f>
                        <m:fPr>
                          <m:ctrlPr>
                            <a:rPr lang="en-US" altLang="zh-CN" sz="2800" b="0" i="1" smtClean="0">
                              <a:solidFill>
                                <a:schemeClr val="accent2">
                                  <a:lumMod val="60000"/>
                                  <a:lumOff val="40000"/>
                                </a:schemeClr>
                              </a:solidFill>
                              <a:latin typeface="Cambria Math"/>
                            </a:rPr>
                          </m:ctrlPr>
                        </m:fPr>
                        <m:num>
                          <m:sSub>
                            <m:sSubPr>
                              <m:ctrlPr>
                                <a:rPr lang="en-US" altLang="zh-CN" sz="2800" b="0" i="1" smtClean="0">
                                  <a:solidFill>
                                    <a:schemeClr val="accent2">
                                      <a:lumMod val="60000"/>
                                      <a:lumOff val="40000"/>
                                    </a:schemeClr>
                                  </a:solidFill>
                                  <a:latin typeface="Cambria Math"/>
                                </a:rPr>
                              </m:ctrlPr>
                            </m:sSubPr>
                            <m:e>
                              <m:r>
                                <a:rPr lang="en-US" altLang="zh-CN" sz="2800" b="0" i="1" smtClean="0">
                                  <a:solidFill>
                                    <a:schemeClr val="accent2">
                                      <a:lumMod val="60000"/>
                                      <a:lumOff val="40000"/>
                                    </a:schemeClr>
                                  </a:solidFill>
                                  <a:latin typeface="Cambria Math"/>
                                </a:rPr>
                                <m:t>𝑧</m:t>
                              </m:r>
                            </m:e>
                            <m:sub>
                              <m:r>
                                <a:rPr lang="en-US" altLang="zh-CN" sz="2800" b="0" i="1" smtClean="0">
                                  <a:solidFill>
                                    <a:schemeClr val="accent2">
                                      <a:lumMod val="60000"/>
                                      <a:lumOff val="40000"/>
                                    </a:schemeClr>
                                  </a:solidFill>
                                  <a:latin typeface="Cambria Math"/>
                                </a:rPr>
                                <m:t>1</m:t>
                              </m:r>
                            </m:sub>
                          </m:sSub>
                          <m:r>
                            <a:rPr lang="en-US" altLang="zh-CN" sz="2800" b="0" i="1" smtClean="0">
                              <a:solidFill>
                                <a:schemeClr val="accent2">
                                  <a:lumMod val="60000"/>
                                  <a:lumOff val="40000"/>
                                </a:schemeClr>
                              </a:solidFill>
                              <a:latin typeface="Cambria Math"/>
                            </a:rPr>
                            <m:t>+</m:t>
                          </m:r>
                          <m:sSub>
                            <m:sSubPr>
                              <m:ctrlPr>
                                <a:rPr lang="en-US" altLang="zh-CN" sz="2800" b="0" i="1" smtClean="0">
                                  <a:solidFill>
                                    <a:schemeClr val="accent2">
                                      <a:lumMod val="60000"/>
                                      <a:lumOff val="40000"/>
                                    </a:schemeClr>
                                  </a:solidFill>
                                  <a:latin typeface="Cambria Math"/>
                                </a:rPr>
                              </m:ctrlPr>
                            </m:sSubPr>
                            <m:e>
                              <m:r>
                                <a:rPr lang="en-US" altLang="zh-CN" sz="2800" b="0" i="1" smtClean="0">
                                  <a:solidFill>
                                    <a:schemeClr val="accent2">
                                      <a:lumMod val="60000"/>
                                      <a:lumOff val="40000"/>
                                    </a:schemeClr>
                                  </a:solidFill>
                                  <a:latin typeface="Cambria Math"/>
                                </a:rPr>
                                <m:t>𝑧</m:t>
                              </m:r>
                            </m:e>
                            <m:sub>
                              <m:r>
                                <a:rPr lang="en-US" altLang="zh-CN" sz="2800" b="0" i="1" smtClean="0">
                                  <a:solidFill>
                                    <a:schemeClr val="accent2">
                                      <a:lumMod val="60000"/>
                                      <a:lumOff val="40000"/>
                                    </a:schemeClr>
                                  </a:solidFill>
                                  <a:latin typeface="Cambria Math"/>
                                </a:rPr>
                                <m:t>2</m:t>
                              </m:r>
                            </m:sub>
                          </m:sSub>
                        </m:num>
                        <m:den>
                          <m:r>
                            <a:rPr lang="en-US" altLang="zh-CN" sz="2800" b="0" i="1" smtClean="0">
                              <a:solidFill>
                                <a:schemeClr val="accent2">
                                  <a:lumMod val="60000"/>
                                  <a:lumOff val="40000"/>
                                </a:schemeClr>
                              </a:solidFill>
                              <a:latin typeface="Cambria Math"/>
                            </a:rPr>
                            <m:t>2</m:t>
                          </m:r>
                        </m:den>
                      </m:f>
                      <m:r>
                        <a:rPr lang="en-US" altLang="zh-CN" sz="2800" b="0" i="1" smtClean="0">
                          <a:solidFill>
                            <a:schemeClr val="accent2">
                              <a:lumMod val="60000"/>
                              <a:lumOff val="40000"/>
                            </a:schemeClr>
                          </a:solidFill>
                          <a:latin typeface="Cambria Math"/>
                        </a:rPr>
                        <m:t>=</m:t>
                      </m:r>
                      <m:f>
                        <m:fPr>
                          <m:ctrlPr>
                            <a:rPr lang="en-US" altLang="zh-CN" sz="2800" b="0" i="1" smtClean="0">
                              <a:solidFill>
                                <a:schemeClr val="accent2">
                                  <a:lumMod val="60000"/>
                                  <a:lumOff val="40000"/>
                                </a:schemeClr>
                              </a:solidFill>
                              <a:latin typeface="Cambria Math"/>
                            </a:rPr>
                          </m:ctrlPr>
                        </m:fPr>
                        <m:num>
                          <m:acc>
                            <m:accPr>
                              <m:chr m:val="̅"/>
                              <m:ctrlPr>
                                <a:rPr lang="en-US" altLang="zh-CN" sz="2800" b="0" i="1" smtClean="0">
                                  <a:solidFill>
                                    <a:schemeClr val="accent2">
                                      <a:lumMod val="60000"/>
                                      <a:lumOff val="40000"/>
                                    </a:schemeClr>
                                  </a:solidFill>
                                  <a:latin typeface="Cambria Math"/>
                                </a:rPr>
                              </m:ctrlPr>
                            </m:accPr>
                            <m:e>
                              <m:r>
                                <a:rPr lang="en-US" altLang="zh-CN" sz="2800" b="0" i="1" smtClean="0">
                                  <a:solidFill>
                                    <a:schemeClr val="accent2">
                                      <a:lumMod val="60000"/>
                                      <a:lumOff val="40000"/>
                                    </a:schemeClr>
                                  </a:solidFill>
                                  <a:latin typeface="Cambria Math"/>
                                </a:rPr>
                                <m:t>𝑣</m:t>
                              </m:r>
                            </m:e>
                          </m:acc>
                          <m:r>
                            <a:rPr lang="en-US" altLang="zh-CN" sz="2800" b="0" i="1" smtClean="0">
                              <a:solidFill>
                                <a:schemeClr val="accent2">
                                  <a:lumMod val="60000"/>
                                  <a:lumOff val="40000"/>
                                </a:schemeClr>
                              </a:solidFill>
                              <a:latin typeface="Cambria Math"/>
                            </a:rPr>
                            <m:t>−</m:t>
                          </m:r>
                          <m:sSub>
                            <m:sSubPr>
                              <m:ctrlPr>
                                <a:rPr lang="en-US" altLang="zh-CN" sz="2800" b="0" i="1" smtClean="0">
                                  <a:solidFill>
                                    <a:schemeClr val="accent2">
                                      <a:lumMod val="60000"/>
                                      <a:lumOff val="40000"/>
                                    </a:schemeClr>
                                  </a:solidFill>
                                  <a:latin typeface="Cambria Math"/>
                                </a:rPr>
                              </m:ctrlPr>
                            </m:sSubPr>
                            <m:e>
                              <m:r>
                                <a:rPr lang="en-US" altLang="zh-CN" sz="2800" b="0" i="1" smtClean="0">
                                  <a:solidFill>
                                    <a:schemeClr val="accent2">
                                      <a:lumMod val="60000"/>
                                      <a:lumOff val="40000"/>
                                    </a:schemeClr>
                                  </a:solidFill>
                                  <a:latin typeface="Cambria Math"/>
                                </a:rPr>
                                <m:t>𝑣</m:t>
                              </m:r>
                            </m:e>
                            <m:sub>
                              <m:r>
                                <a:rPr lang="en-US" altLang="zh-CN" sz="2800" b="0" i="1" smtClean="0">
                                  <a:solidFill>
                                    <a:schemeClr val="accent2">
                                      <a:lumMod val="60000"/>
                                      <a:lumOff val="40000"/>
                                    </a:schemeClr>
                                  </a:solidFill>
                                  <a:latin typeface="Cambria Math"/>
                                </a:rPr>
                                <m:t>0</m:t>
                              </m:r>
                            </m:sub>
                          </m:sSub>
                        </m:num>
                        <m:den>
                          <m:r>
                            <m:rPr>
                              <m:sty m:val="p"/>
                            </m:rPr>
                            <a:rPr lang="el-GR" altLang="zh-CN" sz="2800" i="1">
                              <a:solidFill>
                                <a:schemeClr val="accent2">
                                  <a:lumMod val="60000"/>
                                  <a:lumOff val="40000"/>
                                </a:schemeClr>
                              </a:solidFill>
                              <a:latin typeface="Cambria Math"/>
                            </a:rPr>
                            <m:t>γ</m:t>
                          </m:r>
                          <m:sSub>
                            <m:sSubPr>
                              <m:ctrlPr>
                                <a:rPr lang="el-GR" altLang="zh-CN" sz="2800" i="1">
                                  <a:solidFill>
                                    <a:schemeClr val="accent2">
                                      <a:lumMod val="60000"/>
                                      <a:lumOff val="40000"/>
                                    </a:schemeClr>
                                  </a:solidFill>
                                  <a:latin typeface="Cambria Math"/>
                                </a:rPr>
                              </m:ctrlPr>
                            </m:sSubPr>
                            <m:e>
                              <m:r>
                                <a:rPr lang="en-US" altLang="zh-CN" sz="2800" i="1">
                                  <a:solidFill>
                                    <a:schemeClr val="accent2">
                                      <a:lumMod val="60000"/>
                                      <a:lumOff val="40000"/>
                                    </a:schemeClr>
                                  </a:solidFill>
                                  <a:latin typeface="Cambria Math"/>
                                </a:rPr>
                                <m:t>𝐺</m:t>
                              </m:r>
                            </m:e>
                            <m:sub>
                              <m:r>
                                <a:rPr lang="en-US" altLang="zh-CN" sz="2800" i="1">
                                  <a:solidFill>
                                    <a:schemeClr val="accent2">
                                      <a:lumMod val="60000"/>
                                      <a:lumOff val="40000"/>
                                    </a:schemeClr>
                                  </a:solidFill>
                                  <a:latin typeface="Cambria Math"/>
                                </a:rPr>
                                <m:t>𝑧</m:t>
                              </m:r>
                            </m:sub>
                          </m:sSub>
                        </m:den>
                      </m:f>
                    </m:oMath>
                  </m:oMathPara>
                </a14:m>
                <a:endParaRPr lang="zh-CN" altLang="en-US" sz="2800" dirty="0">
                  <a:solidFill>
                    <a:schemeClr val="accent2">
                      <a:lumMod val="60000"/>
                      <a:lumOff val="40000"/>
                    </a:schemeClr>
                  </a:solidFill>
                </a:endParaRPr>
              </a:p>
            </p:txBody>
          </p:sp>
        </mc:Choice>
        <mc:Fallback xmlns="">
          <p:sp>
            <p:nvSpPr>
              <p:cNvPr id="4" name="TextBox 12"/>
              <p:cNvSpPr txBox="1">
                <a:spLocks noRot="1" noChangeAspect="1" noMove="1" noResize="1" noEditPoints="1" noAdjustHandles="1" noChangeArrowheads="1" noChangeShapeType="1" noTextEdit="1"/>
              </p:cNvSpPr>
              <p:nvPr/>
            </p:nvSpPr>
            <p:spPr>
              <a:xfrm>
                <a:off x="1090260" y="2277016"/>
                <a:ext cx="3472297" cy="958724"/>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TextBox 13"/>
              <p:cNvSpPr txBox="1"/>
              <p:nvPr/>
            </p:nvSpPr>
            <p:spPr>
              <a:xfrm>
                <a:off x="1090260" y="4436986"/>
                <a:ext cx="3514552" cy="935962"/>
              </a:xfrm>
              <a:prstGeom prst="rect">
                <a:avLst/>
              </a:prstGeom>
              <a:noFill/>
            </p:spPr>
            <p:txBody>
              <a:bodyPr wrap="none" rtlCol="0">
                <a:spAutoFit/>
              </a:bodyPr>
              <a:ls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14:m>
                  <m:oMathPara xmlns:m="http://schemas.openxmlformats.org/officeDocument/2006/math">
                    <m:oMathParaPr>
                      <m:jc m:val="centerGroup"/>
                    </m:oMathParaPr>
                    <m:oMath xmlns:m="http://schemas.openxmlformats.org/officeDocument/2006/math">
                      <m:r>
                        <a:rPr lang="zh-CN" altLang="en-US" sz="2800" i="1" smtClean="0">
                          <a:solidFill>
                            <a:schemeClr val="accent2">
                              <a:lumMod val="60000"/>
                              <a:lumOff val="40000"/>
                            </a:schemeClr>
                          </a:solidFill>
                          <a:latin typeface="Cambria Math"/>
                        </a:rPr>
                        <m:t>△</m:t>
                      </m:r>
                      <m:r>
                        <a:rPr lang="en-US" altLang="zh-CN" sz="2800" b="0" i="1" smtClean="0">
                          <a:solidFill>
                            <a:schemeClr val="accent2">
                              <a:lumMod val="60000"/>
                              <a:lumOff val="40000"/>
                            </a:schemeClr>
                          </a:solidFill>
                          <a:latin typeface="Cambria Math"/>
                        </a:rPr>
                        <m:t>𝑧</m:t>
                      </m:r>
                      <m:r>
                        <a:rPr lang="en-US" altLang="zh-CN" sz="2800" b="0" i="1" smtClean="0">
                          <a:solidFill>
                            <a:schemeClr val="accent2">
                              <a:lumMod val="60000"/>
                              <a:lumOff val="40000"/>
                            </a:schemeClr>
                          </a:solidFill>
                          <a:latin typeface="Cambria Math"/>
                        </a:rPr>
                        <m:t>=</m:t>
                      </m:r>
                      <m:d>
                        <m:dPr>
                          <m:begChr m:val="|"/>
                          <m:endChr m:val="|"/>
                          <m:ctrlPr>
                            <a:rPr lang="en-US" altLang="zh-CN" sz="2800" b="0" i="1" smtClean="0">
                              <a:solidFill>
                                <a:schemeClr val="accent2">
                                  <a:lumMod val="60000"/>
                                  <a:lumOff val="40000"/>
                                </a:schemeClr>
                              </a:solidFill>
                              <a:latin typeface="Cambria Math"/>
                            </a:rPr>
                          </m:ctrlPr>
                        </m:dPr>
                        <m:e>
                          <m:sSub>
                            <m:sSubPr>
                              <m:ctrlPr>
                                <a:rPr lang="zh-CN" altLang="en-US" sz="2800" i="1" dirty="0" smtClean="0">
                                  <a:solidFill>
                                    <a:schemeClr val="accent2">
                                      <a:lumMod val="60000"/>
                                      <a:lumOff val="40000"/>
                                    </a:schemeClr>
                                  </a:solidFill>
                                  <a:latin typeface="Cambria Math"/>
                                </a:rPr>
                              </m:ctrlPr>
                            </m:sSubPr>
                            <m:e>
                              <m:r>
                                <a:rPr lang="en-US" altLang="zh-CN" sz="2800" b="0" i="1" dirty="0" smtClean="0">
                                  <a:solidFill>
                                    <a:schemeClr val="accent2">
                                      <a:lumMod val="60000"/>
                                      <a:lumOff val="40000"/>
                                    </a:schemeClr>
                                  </a:solidFill>
                                  <a:latin typeface="Cambria Math"/>
                                </a:rPr>
                                <m:t>𝑧</m:t>
                              </m:r>
                            </m:e>
                            <m:sub>
                              <m:r>
                                <a:rPr lang="en-US" altLang="zh-CN" sz="2800" b="0" i="1" dirty="0" smtClean="0">
                                  <a:solidFill>
                                    <a:schemeClr val="accent2">
                                      <a:lumMod val="60000"/>
                                      <a:lumOff val="40000"/>
                                    </a:schemeClr>
                                  </a:solidFill>
                                  <a:latin typeface="Cambria Math"/>
                                </a:rPr>
                                <m:t>2</m:t>
                              </m:r>
                            </m:sub>
                          </m:sSub>
                          <m:sSub>
                            <m:sSubPr>
                              <m:ctrlPr>
                                <a:rPr lang="en-US" altLang="zh-CN" sz="2800" i="1" dirty="0" smtClean="0">
                                  <a:solidFill>
                                    <a:schemeClr val="accent2">
                                      <a:lumMod val="60000"/>
                                      <a:lumOff val="40000"/>
                                    </a:schemeClr>
                                  </a:solidFill>
                                  <a:latin typeface="Cambria Math"/>
                                </a:rPr>
                              </m:ctrlPr>
                            </m:sSubPr>
                            <m:e>
                              <m:r>
                                <a:rPr lang="en-US" altLang="zh-CN" sz="2800" b="0" i="1" dirty="0" smtClean="0">
                                  <a:solidFill>
                                    <a:schemeClr val="accent2">
                                      <a:lumMod val="60000"/>
                                      <a:lumOff val="40000"/>
                                    </a:schemeClr>
                                  </a:solidFill>
                                  <a:latin typeface="Cambria Math"/>
                                </a:rPr>
                                <m:t>−</m:t>
                              </m:r>
                              <m:r>
                                <a:rPr lang="en-US" altLang="zh-CN" sz="2800" b="0" i="1" dirty="0" smtClean="0">
                                  <a:solidFill>
                                    <a:schemeClr val="accent2">
                                      <a:lumMod val="60000"/>
                                      <a:lumOff val="40000"/>
                                    </a:schemeClr>
                                  </a:solidFill>
                                  <a:latin typeface="Cambria Math"/>
                                </a:rPr>
                                <m:t>𝑧</m:t>
                              </m:r>
                            </m:e>
                            <m:sub>
                              <m:r>
                                <a:rPr lang="en-US" altLang="zh-CN" sz="2800" b="0" i="1" dirty="0" smtClean="0">
                                  <a:solidFill>
                                    <a:schemeClr val="accent2">
                                      <a:lumMod val="60000"/>
                                      <a:lumOff val="40000"/>
                                    </a:schemeClr>
                                  </a:solidFill>
                                  <a:latin typeface="Cambria Math"/>
                                </a:rPr>
                                <m:t>1</m:t>
                              </m:r>
                            </m:sub>
                          </m:sSub>
                        </m:e>
                      </m:d>
                      <m:r>
                        <a:rPr lang="en-US" altLang="zh-CN" sz="2800" b="0" i="1" smtClean="0">
                          <a:solidFill>
                            <a:schemeClr val="accent2">
                              <a:lumMod val="60000"/>
                              <a:lumOff val="40000"/>
                            </a:schemeClr>
                          </a:solidFill>
                          <a:latin typeface="Cambria Math"/>
                        </a:rPr>
                        <m:t>=</m:t>
                      </m:r>
                      <m:f>
                        <m:fPr>
                          <m:ctrlPr>
                            <a:rPr lang="en-US" altLang="zh-CN" sz="2800" b="0" i="1" smtClean="0">
                              <a:solidFill>
                                <a:schemeClr val="accent2">
                                  <a:lumMod val="60000"/>
                                  <a:lumOff val="40000"/>
                                </a:schemeClr>
                              </a:solidFill>
                              <a:latin typeface="Cambria Math"/>
                            </a:rPr>
                          </m:ctrlPr>
                        </m:fPr>
                        <m:num>
                          <m:r>
                            <a:rPr lang="zh-CN" altLang="en-US" sz="2800" i="1">
                              <a:solidFill>
                                <a:schemeClr val="accent2">
                                  <a:lumMod val="60000"/>
                                  <a:lumOff val="40000"/>
                                </a:schemeClr>
                              </a:solidFill>
                              <a:latin typeface="Cambria Math"/>
                            </a:rPr>
                            <m:t>△</m:t>
                          </m:r>
                          <m:r>
                            <a:rPr lang="en-US" altLang="zh-CN" sz="2800" i="1">
                              <a:solidFill>
                                <a:schemeClr val="accent2">
                                  <a:lumMod val="60000"/>
                                  <a:lumOff val="40000"/>
                                </a:schemeClr>
                              </a:solidFill>
                              <a:latin typeface="Cambria Math"/>
                            </a:rPr>
                            <m:t>𝑣</m:t>
                          </m:r>
                        </m:num>
                        <m:den>
                          <m:r>
                            <m:rPr>
                              <m:sty m:val="p"/>
                            </m:rPr>
                            <a:rPr lang="el-GR" altLang="zh-CN" sz="2800" i="1">
                              <a:solidFill>
                                <a:schemeClr val="accent2">
                                  <a:lumMod val="60000"/>
                                  <a:lumOff val="40000"/>
                                </a:schemeClr>
                              </a:solidFill>
                              <a:latin typeface="Cambria Math"/>
                            </a:rPr>
                            <m:t>γ</m:t>
                          </m:r>
                          <m:sSub>
                            <m:sSubPr>
                              <m:ctrlPr>
                                <a:rPr lang="el-GR" altLang="zh-CN" sz="2800" i="1">
                                  <a:solidFill>
                                    <a:schemeClr val="accent2">
                                      <a:lumMod val="60000"/>
                                      <a:lumOff val="40000"/>
                                    </a:schemeClr>
                                  </a:solidFill>
                                  <a:latin typeface="Cambria Math"/>
                                </a:rPr>
                              </m:ctrlPr>
                            </m:sSubPr>
                            <m:e>
                              <m:r>
                                <a:rPr lang="en-US" altLang="zh-CN" sz="2800" i="1">
                                  <a:solidFill>
                                    <a:schemeClr val="accent2">
                                      <a:lumMod val="60000"/>
                                      <a:lumOff val="40000"/>
                                    </a:schemeClr>
                                  </a:solidFill>
                                  <a:latin typeface="Cambria Math"/>
                                </a:rPr>
                                <m:t>𝐺</m:t>
                              </m:r>
                            </m:e>
                            <m:sub>
                              <m:r>
                                <a:rPr lang="en-US" altLang="zh-CN" sz="2800" i="1">
                                  <a:solidFill>
                                    <a:schemeClr val="accent2">
                                      <a:lumMod val="60000"/>
                                      <a:lumOff val="40000"/>
                                    </a:schemeClr>
                                  </a:solidFill>
                                  <a:latin typeface="Cambria Math"/>
                                </a:rPr>
                                <m:t>𝑧</m:t>
                              </m:r>
                            </m:sub>
                          </m:sSub>
                        </m:den>
                      </m:f>
                    </m:oMath>
                  </m:oMathPara>
                </a14:m>
                <a:endParaRPr lang="zh-CN" altLang="en-US" sz="2800" dirty="0">
                  <a:solidFill>
                    <a:schemeClr val="accent2">
                      <a:lumMod val="60000"/>
                      <a:lumOff val="40000"/>
                    </a:schemeClr>
                  </a:solidFill>
                </a:endParaRPr>
              </a:p>
            </p:txBody>
          </p:sp>
        </mc:Choice>
        <mc:Fallback xmlns="">
          <p:sp>
            <p:nvSpPr>
              <p:cNvPr id="5" name="TextBox 13"/>
              <p:cNvSpPr txBox="1">
                <a:spLocks noRot="1" noChangeAspect="1" noMove="1" noResize="1" noEditPoints="1" noAdjustHandles="1" noChangeArrowheads="1" noChangeShapeType="1" noTextEdit="1"/>
              </p:cNvSpPr>
              <p:nvPr/>
            </p:nvSpPr>
            <p:spPr>
              <a:xfrm>
                <a:off x="1090260" y="4436986"/>
                <a:ext cx="3514552" cy="935962"/>
              </a:xfrm>
              <a:prstGeom prst="rect">
                <a:avLst/>
              </a:prstGeom>
              <a:blipFill rotWithShape="1">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05066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Tree>
    <p:extLst>
      <p:ext uri="{BB962C8B-B14F-4D97-AF65-F5344CB8AC3E}">
        <p14:creationId xmlns:p14="http://schemas.microsoft.com/office/powerpoint/2010/main" val="558882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graphicFrame>
        <p:nvGraphicFramePr>
          <p:cNvPr id="5" name="对象 4"/>
          <p:cNvGraphicFramePr>
            <a:graphicFrameLocks noChangeAspect="1"/>
          </p:cNvGraphicFramePr>
          <p:nvPr/>
        </p:nvGraphicFramePr>
        <p:xfrm>
          <a:off x="3000364" y="2500306"/>
          <a:ext cx="2493836" cy="857256"/>
        </p:xfrm>
        <a:graphic>
          <a:graphicData uri="http://schemas.openxmlformats.org/presentationml/2006/ole">
            <mc:AlternateContent xmlns:mc="http://schemas.openxmlformats.org/markup-compatibility/2006">
              <mc:Choice xmlns:v="urn:schemas-microsoft-com:vml" Requires="v">
                <p:oleObj spid="_x0000_s1026" name="公式" r:id="rId3" imgW="1218960" imgH="419040" progId="Equation.3">
                  <p:embed/>
                </p:oleObj>
              </mc:Choice>
              <mc:Fallback>
                <p:oleObj name="公式" r:id="rId3" imgW="1218960" imgH="419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64" y="2500306"/>
                        <a:ext cx="2493836" cy="857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1571604" y="1357298"/>
            <a:ext cx="5857916" cy="1200329"/>
          </a:xfrm>
          <a:prstGeom prst="rect">
            <a:avLst/>
          </a:prstGeom>
          <a:noFill/>
        </p:spPr>
        <p:txBody>
          <a:bodyPr wrap="square" rtlCol="0">
            <a:spAutoFit/>
          </a:bodyPr>
          <a:lstStyle/>
          <a:p>
            <a:pPr algn="just"/>
            <a:r>
              <a:rPr lang="en-US" altLang="zh-CN" dirty="0" smtClean="0"/>
              <a:t>We know that slice selection uses a constant gradient together with an RF excitation over a range of frequencies[v</a:t>
            </a:r>
            <a:r>
              <a:rPr lang="en-US" altLang="zh-CN" baseline="-25000" dirty="0" smtClean="0"/>
              <a:t>1</a:t>
            </a:r>
            <a:r>
              <a:rPr lang="en-US" altLang="zh-CN" dirty="0" smtClean="0"/>
              <a:t>,v</a:t>
            </a:r>
            <a:r>
              <a:rPr lang="en-US" altLang="zh-CN" baseline="-25000" dirty="0" smtClean="0"/>
              <a:t>2</a:t>
            </a:r>
            <a:r>
              <a:rPr lang="en-US" altLang="zh-CN" dirty="0" smtClean="0"/>
              <a:t>]. We can desire a signal whose frequency content is:</a:t>
            </a:r>
            <a:endParaRPr lang="zh-CN" altLang="en-US" dirty="0"/>
          </a:p>
        </p:txBody>
      </p:sp>
      <p:sp>
        <p:nvSpPr>
          <p:cNvPr id="8" name="TextBox 7"/>
          <p:cNvSpPr txBox="1"/>
          <p:nvPr/>
        </p:nvSpPr>
        <p:spPr>
          <a:xfrm>
            <a:off x="1724004" y="3434364"/>
            <a:ext cx="5857916" cy="923330"/>
          </a:xfrm>
          <a:prstGeom prst="rect">
            <a:avLst/>
          </a:prstGeom>
          <a:noFill/>
        </p:spPr>
        <p:txBody>
          <a:bodyPr wrap="square" rtlCol="0">
            <a:spAutoFit/>
          </a:bodyPr>
          <a:lstStyle/>
          <a:p>
            <a:pPr algn="just"/>
            <a:r>
              <a:rPr lang="en-US" altLang="zh-CN" dirty="0" smtClean="0"/>
              <a:t>According to Fourier transform theory, the signal itself should be:</a:t>
            </a:r>
          </a:p>
          <a:p>
            <a:pPr algn="just"/>
            <a:endParaRPr lang="zh-CN" altLang="en-US" dirty="0"/>
          </a:p>
        </p:txBody>
      </p:sp>
      <p:graphicFrame>
        <p:nvGraphicFramePr>
          <p:cNvPr id="1027" name="Object 3"/>
          <p:cNvGraphicFramePr>
            <a:graphicFrameLocks noChangeAspect="1"/>
          </p:cNvGraphicFramePr>
          <p:nvPr/>
        </p:nvGraphicFramePr>
        <p:xfrm>
          <a:off x="2540000" y="4468813"/>
          <a:ext cx="3273425" cy="492125"/>
        </p:xfrm>
        <a:graphic>
          <a:graphicData uri="http://schemas.openxmlformats.org/presentationml/2006/ole">
            <mc:AlternateContent xmlns:mc="http://schemas.openxmlformats.org/markup-compatibility/2006">
              <mc:Choice xmlns:v="urn:schemas-microsoft-com:vml" Requires="v">
                <p:oleObj spid="_x0000_s1027" name="公式" r:id="rId5" imgW="1600200" imgH="241200" progId="Equation.3">
                  <p:embed/>
                </p:oleObj>
              </mc:Choice>
              <mc:Fallback>
                <p:oleObj name="公式" r:id="rId5" imgW="160020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000" y="4468813"/>
                        <a:ext cx="3273425" cy="492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60485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5" name="TextBox 4"/>
          <p:cNvSpPr txBox="1"/>
          <p:nvPr/>
        </p:nvSpPr>
        <p:spPr>
          <a:xfrm>
            <a:off x="1571604" y="1357298"/>
            <a:ext cx="5857916" cy="646331"/>
          </a:xfrm>
          <a:prstGeom prst="rect">
            <a:avLst/>
          </a:prstGeom>
          <a:noFill/>
        </p:spPr>
        <p:txBody>
          <a:bodyPr wrap="square" rtlCol="0">
            <a:spAutoFit/>
          </a:bodyPr>
          <a:lstStyle/>
          <a:p>
            <a:pPr marL="342900" indent="-342900" algn="just">
              <a:buAutoNum type="arabicPeriod"/>
            </a:pPr>
            <a:r>
              <a:rPr lang="en-US" altLang="zh-CN" dirty="0" smtClean="0"/>
              <a:t>The gradient is constant during RF excitation.</a:t>
            </a:r>
          </a:p>
          <a:p>
            <a:pPr marL="342900" indent="-342900" algn="just">
              <a:buAutoNum type="arabicPeriod"/>
            </a:pPr>
            <a:r>
              <a:rPr lang="en-US" altLang="zh-CN" dirty="0" smtClean="0"/>
              <a:t> The RF excitation is short.</a:t>
            </a:r>
          </a:p>
        </p:txBody>
      </p:sp>
      <p:sp>
        <p:nvSpPr>
          <p:cNvPr id="7" name="TextBox 6"/>
          <p:cNvSpPr txBox="1"/>
          <p:nvPr/>
        </p:nvSpPr>
        <p:spPr>
          <a:xfrm>
            <a:off x="1500166" y="2214554"/>
            <a:ext cx="5857916" cy="923330"/>
          </a:xfrm>
          <a:prstGeom prst="rect">
            <a:avLst/>
          </a:prstGeom>
          <a:noFill/>
        </p:spPr>
        <p:txBody>
          <a:bodyPr wrap="square" rtlCol="0">
            <a:spAutoFit/>
          </a:bodyPr>
          <a:lstStyle/>
          <a:p>
            <a:pPr algn="just"/>
            <a:r>
              <a:rPr lang="en-US" altLang="zh-CN" dirty="0" smtClean="0"/>
              <a:t>If RF signal B</a:t>
            </a:r>
            <a:r>
              <a:rPr lang="en-US" altLang="zh-CN" baseline="-25000" dirty="0" smtClean="0"/>
              <a:t>1</a:t>
            </a:r>
            <a:r>
              <a:rPr lang="en-US" altLang="zh-CN" dirty="0" smtClean="0"/>
              <a:t>(t) = s(t) has on the spin system, the final tip angle   after an RF excitation pulse of duration </a:t>
            </a:r>
            <a:r>
              <a:rPr lang="en-US" altLang="zh-CN" dirty="0" err="1" smtClean="0"/>
              <a:t>t</a:t>
            </a:r>
            <a:r>
              <a:rPr lang="en-US" altLang="zh-CN" baseline="-25000" dirty="0" err="1" smtClean="0"/>
              <a:t>p</a:t>
            </a:r>
            <a:r>
              <a:rPr lang="en-US" altLang="zh-CN" dirty="0"/>
              <a:t> </a:t>
            </a:r>
            <a:r>
              <a:rPr lang="en-US" altLang="zh-CN" dirty="0" smtClean="0"/>
              <a:t>and is repeated here:</a:t>
            </a:r>
            <a:endParaRPr lang="zh-CN" altLang="en-US" dirty="0"/>
          </a:p>
        </p:txBody>
      </p:sp>
      <p:graphicFrame>
        <p:nvGraphicFramePr>
          <p:cNvPr id="2050" name="Object 2"/>
          <p:cNvGraphicFramePr>
            <a:graphicFrameLocks noChangeAspect="1"/>
          </p:cNvGraphicFramePr>
          <p:nvPr/>
        </p:nvGraphicFramePr>
        <p:xfrm>
          <a:off x="3221038" y="3519488"/>
          <a:ext cx="2052637" cy="674687"/>
        </p:xfrm>
        <a:graphic>
          <a:graphicData uri="http://schemas.openxmlformats.org/presentationml/2006/ole">
            <mc:AlternateContent xmlns:mc="http://schemas.openxmlformats.org/markup-compatibility/2006">
              <mc:Choice xmlns:v="urn:schemas-microsoft-com:vml" Requires="v">
                <p:oleObj spid="_x0000_s2050" name="公式" r:id="rId3" imgW="1002960" imgH="330120" progId="Equation.3">
                  <p:embed/>
                </p:oleObj>
              </mc:Choice>
              <mc:Fallback>
                <p:oleObj name="公式" r:id="rId3" imgW="1002960" imgH="3301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1038" y="3519488"/>
                        <a:ext cx="2052637" cy="674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1500166" y="4286256"/>
            <a:ext cx="5857916" cy="646331"/>
          </a:xfrm>
          <a:prstGeom prst="rect">
            <a:avLst/>
          </a:prstGeom>
          <a:noFill/>
        </p:spPr>
        <p:txBody>
          <a:bodyPr wrap="square" rtlCol="0">
            <a:spAutoFit/>
          </a:bodyPr>
          <a:lstStyle/>
          <a:p>
            <a:pPr algn="just"/>
            <a:r>
              <a:rPr lang="en-US" altLang="zh-CN" dirty="0" smtClean="0"/>
              <a:t>Where          is the envelope of the RF excitation evaluated in the rotating coordinate system.</a:t>
            </a:r>
            <a:endParaRPr lang="zh-CN" altLang="en-US" dirty="0"/>
          </a:p>
        </p:txBody>
      </p:sp>
      <p:graphicFrame>
        <p:nvGraphicFramePr>
          <p:cNvPr id="2052" name="Object 4"/>
          <p:cNvGraphicFramePr>
            <a:graphicFrameLocks noChangeAspect="1"/>
          </p:cNvGraphicFramePr>
          <p:nvPr/>
        </p:nvGraphicFramePr>
        <p:xfrm>
          <a:off x="2274874" y="4357694"/>
          <a:ext cx="368300" cy="228600"/>
        </p:xfrm>
        <a:graphic>
          <a:graphicData uri="http://schemas.openxmlformats.org/presentationml/2006/ole">
            <mc:AlternateContent xmlns:mc="http://schemas.openxmlformats.org/markup-compatibility/2006">
              <mc:Choice xmlns:v="urn:schemas-microsoft-com:vml" Requires="v">
                <p:oleObj spid="_x0000_s2051" name="公式" r:id="rId5" imgW="368280" imgH="228600" progId="Equation.3">
                  <p:embed/>
                </p:oleObj>
              </mc:Choice>
              <mc:Fallback>
                <p:oleObj name="公式" r:id="rId5" imgW="36828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4874" y="4357694"/>
                        <a:ext cx="3683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5"/>
          <p:cNvGraphicFramePr>
            <a:graphicFrameLocks noChangeAspect="1"/>
          </p:cNvGraphicFramePr>
          <p:nvPr/>
        </p:nvGraphicFramePr>
        <p:xfrm>
          <a:off x="2143108" y="2571744"/>
          <a:ext cx="234667" cy="214314"/>
        </p:xfrm>
        <a:graphic>
          <a:graphicData uri="http://schemas.openxmlformats.org/presentationml/2006/ole">
            <mc:AlternateContent xmlns:mc="http://schemas.openxmlformats.org/markup-compatibility/2006">
              <mc:Choice xmlns:v="urn:schemas-microsoft-com:vml" Requires="v">
                <p:oleObj spid="_x0000_s2052" name="公式" r:id="rId7" imgW="152280" imgH="139680" progId="Equation.3">
                  <p:embed/>
                </p:oleObj>
              </mc:Choice>
              <mc:Fallback>
                <p:oleObj name="公式" r:id="rId7" imgW="152280" imgH="1396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3108" y="2571744"/>
                        <a:ext cx="234667" cy="2143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48371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6" name="TextBox 5"/>
          <p:cNvSpPr txBox="1"/>
          <p:nvPr/>
        </p:nvSpPr>
        <p:spPr>
          <a:xfrm>
            <a:off x="1500166" y="1714488"/>
            <a:ext cx="5857916" cy="646331"/>
          </a:xfrm>
          <a:prstGeom prst="rect">
            <a:avLst/>
          </a:prstGeom>
          <a:noFill/>
        </p:spPr>
        <p:txBody>
          <a:bodyPr wrap="square" rtlCol="0">
            <a:spAutoFit/>
          </a:bodyPr>
          <a:lstStyle/>
          <a:p>
            <a:pPr algn="just"/>
            <a:r>
              <a:rPr lang="en-US" altLang="zh-CN" dirty="0" smtClean="0"/>
              <a:t>For </a:t>
            </a:r>
            <a:r>
              <a:rPr lang="en-US" altLang="zh-CN" dirty="0" err="1" smtClean="0"/>
              <a:t>isochromats</a:t>
            </a:r>
            <a:r>
              <a:rPr lang="en-US" altLang="zh-CN" dirty="0" smtClean="0"/>
              <a:t> whose </a:t>
            </a:r>
            <a:r>
              <a:rPr lang="en-US" altLang="zh-CN" dirty="0" err="1" smtClean="0"/>
              <a:t>Larmor</a:t>
            </a:r>
            <a:r>
              <a:rPr lang="en-US" altLang="zh-CN" dirty="0" smtClean="0"/>
              <a:t> frequency is v, the excitation signal in the rotating coordinate system is:</a:t>
            </a:r>
            <a:endParaRPr lang="zh-CN" altLang="en-US" dirty="0"/>
          </a:p>
        </p:txBody>
      </p:sp>
      <p:graphicFrame>
        <p:nvGraphicFramePr>
          <p:cNvPr id="3075" name="Object 3"/>
          <p:cNvGraphicFramePr>
            <a:graphicFrameLocks noChangeAspect="1"/>
          </p:cNvGraphicFramePr>
          <p:nvPr/>
        </p:nvGraphicFramePr>
        <p:xfrm>
          <a:off x="3052763" y="2674942"/>
          <a:ext cx="2235200" cy="468312"/>
        </p:xfrm>
        <a:graphic>
          <a:graphicData uri="http://schemas.openxmlformats.org/presentationml/2006/ole">
            <mc:AlternateContent xmlns:mc="http://schemas.openxmlformats.org/markup-compatibility/2006">
              <mc:Choice xmlns:v="urn:schemas-microsoft-com:vml" Requires="v">
                <p:oleObj spid="_x0000_s3074" name="公式" r:id="rId3" imgW="1091880" imgH="228600" progId="Equation.3">
                  <p:embed/>
                </p:oleObj>
              </mc:Choice>
              <mc:Fallback>
                <p:oleObj name="公式" r:id="rId3" imgW="109188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2763" y="2674942"/>
                        <a:ext cx="2235200" cy="468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077" name="Picture 5"/>
          <p:cNvPicPr>
            <a:picLocks noChangeAspect="1" noChangeArrowheads="1"/>
          </p:cNvPicPr>
          <p:nvPr/>
        </p:nvPicPr>
        <p:blipFill>
          <a:blip r:embed="rId5"/>
          <a:srcRect/>
          <a:stretch>
            <a:fillRect/>
          </a:stretch>
        </p:blipFill>
        <p:spPr bwMode="auto">
          <a:xfrm>
            <a:off x="1643042" y="3500438"/>
            <a:ext cx="2486025" cy="1971675"/>
          </a:xfrm>
          <a:prstGeom prst="rect">
            <a:avLst/>
          </a:prstGeom>
          <a:noFill/>
          <a:ln w="9525">
            <a:noFill/>
            <a:miter lim="800000"/>
            <a:headEnd/>
            <a:tailEnd/>
          </a:ln>
          <a:effectLst/>
        </p:spPr>
      </p:pic>
      <p:pic>
        <p:nvPicPr>
          <p:cNvPr id="3078" name="Picture 6"/>
          <p:cNvPicPr>
            <a:picLocks noChangeAspect="1" noChangeArrowheads="1"/>
          </p:cNvPicPr>
          <p:nvPr/>
        </p:nvPicPr>
        <p:blipFill>
          <a:blip r:embed="rId6"/>
          <a:srcRect/>
          <a:stretch>
            <a:fillRect/>
          </a:stretch>
        </p:blipFill>
        <p:spPr bwMode="auto">
          <a:xfrm>
            <a:off x="4857752" y="3500438"/>
            <a:ext cx="2103251" cy="2071702"/>
          </a:xfrm>
          <a:prstGeom prst="rect">
            <a:avLst/>
          </a:prstGeom>
          <a:noFill/>
          <a:ln w="9525">
            <a:noFill/>
            <a:miter lim="800000"/>
            <a:headEnd/>
            <a:tailEnd/>
          </a:ln>
          <a:effectLst/>
        </p:spPr>
      </p:pic>
      <p:sp>
        <p:nvSpPr>
          <p:cNvPr id="12" name="TextBox 11"/>
          <p:cNvSpPr txBox="1"/>
          <p:nvPr/>
        </p:nvSpPr>
        <p:spPr>
          <a:xfrm>
            <a:off x="2143108" y="5786454"/>
            <a:ext cx="1357322" cy="415498"/>
          </a:xfrm>
          <a:prstGeom prst="rect">
            <a:avLst/>
          </a:prstGeom>
          <a:noFill/>
        </p:spPr>
        <p:txBody>
          <a:bodyPr wrap="square" rtlCol="0">
            <a:spAutoFit/>
          </a:bodyPr>
          <a:lstStyle/>
          <a:p>
            <a:pPr algn="ctr"/>
            <a:r>
              <a:rPr lang="en-US" altLang="zh-CN" sz="1050" dirty="0" smtClean="0"/>
              <a:t>a slice selection waveform</a:t>
            </a:r>
            <a:endParaRPr lang="zh-CN" altLang="en-US" sz="1050" dirty="0"/>
          </a:p>
        </p:txBody>
      </p:sp>
      <p:sp>
        <p:nvSpPr>
          <p:cNvPr id="13" name="TextBox 12"/>
          <p:cNvSpPr txBox="1"/>
          <p:nvPr/>
        </p:nvSpPr>
        <p:spPr>
          <a:xfrm>
            <a:off x="5214942" y="5786454"/>
            <a:ext cx="1357322" cy="415498"/>
          </a:xfrm>
          <a:prstGeom prst="rect">
            <a:avLst/>
          </a:prstGeom>
          <a:noFill/>
        </p:spPr>
        <p:txBody>
          <a:bodyPr wrap="square" rtlCol="0">
            <a:spAutoFit/>
          </a:bodyPr>
          <a:lstStyle/>
          <a:p>
            <a:pPr algn="ctr"/>
            <a:r>
              <a:rPr lang="en-US" altLang="zh-CN" sz="1050" dirty="0"/>
              <a:t>e</a:t>
            </a:r>
            <a:r>
              <a:rPr lang="en-US" altLang="zh-CN" sz="1050" dirty="0" smtClean="0"/>
              <a:t>nvelop of this slice selection</a:t>
            </a:r>
            <a:endParaRPr lang="zh-CN" altLang="en-US" sz="1050" dirty="0"/>
          </a:p>
        </p:txBody>
      </p:sp>
    </p:spTree>
    <p:extLst>
      <p:ext uri="{BB962C8B-B14F-4D97-AF65-F5344CB8AC3E}">
        <p14:creationId xmlns:p14="http://schemas.microsoft.com/office/powerpoint/2010/main" val="1867786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5" name="矩形 4"/>
          <p:cNvSpPr/>
          <p:nvPr/>
        </p:nvSpPr>
        <p:spPr>
          <a:xfrm>
            <a:off x="-32" y="-24"/>
            <a:ext cx="5572132"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dirty="0" smtClean="0">
                <a:ln>
                  <a:solidFill>
                    <a:schemeClr val="tx1"/>
                  </a:solidFill>
                </a:ln>
                <a:solidFill>
                  <a:schemeClr val="tx1"/>
                </a:solidFill>
                <a:latin typeface="Times New Roman" pitchFamily="18" charset="0"/>
                <a:cs typeface="Times New Roman" pitchFamily="18" charset="0"/>
              </a:rPr>
              <a:t>Refocusing Gradients</a:t>
            </a:r>
          </a:p>
        </p:txBody>
      </p:sp>
      <p:sp>
        <p:nvSpPr>
          <p:cNvPr id="6" name="TextBox 5"/>
          <p:cNvSpPr txBox="1"/>
          <p:nvPr/>
        </p:nvSpPr>
        <p:spPr>
          <a:xfrm>
            <a:off x="1571604" y="1357298"/>
            <a:ext cx="5786478" cy="1477328"/>
          </a:xfrm>
          <a:prstGeom prst="rect">
            <a:avLst/>
          </a:prstGeom>
          <a:noFill/>
        </p:spPr>
        <p:txBody>
          <a:bodyPr wrap="square" rtlCol="0">
            <a:spAutoFit/>
          </a:bodyPr>
          <a:lstStyle/>
          <a:p>
            <a:pPr algn="just"/>
            <a:r>
              <a:rPr lang="en-US" altLang="zh-CN" dirty="0" smtClean="0"/>
              <a:t>During RF excitation, the spin system within the excited slab is undergoing forced precession.  The slice profile reveals differences in the final tip angels and hence implies different transverse magnetizations experienced  at different z positions.</a:t>
            </a:r>
            <a:endParaRPr lang="zh-CN" altLang="en-US" dirty="0"/>
          </a:p>
        </p:txBody>
      </p:sp>
      <p:sp>
        <p:nvSpPr>
          <p:cNvPr id="8" name="TextBox 7"/>
          <p:cNvSpPr txBox="1"/>
          <p:nvPr/>
        </p:nvSpPr>
        <p:spPr>
          <a:xfrm>
            <a:off x="1714480" y="3357562"/>
            <a:ext cx="5786478" cy="1477328"/>
          </a:xfrm>
          <a:prstGeom prst="rect">
            <a:avLst/>
          </a:prstGeom>
          <a:noFill/>
        </p:spPr>
        <p:txBody>
          <a:bodyPr wrap="square" rtlCol="0">
            <a:spAutoFit/>
          </a:bodyPr>
          <a:lstStyle/>
          <a:p>
            <a:pPr algn="just"/>
            <a:r>
              <a:rPr lang="en-US" altLang="zh-CN" dirty="0" smtClean="0"/>
              <a:t>The effect of slice </a:t>
            </a:r>
            <a:r>
              <a:rPr lang="en-US" altLang="zh-CN" dirty="0" err="1" smtClean="0"/>
              <a:t>dephasing</a:t>
            </a:r>
            <a:r>
              <a:rPr lang="en-US" altLang="zh-CN" dirty="0" smtClean="0"/>
              <a:t>:</a:t>
            </a:r>
          </a:p>
          <a:p>
            <a:pPr algn="just"/>
            <a:r>
              <a:rPr lang="en-US" altLang="zh-CN" dirty="0" smtClean="0"/>
              <a:t>During forced precession, the spins at the “lower” edge of the slice are processing slower than those at the “higher” edge.</a:t>
            </a:r>
          </a:p>
          <a:p>
            <a:pPr algn="just"/>
            <a:endParaRPr lang="zh-CN" altLang="en-US" dirty="0"/>
          </a:p>
        </p:txBody>
      </p:sp>
    </p:spTree>
    <p:extLst>
      <p:ext uri="{BB962C8B-B14F-4D97-AF65-F5344CB8AC3E}">
        <p14:creationId xmlns:p14="http://schemas.microsoft.com/office/powerpoint/2010/main" val="2008787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5" name="TextBox 4"/>
          <p:cNvSpPr txBox="1"/>
          <p:nvPr/>
        </p:nvSpPr>
        <p:spPr>
          <a:xfrm>
            <a:off x="1714480" y="1500174"/>
            <a:ext cx="5786478" cy="2400657"/>
          </a:xfrm>
          <a:prstGeom prst="rect">
            <a:avLst/>
          </a:prstGeom>
          <a:noFill/>
        </p:spPr>
        <p:txBody>
          <a:bodyPr wrap="square" rtlCol="0">
            <a:spAutoFit/>
          </a:bodyPr>
          <a:lstStyle/>
          <a:p>
            <a:pPr algn="ctr"/>
            <a:r>
              <a:rPr lang="en-US" altLang="zh-CN" sz="3200" dirty="0" smtClean="0"/>
              <a:t>Why?</a:t>
            </a:r>
          </a:p>
          <a:p>
            <a:pPr algn="ctr"/>
            <a:endParaRPr lang="en-US" altLang="zh-CN" sz="3200" dirty="0" smtClean="0"/>
          </a:p>
          <a:p>
            <a:pPr algn="just">
              <a:buFont typeface="Wingdings" pitchFamily="2" charset="2"/>
              <a:buChar char="l"/>
            </a:pPr>
            <a:r>
              <a:rPr lang="en-US" altLang="zh-CN" dirty="0" smtClean="0"/>
              <a:t>Because system use different </a:t>
            </a:r>
            <a:r>
              <a:rPr lang="en-US" altLang="zh-CN" dirty="0" err="1" smtClean="0"/>
              <a:t>Larmor</a:t>
            </a:r>
            <a:r>
              <a:rPr lang="en-US" altLang="zh-CN" dirty="0" smtClean="0"/>
              <a:t> frequencies. As a result of this, the spins become out of phase with each other across the slice.</a:t>
            </a:r>
            <a:endParaRPr lang="en-US" altLang="zh-CN" dirty="0"/>
          </a:p>
          <a:p>
            <a:pPr algn="just"/>
            <a:endParaRPr lang="en-US" altLang="zh-CN" sz="3200" dirty="0"/>
          </a:p>
        </p:txBody>
      </p:sp>
      <p:sp>
        <p:nvSpPr>
          <p:cNvPr id="7" name="矩形 6"/>
          <p:cNvSpPr/>
          <p:nvPr/>
        </p:nvSpPr>
        <p:spPr>
          <a:xfrm>
            <a:off x="-32" y="-24"/>
            <a:ext cx="5572132"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dirty="0" smtClean="0">
                <a:ln>
                  <a:solidFill>
                    <a:schemeClr val="tx1"/>
                  </a:solidFill>
                </a:ln>
                <a:solidFill>
                  <a:schemeClr val="tx1"/>
                </a:solidFill>
                <a:latin typeface="Times New Roman" pitchFamily="18" charset="0"/>
                <a:cs typeface="Times New Roman" pitchFamily="18" charset="0"/>
              </a:rPr>
              <a:t>Refocusing Gradients</a:t>
            </a:r>
          </a:p>
        </p:txBody>
      </p:sp>
    </p:spTree>
    <p:extLst>
      <p:ext uri="{BB962C8B-B14F-4D97-AF65-F5344CB8AC3E}">
        <p14:creationId xmlns:p14="http://schemas.microsoft.com/office/powerpoint/2010/main" val="2797479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5" name="矩形 4"/>
          <p:cNvSpPr/>
          <p:nvPr/>
        </p:nvSpPr>
        <p:spPr>
          <a:xfrm>
            <a:off x="-32" y="-24"/>
            <a:ext cx="5572132"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dirty="0" smtClean="0">
                <a:ln>
                  <a:solidFill>
                    <a:schemeClr val="tx1"/>
                  </a:solidFill>
                </a:ln>
                <a:solidFill>
                  <a:schemeClr val="tx1"/>
                </a:solidFill>
                <a:latin typeface="Times New Roman" pitchFamily="18" charset="0"/>
                <a:cs typeface="Times New Roman" pitchFamily="18" charset="0"/>
              </a:rPr>
              <a:t>A Simple Pulse Sequence</a:t>
            </a:r>
          </a:p>
        </p:txBody>
      </p:sp>
      <p:sp>
        <p:nvSpPr>
          <p:cNvPr id="6" name="TextBox 5"/>
          <p:cNvSpPr txBox="1"/>
          <p:nvPr/>
        </p:nvSpPr>
        <p:spPr>
          <a:xfrm>
            <a:off x="1500166" y="1643050"/>
            <a:ext cx="5857916" cy="1200329"/>
          </a:xfrm>
          <a:prstGeom prst="rect">
            <a:avLst/>
          </a:prstGeom>
          <a:noFill/>
        </p:spPr>
        <p:txBody>
          <a:bodyPr wrap="square" rtlCol="0">
            <a:spAutoFit/>
          </a:bodyPr>
          <a:lstStyle/>
          <a:p>
            <a:pPr algn="just">
              <a:buFont typeface="Wingdings" pitchFamily="2" charset="2"/>
              <a:buChar char="l"/>
            </a:pPr>
            <a:r>
              <a:rPr lang="en-US" altLang="zh-CN" dirty="0" smtClean="0"/>
              <a:t>After the RF waveform is completed., another gradient is applied to refocus the spins within the slice. After this, we expect to find an FID arising from the excited spins in the slice that was selected.</a:t>
            </a:r>
            <a:endParaRPr lang="zh-CN" altLang="en-US" dirty="0"/>
          </a:p>
        </p:txBody>
      </p:sp>
      <p:pic>
        <p:nvPicPr>
          <p:cNvPr id="5122" name="Picture 2"/>
          <p:cNvPicPr>
            <a:picLocks noChangeAspect="1" noChangeArrowheads="1"/>
          </p:cNvPicPr>
          <p:nvPr/>
        </p:nvPicPr>
        <p:blipFill>
          <a:blip r:embed="rId2"/>
          <a:srcRect/>
          <a:stretch>
            <a:fillRect/>
          </a:stretch>
        </p:blipFill>
        <p:spPr bwMode="auto">
          <a:xfrm>
            <a:off x="3071802" y="3429000"/>
            <a:ext cx="3019425" cy="2200275"/>
          </a:xfrm>
          <a:prstGeom prst="rect">
            <a:avLst/>
          </a:prstGeom>
          <a:noFill/>
          <a:ln w="9525">
            <a:noFill/>
            <a:miter lim="800000"/>
            <a:headEnd/>
            <a:tailEnd/>
          </a:ln>
          <a:effectLst/>
        </p:spPr>
      </p:pic>
      <p:pic>
        <p:nvPicPr>
          <p:cNvPr id="8" name="Picture 3"/>
          <p:cNvPicPr>
            <a:picLocks noChangeAspect="1" noChangeArrowheads="1"/>
          </p:cNvPicPr>
          <p:nvPr/>
        </p:nvPicPr>
        <p:blipFill>
          <a:blip r:embed="rId3"/>
          <a:srcRect/>
          <a:stretch>
            <a:fillRect/>
          </a:stretch>
        </p:blipFill>
        <p:spPr bwMode="auto">
          <a:xfrm>
            <a:off x="2285984" y="2857496"/>
            <a:ext cx="4643470" cy="2938793"/>
          </a:xfrm>
          <a:prstGeom prst="rect">
            <a:avLst/>
          </a:prstGeom>
          <a:noFill/>
          <a:ln w="9525">
            <a:noFill/>
            <a:miter lim="800000"/>
            <a:headEnd/>
            <a:tailEnd/>
          </a:ln>
          <a:effectLst/>
        </p:spPr>
      </p:pic>
    </p:spTree>
    <p:extLst>
      <p:ext uri="{BB962C8B-B14F-4D97-AF65-F5344CB8AC3E}">
        <p14:creationId xmlns:p14="http://schemas.microsoft.com/office/powerpoint/2010/main" val="857639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5" name="TextBox 4"/>
          <p:cNvSpPr txBox="1"/>
          <p:nvPr/>
        </p:nvSpPr>
        <p:spPr>
          <a:xfrm>
            <a:off x="1571604" y="1000108"/>
            <a:ext cx="5857916" cy="2308324"/>
          </a:xfrm>
          <a:prstGeom prst="rect">
            <a:avLst/>
          </a:prstGeom>
          <a:noFill/>
        </p:spPr>
        <p:txBody>
          <a:bodyPr wrap="square" rtlCol="0">
            <a:spAutoFit/>
          </a:bodyPr>
          <a:lstStyle/>
          <a:p>
            <a:pPr algn="just">
              <a:buFont typeface="Wingdings" pitchFamily="2" charset="2"/>
              <a:buChar char="l"/>
            </a:pPr>
            <a:r>
              <a:rPr lang="en-US" altLang="zh-CN" dirty="0" smtClean="0"/>
              <a:t>At the completion of the refocusing gradient pulse, the phase angle of all magnetization vectors in the same, and the signal from these magnetization vectors will add constructively.</a:t>
            </a:r>
          </a:p>
          <a:p>
            <a:pPr algn="just">
              <a:buFont typeface="Wingdings" pitchFamily="2" charset="2"/>
              <a:buChar char="l"/>
            </a:pPr>
            <a:endParaRPr lang="en-US" altLang="zh-CN" dirty="0"/>
          </a:p>
          <a:p>
            <a:pPr algn="just">
              <a:buFont typeface="Wingdings" pitchFamily="2" charset="2"/>
              <a:buChar char="l"/>
            </a:pPr>
            <a:r>
              <a:rPr lang="en-US" altLang="zh-CN" dirty="0" smtClean="0"/>
              <a:t>If no </a:t>
            </a:r>
            <a:r>
              <a:rPr lang="en-US" altLang="zh-CN" dirty="0" err="1" smtClean="0"/>
              <a:t>dephasing</a:t>
            </a:r>
            <a:r>
              <a:rPr lang="en-US" altLang="zh-CN" dirty="0" smtClean="0"/>
              <a:t> were present across the selected slice, then we would expect the FID to begin at the center of the RF pulse.</a:t>
            </a:r>
            <a:endParaRPr lang="zh-CN" altLang="en-US" dirty="0"/>
          </a:p>
        </p:txBody>
      </p:sp>
      <p:pic>
        <p:nvPicPr>
          <p:cNvPr id="6" name="Picture 2"/>
          <p:cNvPicPr>
            <a:picLocks noChangeAspect="1" noChangeArrowheads="1"/>
          </p:cNvPicPr>
          <p:nvPr/>
        </p:nvPicPr>
        <p:blipFill>
          <a:blip r:embed="rId2"/>
          <a:srcRect/>
          <a:stretch>
            <a:fillRect/>
          </a:stretch>
        </p:blipFill>
        <p:spPr bwMode="auto">
          <a:xfrm>
            <a:off x="2071670" y="3857628"/>
            <a:ext cx="3019425" cy="2200275"/>
          </a:xfrm>
          <a:prstGeom prst="rect">
            <a:avLst/>
          </a:prstGeom>
          <a:noFill/>
          <a:ln w="9525">
            <a:noFill/>
            <a:miter lim="800000"/>
            <a:headEnd/>
            <a:tailEnd/>
          </a:ln>
          <a:effectLst/>
        </p:spPr>
      </p:pic>
      <p:sp>
        <p:nvSpPr>
          <p:cNvPr id="11" name="圆角矩形 10"/>
          <p:cNvSpPr/>
          <p:nvPr/>
        </p:nvSpPr>
        <p:spPr>
          <a:xfrm>
            <a:off x="5715008" y="3571876"/>
            <a:ext cx="2500330"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1200" dirty="0" smtClean="0">
                <a:latin typeface="Times New Roman" pitchFamily="18" charset="0"/>
                <a:cs typeface="Times New Roman" pitchFamily="18" charset="0"/>
              </a:rPr>
              <a:t>Because of </a:t>
            </a:r>
            <a:r>
              <a:rPr lang="en-US" altLang="zh-CN" sz="1200" dirty="0" err="1" smtClean="0">
                <a:latin typeface="Times New Roman" pitchFamily="18" charset="0"/>
                <a:cs typeface="Times New Roman" pitchFamily="18" charset="0"/>
              </a:rPr>
              <a:t>dephasing</a:t>
            </a:r>
            <a:r>
              <a:rPr lang="en-US" altLang="zh-CN" sz="1200" dirty="0" smtClean="0">
                <a:latin typeface="Times New Roman" pitchFamily="18" charset="0"/>
                <a:cs typeface="Times New Roman" pitchFamily="18" charset="0"/>
              </a:rPr>
              <a:t>, the appearance of the FID is delayed until near the conclusion of the refocusing lobe.</a:t>
            </a:r>
            <a:endParaRPr lang="zh-CN" altLang="en-US" sz="1200" dirty="0" smtClean="0">
              <a:latin typeface="Times New Roman" pitchFamily="18" charset="0"/>
              <a:cs typeface="Times New Roman" pitchFamily="18" charset="0"/>
            </a:endParaRPr>
          </a:p>
          <a:p>
            <a:pPr algn="just"/>
            <a:endParaRPr lang="zh-CN" altLang="en-US" sz="1200" dirty="0">
              <a:latin typeface="Times New Roman" pitchFamily="18" charset="0"/>
              <a:cs typeface="Times New Roman" pitchFamily="18" charset="0"/>
            </a:endParaRPr>
          </a:p>
        </p:txBody>
      </p:sp>
      <p:pic>
        <p:nvPicPr>
          <p:cNvPr id="13" name="Picture 3"/>
          <p:cNvPicPr>
            <a:picLocks noChangeAspect="1" noChangeArrowheads="1"/>
          </p:cNvPicPr>
          <p:nvPr/>
        </p:nvPicPr>
        <p:blipFill>
          <a:blip r:embed="rId3"/>
          <a:srcRect/>
          <a:stretch>
            <a:fillRect/>
          </a:stretch>
        </p:blipFill>
        <p:spPr bwMode="auto">
          <a:xfrm>
            <a:off x="1500166" y="3797936"/>
            <a:ext cx="3786214" cy="2396247"/>
          </a:xfrm>
          <a:prstGeom prst="rect">
            <a:avLst/>
          </a:prstGeom>
          <a:noFill/>
          <a:ln w="9525">
            <a:noFill/>
            <a:miter lim="800000"/>
            <a:headEnd/>
            <a:tailEnd/>
          </a:ln>
          <a:effectLst/>
        </p:spPr>
      </p:pic>
      <p:cxnSp>
        <p:nvCxnSpPr>
          <p:cNvPr id="9" name="直接箭头连接符 8"/>
          <p:cNvCxnSpPr>
            <a:stCxn id="11" idx="2"/>
          </p:cNvCxnSpPr>
          <p:nvPr/>
        </p:nvCxnSpPr>
        <p:spPr>
          <a:xfrm rot="5400000">
            <a:off x="5125645" y="2803918"/>
            <a:ext cx="71438" cy="3607619"/>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5021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5" name="TextBox 4"/>
          <p:cNvSpPr txBox="1"/>
          <p:nvPr/>
        </p:nvSpPr>
        <p:spPr>
          <a:xfrm>
            <a:off x="1571604" y="1500174"/>
            <a:ext cx="5857916" cy="1754326"/>
          </a:xfrm>
          <a:prstGeom prst="rect">
            <a:avLst/>
          </a:prstGeom>
          <a:noFill/>
        </p:spPr>
        <p:txBody>
          <a:bodyPr wrap="square" rtlCol="0">
            <a:spAutoFit/>
          </a:bodyPr>
          <a:lstStyle/>
          <a:p>
            <a:pPr algn="just">
              <a:buFont typeface="Wingdings" pitchFamily="2" charset="2"/>
              <a:buChar char="l"/>
            </a:pPr>
            <a:r>
              <a:rPr lang="en-US" altLang="zh-CN" dirty="0" smtClean="0"/>
              <a:t>Assuming the slice is fairly thin so there is no z variation. There will be a spatial variation of transverse magnetization immediately after RF excitation, which is M</a:t>
            </a:r>
            <a:r>
              <a:rPr lang="en-US" altLang="zh-CN" baseline="-25000" dirty="0" smtClean="0"/>
              <a:t> </a:t>
            </a:r>
            <a:r>
              <a:rPr lang="en-US" altLang="zh-CN" baseline="-25000" dirty="0" err="1" smtClean="0"/>
              <a:t>xy</a:t>
            </a:r>
            <a:r>
              <a:rPr lang="en-US" altLang="zh-CN" dirty="0" smtClean="0"/>
              <a:t>(x,y;0+). So the received signal can be written as:</a:t>
            </a:r>
          </a:p>
          <a:p>
            <a:pPr algn="just"/>
            <a:endParaRPr lang="en-US" altLang="zh-CN" dirty="0" smtClean="0"/>
          </a:p>
          <a:p>
            <a:pPr algn="just"/>
            <a:endParaRPr lang="en-US" altLang="zh-CN" dirty="0"/>
          </a:p>
        </p:txBody>
      </p:sp>
      <p:graphicFrame>
        <p:nvGraphicFramePr>
          <p:cNvPr id="6" name="内容占位符 5"/>
          <p:cNvGraphicFramePr>
            <a:graphicFrameLocks noGrp="1" noChangeAspect="1"/>
          </p:cNvGraphicFramePr>
          <p:nvPr>
            <p:ph idx="1"/>
          </p:nvPr>
        </p:nvGraphicFramePr>
        <p:xfrm>
          <a:off x="1524000" y="3214686"/>
          <a:ext cx="6096000" cy="708025"/>
        </p:xfrm>
        <a:graphic>
          <a:graphicData uri="http://schemas.openxmlformats.org/presentationml/2006/ole">
            <mc:AlternateContent xmlns:mc="http://schemas.openxmlformats.org/markup-compatibility/2006">
              <mc:Choice xmlns:v="urn:schemas-microsoft-com:vml" Requires="v">
                <p:oleObj spid="_x0000_s4098" name="公式" r:id="rId3" imgW="2844720" imgH="330120" progId="Equation.3">
                  <p:embed/>
                </p:oleObj>
              </mc:Choice>
              <mc:Fallback>
                <p:oleObj name="公式" r:id="rId3" imgW="2844720" imgH="3301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214686"/>
                        <a:ext cx="6096000" cy="708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7" name="内容占位符 5"/>
          <p:cNvGraphicFramePr>
            <a:graphicFrameLocks noChangeAspect="1"/>
          </p:cNvGraphicFramePr>
          <p:nvPr/>
        </p:nvGraphicFramePr>
        <p:xfrm>
          <a:off x="2000232" y="4137030"/>
          <a:ext cx="5578475" cy="708025"/>
        </p:xfrm>
        <a:graphic>
          <a:graphicData uri="http://schemas.openxmlformats.org/presentationml/2006/ole">
            <mc:AlternateContent xmlns:mc="http://schemas.openxmlformats.org/markup-compatibility/2006">
              <mc:Choice xmlns:v="urn:schemas-microsoft-com:vml" Requires="v">
                <p:oleObj spid="_x0000_s4099" name="公式" r:id="rId5" imgW="2603160" imgH="330120" progId="Equation.3">
                  <p:embed/>
                </p:oleObj>
              </mc:Choice>
              <mc:Fallback>
                <p:oleObj name="公式" r:id="rId5" imgW="2603160" imgH="3301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0232" y="4137030"/>
                        <a:ext cx="5578475" cy="708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21729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Instrumentation</a:t>
            </a:r>
            <a:endParaRPr lang="zh-CN" altLang="en-US" dirty="0"/>
          </a:p>
        </p:txBody>
      </p:sp>
      <p:sp>
        <p:nvSpPr>
          <p:cNvPr id="3" name="内容占位符 2"/>
          <p:cNvSpPr>
            <a:spLocks noGrp="1"/>
          </p:cNvSpPr>
          <p:nvPr>
            <p:ph idx="1"/>
          </p:nvPr>
        </p:nvSpPr>
        <p:spPr/>
        <p:txBody>
          <a:bodyPr/>
          <a:lstStyle/>
          <a:p>
            <a:r>
              <a:rPr lang="en-US" altLang="zh-CN" dirty="0" smtClean="0"/>
              <a:t>MRI System components</a:t>
            </a:r>
          </a:p>
          <a:p>
            <a:endParaRPr lang="zh-CN" altLang="en-US"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6804" y="2205017"/>
            <a:ext cx="4967931" cy="4284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3852010" y="6524957"/>
            <a:ext cx="6047916" cy="338554"/>
          </a:xfrm>
          <a:prstGeom prst="rect">
            <a:avLst/>
          </a:prstGeom>
        </p:spPr>
        <p:txBody>
          <a:bodyPr wrap="square">
            <a:spAutoFit/>
          </a:bodyPr>
          <a:lstStyle/>
          <a:p>
            <a:r>
              <a:rPr lang="en-US" altLang="zh-CN" sz="1600" dirty="0" smtClean="0">
                <a:solidFill>
                  <a:schemeClr val="accent2">
                    <a:lumMod val="60000"/>
                    <a:lumOff val="40000"/>
                  </a:schemeClr>
                </a:solidFill>
              </a:rPr>
              <a:t>http://www.fas.org/irp/imint/docs/rst/Intro/Part2_26c.html</a:t>
            </a:r>
            <a:endParaRPr lang="zh-CN" altLang="en-US" sz="1600" dirty="0">
              <a:solidFill>
                <a:schemeClr val="accent2">
                  <a:lumMod val="60000"/>
                  <a:lumOff val="40000"/>
                </a:schemeClr>
              </a:solidFill>
            </a:endParaRPr>
          </a:p>
        </p:txBody>
      </p:sp>
      <p:sp>
        <p:nvSpPr>
          <p:cNvPr id="5" name="TextBox 4"/>
          <p:cNvSpPr txBox="1"/>
          <p:nvPr/>
        </p:nvSpPr>
        <p:spPr>
          <a:xfrm>
            <a:off x="396058" y="3285002"/>
            <a:ext cx="2735044" cy="2308324"/>
          </a:xfrm>
          <a:prstGeom prst="rect">
            <a:avLst/>
          </a:prstGeom>
          <a:noFill/>
        </p:spPr>
        <p:txBody>
          <a:bodyPr wrap="none" rtlCol="0">
            <a:spAutoFit/>
          </a:bodyPr>
          <a:lstStyle/>
          <a:p>
            <a:r>
              <a:rPr lang="en-US" altLang="zh-CN" sz="2400" dirty="0" smtClean="0"/>
              <a:t>1 the main magnet</a:t>
            </a:r>
          </a:p>
          <a:p>
            <a:r>
              <a:rPr lang="en-US" altLang="zh-CN" sz="2400" dirty="0" smtClean="0"/>
              <a:t>2 a set of coils</a:t>
            </a:r>
          </a:p>
          <a:p>
            <a:r>
              <a:rPr lang="en-US" altLang="zh-CN" sz="2400" dirty="0" smtClean="0"/>
              <a:t>3 resonators</a:t>
            </a:r>
          </a:p>
          <a:p>
            <a:r>
              <a:rPr lang="en-US" altLang="zh-CN" sz="2400" dirty="0" smtClean="0"/>
              <a:t>4 electronics</a:t>
            </a:r>
          </a:p>
          <a:p>
            <a:r>
              <a:rPr lang="en-US" altLang="zh-CN" sz="2400" dirty="0" smtClean="0"/>
              <a:t>5 a console</a:t>
            </a:r>
          </a:p>
          <a:p>
            <a:endParaRPr lang="zh-CN" altLang="en-US" sz="2400" dirty="0"/>
          </a:p>
        </p:txBody>
      </p:sp>
    </p:spTree>
    <p:extLst>
      <p:ext uri="{BB962C8B-B14F-4D97-AF65-F5344CB8AC3E}">
        <p14:creationId xmlns:p14="http://schemas.microsoft.com/office/powerpoint/2010/main" val="2799967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gl</a:t>
            </a:r>
            <a:endParaRPr lang="zh-CN" altLang="en-US" dirty="0"/>
          </a:p>
        </p:txBody>
      </p:sp>
      <p:sp>
        <p:nvSpPr>
          <p:cNvPr id="3" name="内容占位符 2"/>
          <p:cNvSpPr>
            <a:spLocks noGrp="1"/>
          </p:cNvSpPr>
          <p:nvPr>
            <p:ph idx="1"/>
          </p:nvPr>
        </p:nvSpPr>
        <p:spPr/>
        <p:txBody>
          <a:bodyPr/>
          <a:lstStyle/>
          <a:p>
            <a:endParaRPr lang="zh-CN" altLang="en-US"/>
          </a:p>
        </p:txBody>
      </p:sp>
      <p:sp>
        <p:nvSpPr>
          <p:cNvPr id="6" name="TextBox 5"/>
          <p:cNvSpPr txBox="1"/>
          <p:nvPr/>
        </p:nvSpPr>
        <p:spPr>
          <a:xfrm>
            <a:off x="1571604" y="1500174"/>
            <a:ext cx="5857916" cy="3139321"/>
          </a:xfrm>
          <a:prstGeom prst="rect">
            <a:avLst/>
          </a:prstGeom>
          <a:noFill/>
        </p:spPr>
        <p:txBody>
          <a:bodyPr wrap="square" rtlCol="0">
            <a:spAutoFit/>
          </a:bodyPr>
          <a:lstStyle/>
          <a:p>
            <a:pPr algn="just"/>
            <a:r>
              <a:rPr lang="en-US" altLang="zh-CN" dirty="0" smtClean="0"/>
              <a:t>Some details must make clear:</a:t>
            </a:r>
          </a:p>
          <a:p>
            <a:pPr algn="just"/>
            <a:endParaRPr lang="en-US" altLang="zh-CN" dirty="0"/>
          </a:p>
          <a:p>
            <a:pPr marL="342900" indent="-342900" algn="just">
              <a:buAutoNum type="arabicPeriod"/>
            </a:pPr>
            <a:r>
              <a:rPr lang="en-US" altLang="zh-CN" dirty="0" smtClean="0"/>
              <a:t>The FID decays more rapidly than T</a:t>
            </a:r>
            <a:r>
              <a:rPr lang="en-US" altLang="zh-CN" baseline="-25000" dirty="0" smtClean="0"/>
              <a:t>2</a:t>
            </a:r>
            <a:r>
              <a:rPr lang="en-US" altLang="zh-CN" dirty="0" smtClean="0"/>
              <a:t>;  therefore, we must view either as an idealized signal model, or one that applies only for very short time intervals, where the difference in decay rates is negligible.</a:t>
            </a:r>
          </a:p>
          <a:p>
            <a:pPr marL="342900" indent="-342900" algn="just">
              <a:buAutoNum type="arabicPeriod"/>
            </a:pPr>
            <a:r>
              <a:rPr lang="en-US" altLang="zh-CN" dirty="0"/>
              <a:t> </a:t>
            </a:r>
            <a:r>
              <a:rPr lang="en-US" altLang="zh-CN" dirty="0" smtClean="0"/>
              <a:t>It should be noted that t = 0 represents the center of the slice selection RF waveform. </a:t>
            </a:r>
          </a:p>
          <a:p>
            <a:pPr marL="342900" indent="-342900" algn="just">
              <a:buAutoNum type="arabicPeriod"/>
            </a:pPr>
            <a:r>
              <a:rPr lang="en-US" altLang="zh-CN" dirty="0"/>
              <a:t> </a:t>
            </a:r>
            <a:r>
              <a:rPr lang="en-US" altLang="zh-CN" dirty="0" smtClean="0"/>
              <a:t>The equation ignores the short time </a:t>
            </a:r>
            <a:r>
              <a:rPr lang="en-US" altLang="zh-CN" dirty="0" err="1" smtClean="0"/>
              <a:t>t</a:t>
            </a:r>
            <a:r>
              <a:rPr lang="en-US" altLang="zh-CN" baseline="-25000" dirty="0" err="1" smtClean="0"/>
              <a:t>p</a:t>
            </a:r>
            <a:r>
              <a:rPr lang="en-US" altLang="zh-CN" baseline="-25000" dirty="0" smtClean="0"/>
              <a:t> </a:t>
            </a:r>
            <a:r>
              <a:rPr lang="en-US" altLang="zh-CN" dirty="0" smtClean="0"/>
              <a:t>it takes for the FID to actually appear after the refocusing lobe of the slice select gradient.</a:t>
            </a:r>
            <a:endParaRPr lang="en-US" altLang="zh-CN" dirty="0"/>
          </a:p>
        </p:txBody>
      </p:sp>
    </p:spTree>
    <p:extLst>
      <p:ext uri="{BB962C8B-B14F-4D97-AF65-F5344CB8AC3E}">
        <p14:creationId xmlns:p14="http://schemas.microsoft.com/office/powerpoint/2010/main" val="3376944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graphicFrame>
        <p:nvGraphicFramePr>
          <p:cNvPr id="7170" name="内容占位符 5"/>
          <p:cNvGraphicFramePr>
            <a:graphicFrameLocks noChangeAspect="1"/>
          </p:cNvGraphicFramePr>
          <p:nvPr/>
        </p:nvGraphicFramePr>
        <p:xfrm>
          <a:off x="2285984" y="1500174"/>
          <a:ext cx="4081463" cy="490537"/>
        </p:xfrm>
        <a:graphic>
          <a:graphicData uri="http://schemas.openxmlformats.org/presentationml/2006/ole">
            <mc:AlternateContent xmlns:mc="http://schemas.openxmlformats.org/markup-compatibility/2006">
              <mc:Choice xmlns:v="urn:schemas-microsoft-com:vml" Requires="v">
                <p:oleObj spid="_x0000_s5122" name="公式" r:id="rId3" imgW="1904760" imgH="228600" progId="Equation.3">
                  <p:embed/>
                </p:oleObj>
              </mc:Choice>
              <mc:Fallback>
                <p:oleObj name="公式" r:id="rId3" imgW="190476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84" y="1500174"/>
                        <a:ext cx="4081463" cy="490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1643042" y="928670"/>
            <a:ext cx="5786478" cy="369332"/>
          </a:xfrm>
          <a:prstGeom prst="rect">
            <a:avLst/>
          </a:prstGeom>
          <a:noFill/>
        </p:spPr>
        <p:txBody>
          <a:bodyPr wrap="square" rtlCol="0">
            <a:spAutoFit/>
          </a:bodyPr>
          <a:lstStyle/>
          <a:p>
            <a:r>
              <a:rPr lang="en-US" altLang="zh-CN" dirty="0" smtClean="0"/>
              <a:t>For clarity, define the effective spin density as:</a:t>
            </a:r>
            <a:endParaRPr lang="zh-CN" altLang="en-US" dirty="0"/>
          </a:p>
        </p:txBody>
      </p:sp>
      <p:sp>
        <p:nvSpPr>
          <p:cNvPr id="8" name="TextBox 7"/>
          <p:cNvSpPr txBox="1"/>
          <p:nvPr/>
        </p:nvSpPr>
        <p:spPr>
          <a:xfrm>
            <a:off x="1571604" y="2345288"/>
            <a:ext cx="5786478" cy="646331"/>
          </a:xfrm>
          <a:prstGeom prst="rect">
            <a:avLst/>
          </a:prstGeom>
          <a:noFill/>
        </p:spPr>
        <p:txBody>
          <a:bodyPr wrap="square" rtlCol="0">
            <a:spAutoFit/>
          </a:bodyPr>
          <a:lstStyle/>
          <a:p>
            <a:r>
              <a:rPr lang="en-US" altLang="zh-CN" dirty="0" smtClean="0"/>
              <a:t>Which represents the MR quantity that is being imaged here.</a:t>
            </a:r>
            <a:endParaRPr lang="zh-CN" altLang="en-US" dirty="0"/>
          </a:p>
        </p:txBody>
      </p:sp>
      <p:graphicFrame>
        <p:nvGraphicFramePr>
          <p:cNvPr id="7172" name="内容占位符 5"/>
          <p:cNvGraphicFramePr>
            <a:graphicFrameLocks noChangeAspect="1"/>
          </p:cNvGraphicFramePr>
          <p:nvPr/>
        </p:nvGraphicFramePr>
        <p:xfrm>
          <a:off x="2516188" y="3214688"/>
          <a:ext cx="4110037" cy="708025"/>
        </p:xfrm>
        <a:graphic>
          <a:graphicData uri="http://schemas.openxmlformats.org/presentationml/2006/ole">
            <mc:AlternateContent xmlns:mc="http://schemas.openxmlformats.org/markup-compatibility/2006">
              <mc:Choice xmlns:v="urn:schemas-microsoft-com:vml" Requires="v">
                <p:oleObj spid="_x0000_s5123" name="公式" r:id="rId5" imgW="1917360" imgH="330120" progId="Equation.3">
                  <p:embed/>
                </p:oleObj>
              </mc:Choice>
              <mc:Fallback>
                <p:oleObj name="公式" r:id="rId5" imgW="1917360" imgH="3301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6188" y="3214688"/>
                        <a:ext cx="4110037" cy="708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1643042" y="3857628"/>
            <a:ext cx="5786478" cy="646331"/>
          </a:xfrm>
          <a:prstGeom prst="rect">
            <a:avLst/>
          </a:prstGeom>
          <a:noFill/>
        </p:spPr>
        <p:txBody>
          <a:bodyPr wrap="square" rtlCol="0">
            <a:spAutoFit/>
          </a:bodyPr>
          <a:lstStyle/>
          <a:p>
            <a:r>
              <a:rPr lang="en-US" altLang="zh-CN" dirty="0" smtClean="0"/>
              <a:t>The received signal is always demodulated in MRI hardware, yielding the baseband signal:</a:t>
            </a:r>
            <a:endParaRPr lang="zh-CN" altLang="en-US" dirty="0"/>
          </a:p>
        </p:txBody>
      </p:sp>
      <p:graphicFrame>
        <p:nvGraphicFramePr>
          <p:cNvPr id="7173" name="内容占位符 5"/>
          <p:cNvGraphicFramePr>
            <a:graphicFrameLocks noChangeAspect="1"/>
          </p:cNvGraphicFramePr>
          <p:nvPr/>
        </p:nvGraphicFramePr>
        <p:xfrm>
          <a:off x="1979613" y="4714875"/>
          <a:ext cx="5008562" cy="708025"/>
        </p:xfrm>
        <a:graphic>
          <a:graphicData uri="http://schemas.openxmlformats.org/presentationml/2006/ole">
            <mc:AlternateContent xmlns:mc="http://schemas.openxmlformats.org/markup-compatibility/2006">
              <mc:Choice xmlns:v="urn:schemas-microsoft-com:vml" Requires="v">
                <p:oleObj spid="_x0000_s5124" name="公式" r:id="rId7" imgW="2336760" imgH="330120" progId="Equation.3">
                  <p:embed/>
                </p:oleObj>
              </mc:Choice>
              <mc:Fallback>
                <p:oleObj name="公式" r:id="rId7" imgW="2336760" imgH="3301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9613" y="4714875"/>
                        <a:ext cx="5008562" cy="708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21302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6" name="矩形 5"/>
          <p:cNvSpPr/>
          <p:nvPr/>
        </p:nvSpPr>
        <p:spPr>
          <a:xfrm>
            <a:off x="-32" y="-24"/>
            <a:ext cx="5572132"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dirty="0" smtClean="0">
                <a:ln>
                  <a:solidFill>
                    <a:schemeClr val="tx1"/>
                  </a:solidFill>
                </a:ln>
                <a:solidFill>
                  <a:schemeClr val="tx1"/>
                </a:solidFill>
                <a:latin typeface="Times New Roman" pitchFamily="18" charset="0"/>
                <a:cs typeface="Times New Roman" pitchFamily="18" charset="0"/>
              </a:rPr>
              <a:t>Readout Gradient</a:t>
            </a:r>
          </a:p>
        </p:txBody>
      </p:sp>
      <p:sp>
        <p:nvSpPr>
          <p:cNvPr id="7" name="TextBox 6"/>
          <p:cNvSpPr txBox="1"/>
          <p:nvPr/>
        </p:nvSpPr>
        <p:spPr>
          <a:xfrm>
            <a:off x="1571604" y="1500174"/>
            <a:ext cx="5857916" cy="1754326"/>
          </a:xfrm>
          <a:prstGeom prst="rect">
            <a:avLst/>
          </a:prstGeom>
          <a:noFill/>
        </p:spPr>
        <p:txBody>
          <a:bodyPr wrap="square" rtlCol="0">
            <a:spAutoFit/>
          </a:bodyPr>
          <a:lstStyle/>
          <a:p>
            <a:pPr algn="just">
              <a:buFont typeface="Wingdings" pitchFamily="2" charset="2"/>
              <a:buChar char="l"/>
            </a:pPr>
            <a:r>
              <a:rPr lang="en-US" altLang="zh-CN" dirty="0" smtClean="0"/>
              <a:t>The first concept required for spatially encoding MR signals is frequency encoding. In frequency encoding, a gradient is turned on during the FID, causing the </a:t>
            </a:r>
            <a:r>
              <a:rPr lang="en-US" altLang="zh-CN" dirty="0" err="1" smtClean="0"/>
              <a:t>Larmor</a:t>
            </a:r>
            <a:r>
              <a:rPr lang="en-US" altLang="zh-CN" dirty="0" smtClean="0"/>
              <a:t> frequencies to be spatially dependent.</a:t>
            </a:r>
          </a:p>
          <a:p>
            <a:pPr algn="just"/>
            <a:endParaRPr lang="en-US" altLang="zh-CN" dirty="0" smtClean="0"/>
          </a:p>
          <a:p>
            <a:pPr algn="just"/>
            <a:endParaRPr lang="en-US" altLang="zh-CN" dirty="0"/>
          </a:p>
        </p:txBody>
      </p:sp>
      <p:pic>
        <p:nvPicPr>
          <p:cNvPr id="8196" name="Picture 4"/>
          <p:cNvPicPr>
            <a:picLocks noChangeAspect="1" noChangeArrowheads="1"/>
          </p:cNvPicPr>
          <p:nvPr/>
        </p:nvPicPr>
        <p:blipFill>
          <a:blip r:embed="rId2"/>
          <a:srcRect/>
          <a:stretch>
            <a:fillRect/>
          </a:stretch>
        </p:blipFill>
        <p:spPr bwMode="auto">
          <a:xfrm>
            <a:off x="2214546" y="2857496"/>
            <a:ext cx="4429156" cy="3183714"/>
          </a:xfrm>
          <a:prstGeom prst="rect">
            <a:avLst/>
          </a:prstGeom>
          <a:noFill/>
          <a:ln w="9525">
            <a:noFill/>
            <a:miter lim="800000"/>
            <a:headEnd/>
            <a:tailEnd/>
          </a:ln>
          <a:effectLst/>
        </p:spPr>
      </p:pic>
    </p:spTree>
    <p:extLst>
      <p:ext uri="{BB962C8B-B14F-4D97-AF65-F5344CB8AC3E}">
        <p14:creationId xmlns:p14="http://schemas.microsoft.com/office/powerpoint/2010/main" val="13476175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5" name="矩形 4"/>
          <p:cNvSpPr/>
          <p:nvPr/>
        </p:nvSpPr>
        <p:spPr>
          <a:xfrm>
            <a:off x="-32" y="-24"/>
            <a:ext cx="5572132"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dirty="0" smtClean="0">
                <a:ln>
                  <a:solidFill>
                    <a:schemeClr val="tx1"/>
                  </a:solidFill>
                </a:ln>
                <a:solidFill>
                  <a:schemeClr val="tx1"/>
                </a:solidFill>
                <a:latin typeface="Times New Roman" pitchFamily="18" charset="0"/>
                <a:cs typeface="Times New Roman" pitchFamily="18" charset="0"/>
              </a:rPr>
              <a:t>Readout Gradient</a:t>
            </a:r>
          </a:p>
        </p:txBody>
      </p:sp>
      <p:sp>
        <p:nvSpPr>
          <p:cNvPr id="8" name="TextBox 7"/>
          <p:cNvSpPr txBox="1"/>
          <p:nvPr/>
        </p:nvSpPr>
        <p:spPr>
          <a:xfrm>
            <a:off x="1571604" y="1500174"/>
            <a:ext cx="5857916" cy="1754326"/>
          </a:xfrm>
          <a:prstGeom prst="rect">
            <a:avLst/>
          </a:prstGeom>
          <a:noFill/>
        </p:spPr>
        <p:txBody>
          <a:bodyPr wrap="square" rtlCol="0">
            <a:spAutoFit/>
          </a:bodyPr>
          <a:lstStyle/>
          <a:p>
            <a:pPr algn="just"/>
            <a:r>
              <a:rPr lang="en-US" altLang="zh-CN" dirty="0" smtClean="0"/>
              <a:t>The direction of the frequency encoding gradient is called the readout direction because the signal that is “read out” is spatially encoded in that direction.</a:t>
            </a:r>
          </a:p>
          <a:p>
            <a:pPr algn="just"/>
            <a:endParaRPr lang="en-US" altLang="zh-CN" dirty="0"/>
          </a:p>
          <a:p>
            <a:pPr algn="just"/>
            <a:r>
              <a:rPr lang="en-US" altLang="zh-CN" dirty="0" smtClean="0"/>
              <a:t>The </a:t>
            </a:r>
            <a:r>
              <a:rPr lang="en-US" altLang="zh-CN" dirty="0" err="1" smtClean="0"/>
              <a:t>Larmor</a:t>
            </a:r>
            <a:r>
              <a:rPr lang="en-US" altLang="zh-CN" dirty="0" smtClean="0"/>
              <a:t> frequencies during a frequency encode gradient are given by:</a:t>
            </a:r>
            <a:endParaRPr lang="en-US" altLang="zh-CN" dirty="0"/>
          </a:p>
        </p:txBody>
      </p:sp>
      <p:graphicFrame>
        <p:nvGraphicFramePr>
          <p:cNvPr id="9218" name="Object 2"/>
          <p:cNvGraphicFramePr>
            <a:graphicFrameLocks noChangeAspect="1"/>
          </p:cNvGraphicFramePr>
          <p:nvPr/>
        </p:nvGraphicFramePr>
        <p:xfrm>
          <a:off x="2643174" y="3857628"/>
          <a:ext cx="3538553" cy="642942"/>
        </p:xfrm>
        <a:graphic>
          <a:graphicData uri="http://schemas.openxmlformats.org/presentationml/2006/ole">
            <mc:AlternateContent xmlns:mc="http://schemas.openxmlformats.org/markup-compatibility/2006">
              <mc:Choice xmlns:v="urn:schemas-microsoft-com:vml" Requires="v">
                <p:oleObj spid="_x0000_s6146" name="公式" r:id="rId3" imgW="1168200" imgH="228600" progId="Equation.3">
                  <p:embed/>
                </p:oleObj>
              </mc:Choice>
              <mc:Fallback>
                <p:oleObj name="公式" r:id="rId3" imgW="11682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3174" y="3857628"/>
                        <a:ext cx="3538553" cy="6429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61228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5" name="TextBox 4"/>
          <p:cNvSpPr txBox="1"/>
          <p:nvPr/>
        </p:nvSpPr>
        <p:spPr>
          <a:xfrm>
            <a:off x="1571604" y="1500174"/>
            <a:ext cx="5857916" cy="646331"/>
          </a:xfrm>
          <a:prstGeom prst="rect">
            <a:avLst/>
          </a:prstGeom>
          <a:noFill/>
        </p:spPr>
        <p:txBody>
          <a:bodyPr wrap="square" rtlCol="0">
            <a:spAutoFit/>
          </a:bodyPr>
          <a:lstStyle/>
          <a:p>
            <a:pPr algn="just"/>
            <a:r>
              <a:rPr lang="en-US" altLang="zh-CN" dirty="0" smtClean="0"/>
              <a:t>Using </a:t>
            </a:r>
            <a:r>
              <a:rPr lang="en-US" altLang="zh-CN" dirty="0" err="1" smtClean="0"/>
              <a:t>Larmor</a:t>
            </a:r>
            <a:r>
              <a:rPr lang="en-US" altLang="zh-CN" dirty="0" smtClean="0"/>
              <a:t> frequency in received signal equation:</a:t>
            </a:r>
          </a:p>
          <a:p>
            <a:pPr algn="just"/>
            <a:endParaRPr lang="en-US" altLang="zh-CN" dirty="0"/>
          </a:p>
        </p:txBody>
      </p:sp>
      <p:graphicFrame>
        <p:nvGraphicFramePr>
          <p:cNvPr id="10242" name="内容占位符 5"/>
          <p:cNvGraphicFramePr>
            <a:graphicFrameLocks noChangeAspect="1"/>
          </p:cNvGraphicFramePr>
          <p:nvPr/>
        </p:nvGraphicFramePr>
        <p:xfrm>
          <a:off x="1204913" y="2286000"/>
          <a:ext cx="6831012" cy="708025"/>
        </p:xfrm>
        <a:graphic>
          <a:graphicData uri="http://schemas.openxmlformats.org/presentationml/2006/ole">
            <mc:AlternateContent xmlns:mc="http://schemas.openxmlformats.org/markup-compatibility/2006">
              <mc:Choice xmlns:v="urn:schemas-microsoft-com:vml" Requires="v">
                <p:oleObj spid="_x0000_s7170" name="公式" r:id="rId3" imgW="3187440" imgH="330120" progId="Equation.3">
                  <p:embed/>
                </p:oleObj>
              </mc:Choice>
              <mc:Fallback>
                <p:oleObj name="公式" r:id="rId3" imgW="3187440" imgH="3301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4913" y="2286000"/>
                        <a:ext cx="6831012" cy="708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3"/>
          <p:cNvGraphicFramePr>
            <a:graphicFrameLocks noChangeAspect="1"/>
          </p:cNvGraphicFramePr>
          <p:nvPr/>
        </p:nvGraphicFramePr>
        <p:xfrm>
          <a:off x="1531938" y="3208338"/>
          <a:ext cx="6611937" cy="708025"/>
        </p:xfrm>
        <a:graphic>
          <a:graphicData uri="http://schemas.openxmlformats.org/presentationml/2006/ole">
            <mc:AlternateContent xmlns:mc="http://schemas.openxmlformats.org/markup-compatibility/2006">
              <mc:Choice xmlns:v="urn:schemas-microsoft-com:vml" Requires="v">
                <p:oleObj spid="_x0000_s7171" name="公式" r:id="rId5" imgW="3085920" imgH="330120" progId="Equation.3">
                  <p:embed/>
                </p:oleObj>
              </mc:Choice>
              <mc:Fallback>
                <p:oleObj name="公式" r:id="rId5" imgW="3085920" imgH="3301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1938" y="3208338"/>
                        <a:ext cx="6611937" cy="708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1857356" y="4071942"/>
            <a:ext cx="6500858" cy="646331"/>
          </a:xfrm>
          <a:prstGeom prst="rect">
            <a:avLst/>
          </a:prstGeom>
          <a:noFill/>
        </p:spPr>
        <p:txBody>
          <a:bodyPr wrap="square" rtlCol="0">
            <a:spAutoFit/>
          </a:bodyPr>
          <a:lstStyle/>
          <a:p>
            <a:r>
              <a:rPr lang="en-US" altLang="zh-CN" dirty="0" smtClean="0"/>
              <a:t>Using the definition of effective spin density, above equation can covert to:</a:t>
            </a:r>
            <a:endParaRPr lang="zh-CN" altLang="en-US" dirty="0"/>
          </a:p>
        </p:txBody>
      </p:sp>
      <p:graphicFrame>
        <p:nvGraphicFramePr>
          <p:cNvPr id="10244" name="内容占位符 5"/>
          <p:cNvGraphicFramePr>
            <a:graphicFrameLocks noChangeAspect="1"/>
          </p:cNvGraphicFramePr>
          <p:nvPr/>
        </p:nvGraphicFramePr>
        <p:xfrm>
          <a:off x="2649538" y="5000625"/>
          <a:ext cx="4246562" cy="708025"/>
        </p:xfrm>
        <a:graphic>
          <a:graphicData uri="http://schemas.openxmlformats.org/presentationml/2006/ole">
            <mc:AlternateContent xmlns:mc="http://schemas.openxmlformats.org/markup-compatibility/2006">
              <mc:Choice xmlns:v="urn:schemas-microsoft-com:vml" Requires="v">
                <p:oleObj spid="_x0000_s7172" name="公式" r:id="rId7" imgW="1981080" imgH="330120" progId="Equation.3">
                  <p:embed/>
                </p:oleObj>
              </mc:Choice>
              <mc:Fallback>
                <p:oleObj name="公式" r:id="rId7" imgW="1981080" imgH="3301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9538" y="5000625"/>
                        <a:ext cx="4246562" cy="708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99689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6" name="TextBox 5"/>
          <p:cNvSpPr txBox="1"/>
          <p:nvPr/>
        </p:nvSpPr>
        <p:spPr>
          <a:xfrm>
            <a:off x="1643042" y="928670"/>
            <a:ext cx="5786478" cy="646331"/>
          </a:xfrm>
          <a:prstGeom prst="rect">
            <a:avLst/>
          </a:prstGeom>
          <a:noFill/>
        </p:spPr>
        <p:txBody>
          <a:bodyPr wrap="square" rtlCol="0">
            <a:spAutoFit/>
          </a:bodyPr>
          <a:lstStyle/>
          <a:p>
            <a:r>
              <a:rPr lang="en-US" altLang="zh-CN" dirty="0" smtClean="0"/>
              <a:t>The spatial frequency variable in the  x-direction as </a:t>
            </a:r>
          </a:p>
          <a:p>
            <a:pPr algn="ctr"/>
            <a:r>
              <a:rPr lang="en-US" altLang="zh-CN" dirty="0"/>
              <a:t> </a:t>
            </a:r>
            <a:r>
              <a:rPr lang="en-US" altLang="zh-CN" dirty="0" smtClean="0"/>
              <a:t> </a:t>
            </a:r>
            <a:endParaRPr lang="zh-CN" altLang="en-US" dirty="0"/>
          </a:p>
        </p:txBody>
      </p:sp>
      <p:graphicFrame>
        <p:nvGraphicFramePr>
          <p:cNvPr id="7" name="内容占位符 6"/>
          <p:cNvGraphicFramePr>
            <a:graphicFrameLocks noGrp="1" noChangeAspect="1"/>
          </p:cNvGraphicFramePr>
          <p:nvPr>
            <p:ph idx="1"/>
          </p:nvPr>
        </p:nvGraphicFramePr>
        <p:xfrm>
          <a:off x="3786182" y="1357298"/>
          <a:ext cx="1262050" cy="528155"/>
        </p:xfrm>
        <a:graphic>
          <a:graphicData uri="http://schemas.openxmlformats.org/presentationml/2006/ole">
            <mc:AlternateContent xmlns:mc="http://schemas.openxmlformats.org/markup-compatibility/2006">
              <mc:Choice xmlns:v="urn:schemas-microsoft-com:vml" Requires="v">
                <p:oleObj spid="_x0000_s8194" name="公式" r:id="rId3" imgW="545760" imgH="228600" progId="Equation.3">
                  <p:embed/>
                </p:oleObj>
              </mc:Choice>
              <mc:Fallback>
                <p:oleObj name="公式" r:id="rId3" imgW="54576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6182" y="1357298"/>
                        <a:ext cx="1262050" cy="5281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1643042" y="1782537"/>
            <a:ext cx="5786478" cy="923330"/>
          </a:xfrm>
          <a:prstGeom prst="rect">
            <a:avLst/>
          </a:prstGeom>
          <a:noFill/>
        </p:spPr>
        <p:txBody>
          <a:bodyPr wrap="square" rtlCol="0">
            <a:spAutoFit/>
          </a:bodyPr>
          <a:lstStyle/>
          <a:p>
            <a:r>
              <a:rPr lang="en-US" altLang="zh-CN" dirty="0" smtClean="0"/>
              <a:t>Which has units of inverse length.</a:t>
            </a:r>
          </a:p>
          <a:p>
            <a:r>
              <a:rPr lang="en-US" altLang="zh-CN" dirty="0" smtClean="0"/>
              <a:t>The spatial frequency variable in the y direction  is :</a:t>
            </a:r>
          </a:p>
          <a:p>
            <a:r>
              <a:rPr lang="en-US" altLang="zh-CN" dirty="0"/>
              <a:t> </a:t>
            </a:r>
            <a:r>
              <a:rPr lang="en-US" altLang="zh-CN" dirty="0" smtClean="0"/>
              <a:t>                                       </a:t>
            </a:r>
            <a:endParaRPr lang="zh-CN" altLang="en-US" dirty="0"/>
          </a:p>
        </p:txBody>
      </p:sp>
      <p:graphicFrame>
        <p:nvGraphicFramePr>
          <p:cNvPr id="11267" name="内容占位符 6"/>
          <p:cNvGraphicFramePr>
            <a:graphicFrameLocks noChangeAspect="1"/>
          </p:cNvGraphicFramePr>
          <p:nvPr/>
        </p:nvGraphicFramePr>
        <p:xfrm>
          <a:off x="4021138" y="2701925"/>
          <a:ext cx="792162" cy="411163"/>
        </p:xfrm>
        <a:graphic>
          <a:graphicData uri="http://schemas.openxmlformats.org/presentationml/2006/ole">
            <mc:AlternateContent xmlns:mc="http://schemas.openxmlformats.org/markup-compatibility/2006">
              <mc:Choice xmlns:v="urn:schemas-microsoft-com:vml" Requires="v">
                <p:oleObj spid="_x0000_s8195" name="公式" r:id="rId5" imgW="342720" imgH="177480" progId="Equation.3">
                  <p:embed/>
                </p:oleObj>
              </mc:Choice>
              <mc:Fallback>
                <p:oleObj name="公式" r:id="rId5" imgW="34272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1138" y="2701925"/>
                        <a:ext cx="792162" cy="411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1714480" y="3286124"/>
            <a:ext cx="5786478" cy="646331"/>
          </a:xfrm>
          <a:prstGeom prst="rect">
            <a:avLst/>
          </a:prstGeom>
          <a:noFill/>
        </p:spPr>
        <p:txBody>
          <a:bodyPr wrap="square" rtlCol="0">
            <a:spAutoFit/>
          </a:bodyPr>
          <a:lstStyle/>
          <a:p>
            <a:r>
              <a:rPr lang="en-US" altLang="zh-CN" dirty="0" smtClean="0"/>
              <a:t>Denoting F(</a:t>
            </a:r>
            <a:r>
              <a:rPr lang="en-US" altLang="zh-CN" dirty="0" err="1" smtClean="0"/>
              <a:t>u,v</a:t>
            </a:r>
            <a:r>
              <a:rPr lang="en-US" altLang="zh-CN" dirty="0" smtClean="0"/>
              <a:t>) as the 2-D Fourier transform of f(</a:t>
            </a:r>
            <a:r>
              <a:rPr lang="en-US" altLang="zh-CN" dirty="0" err="1" smtClean="0"/>
              <a:t>x,y</a:t>
            </a:r>
            <a:r>
              <a:rPr lang="en-US" altLang="zh-CN" dirty="0" smtClean="0"/>
              <a:t>), we can now make the identity:</a:t>
            </a:r>
            <a:endParaRPr lang="zh-CN" altLang="en-US" dirty="0"/>
          </a:p>
        </p:txBody>
      </p:sp>
      <p:graphicFrame>
        <p:nvGraphicFramePr>
          <p:cNvPr id="11270" name="内容占位符 6"/>
          <p:cNvGraphicFramePr>
            <a:graphicFrameLocks noChangeAspect="1"/>
          </p:cNvGraphicFramePr>
          <p:nvPr/>
        </p:nvGraphicFramePr>
        <p:xfrm>
          <a:off x="3428992" y="4214818"/>
          <a:ext cx="2571768" cy="1018025"/>
        </p:xfrm>
        <a:graphic>
          <a:graphicData uri="http://schemas.openxmlformats.org/presentationml/2006/ole">
            <mc:AlternateContent xmlns:mc="http://schemas.openxmlformats.org/markup-compatibility/2006">
              <mc:Choice xmlns:v="urn:schemas-microsoft-com:vml" Requires="v">
                <p:oleObj spid="_x0000_s8196" name="公式" r:id="rId7" imgW="1091880" imgH="431640" progId="Equation.3">
                  <p:embed/>
                </p:oleObj>
              </mc:Choice>
              <mc:Fallback>
                <p:oleObj name="公式" r:id="rId7" imgW="1091880" imgH="431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8992" y="4214818"/>
                        <a:ext cx="2571768" cy="1018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2071670" y="5143512"/>
            <a:ext cx="5786478" cy="646331"/>
          </a:xfrm>
          <a:prstGeom prst="rect">
            <a:avLst/>
          </a:prstGeom>
          <a:noFill/>
        </p:spPr>
        <p:txBody>
          <a:bodyPr wrap="square" rtlCol="0">
            <a:spAutoFit/>
          </a:bodyPr>
          <a:lstStyle/>
          <a:p>
            <a:r>
              <a:rPr lang="en-US" altLang="zh-CN" dirty="0" smtClean="0"/>
              <a:t>Which shows that the demodulated FID represents a certain “scan” of the 2-D Fourier space of the effective spin density.</a:t>
            </a:r>
            <a:endParaRPr lang="zh-CN" altLang="en-US" dirty="0"/>
          </a:p>
        </p:txBody>
      </p:sp>
    </p:spTree>
    <p:extLst>
      <p:ext uri="{BB962C8B-B14F-4D97-AF65-F5344CB8AC3E}">
        <p14:creationId xmlns:p14="http://schemas.microsoft.com/office/powerpoint/2010/main" val="25395949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5" name="TextBox 4"/>
          <p:cNvSpPr txBox="1"/>
          <p:nvPr/>
        </p:nvSpPr>
        <p:spPr>
          <a:xfrm>
            <a:off x="1643042" y="2143116"/>
            <a:ext cx="5786478" cy="1200329"/>
          </a:xfrm>
          <a:prstGeom prst="rect">
            <a:avLst/>
          </a:prstGeom>
          <a:noFill/>
        </p:spPr>
        <p:txBody>
          <a:bodyPr wrap="square" rtlCol="0">
            <a:spAutoFit/>
          </a:bodyPr>
          <a:lstStyle/>
          <a:p>
            <a:pPr algn="just"/>
            <a:r>
              <a:rPr lang="en-US" altLang="zh-CN" dirty="0" smtClean="0"/>
              <a:t>In magnetic resonance imaging, Fourier space is usually referred to as k-space. The k-space variables can be identified with our Fourier frequencies,</a:t>
            </a:r>
          </a:p>
          <a:p>
            <a:pPr algn="just"/>
            <a:endParaRPr lang="zh-CN" altLang="en-US" dirty="0"/>
          </a:p>
        </p:txBody>
      </p:sp>
      <p:graphicFrame>
        <p:nvGraphicFramePr>
          <p:cNvPr id="6" name="内容占位符 5"/>
          <p:cNvGraphicFramePr>
            <a:graphicFrameLocks noGrp="1" noChangeAspect="1"/>
          </p:cNvGraphicFramePr>
          <p:nvPr>
            <p:ph idx="1"/>
          </p:nvPr>
        </p:nvGraphicFramePr>
        <p:xfrm>
          <a:off x="3929059" y="3214686"/>
          <a:ext cx="1071570" cy="1168819"/>
        </p:xfrm>
        <a:graphic>
          <a:graphicData uri="http://schemas.openxmlformats.org/presentationml/2006/ole">
            <mc:AlternateContent xmlns:mc="http://schemas.openxmlformats.org/markup-compatibility/2006">
              <mc:Choice xmlns:v="urn:schemas-microsoft-com:vml" Requires="v">
                <p:oleObj spid="_x0000_s9218" name="公式" r:id="rId3" imgW="419040" imgH="457200" progId="Equation.3">
                  <p:embed/>
                </p:oleObj>
              </mc:Choice>
              <mc:Fallback>
                <p:oleObj name="公式" r:id="rId3" imgW="41904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9059" y="3214686"/>
                        <a:ext cx="1071570" cy="11688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013427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5" name="矩形 4"/>
          <p:cNvSpPr/>
          <p:nvPr/>
        </p:nvSpPr>
        <p:spPr>
          <a:xfrm>
            <a:off x="-32" y="-24"/>
            <a:ext cx="5572132"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dirty="0" smtClean="0">
                <a:ln>
                  <a:solidFill>
                    <a:schemeClr val="tx1"/>
                  </a:solidFill>
                </a:ln>
                <a:solidFill>
                  <a:schemeClr val="tx1"/>
                </a:solidFill>
                <a:latin typeface="Times New Roman" pitchFamily="18" charset="0"/>
                <a:cs typeface="Times New Roman" pitchFamily="18" charset="0"/>
              </a:rPr>
              <a:t>Polar Scanning</a:t>
            </a:r>
          </a:p>
        </p:txBody>
      </p:sp>
      <p:sp>
        <p:nvSpPr>
          <p:cNvPr id="7" name="TextBox 6"/>
          <p:cNvSpPr txBox="1"/>
          <p:nvPr/>
        </p:nvSpPr>
        <p:spPr>
          <a:xfrm>
            <a:off x="1643042" y="1071546"/>
            <a:ext cx="5786478" cy="646331"/>
          </a:xfrm>
          <a:prstGeom prst="rect">
            <a:avLst/>
          </a:prstGeom>
          <a:noFill/>
        </p:spPr>
        <p:txBody>
          <a:bodyPr wrap="square" rtlCol="0">
            <a:spAutoFit/>
          </a:bodyPr>
          <a:lstStyle/>
          <a:p>
            <a:pPr algn="just"/>
            <a:r>
              <a:rPr lang="en-US" altLang="zh-CN" dirty="0" smtClean="0"/>
              <a:t>A more general gradient involving both an x- and a y-component can be used to encode the </a:t>
            </a:r>
            <a:r>
              <a:rPr lang="en-US" altLang="zh-CN" dirty="0" err="1" smtClean="0"/>
              <a:t>Larmor</a:t>
            </a:r>
            <a:r>
              <a:rPr lang="en-US" altLang="zh-CN" dirty="0" smtClean="0"/>
              <a:t> frequency:</a:t>
            </a:r>
            <a:endParaRPr lang="zh-CN" altLang="en-US" dirty="0"/>
          </a:p>
        </p:txBody>
      </p:sp>
      <p:graphicFrame>
        <p:nvGraphicFramePr>
          <p:cNvPr id="13314" name="内容占位符 5"/>
          <p:cNvGraphicFramePr>
            <a:graphicFrameLocks noChangeAspect="1"/>
          </p:cNvGraphicFramePr>
          <p:nvPr/>
        </p:nvGraphicFramePr>
        <p:xfrm>
          <a:off x="2266950" y="2133600"/>
          <a:ext cx="4254500" cy="615950"/>
        </p:xfrm>
        <a:graphic>
          <a:graphicData uri="http://schemas.openxmlformats.org/presentationml/2006/ole">
            <mc:AlternateContent xmlns:mc="http://schemas.openxmlformats.org/markup-compatibility/2006">
              <mc:Choice xmlns:v="urn:schemas-microsoft-com:vml" Requires="v">
                <p:oleObj spid="_x0000_s10242" name="公式" r:id="rId3" imgW="1663560" imgH="241200" progId="Equation.3">
                  <p:embed/>
                </p:oleObj>
              </mc:Choice>
              <mc:Fallback>
                <p:oleObj name="公式" r:id="rId3" imgW="166356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6950" y="2133600"/>
                        <a:ext cx="4254500" cy="61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1785918" y="2857496"/>
            <a:ext cx="5786478" cy="369332"/>
          </a:xfrm>
          <a:prstGeom prst="rect">
            <a:avLst/>
          </a:prstGeom>
          <a:noFill/>
        </p:spPr>
        <p:txBody>
          <a:bodyPr wrap="square" rtlCol="0">
            <a:spAutoFit/>
          </a:bodyPr>
          <a:lstStyle/>
          <a:p>
            <a:pPr algn="just"/>
            <a:r>
              <a:rPr lang="en-US" altLang="zh-CN" dirty="0" smtClean="0"/>
              <a:t>A baseband signal given by :</a:t>
            </a:r>
            <a:endParaRPr lang="zh-CN" altLang="en-US" dirty="0"/>
          </a:p>
        </p:txBody>
      </p:sp>
      <p:graphicFrame>
        <p:nvGraphicFramePr>
          <p:cNvPr id="13315" name="Object 3"/>
          <p:cNvGraphicFramePr>
            <a:graphicFrameLocks noChangeAspect="1"/>
          </p:cNvGraphicFramePr>
          <p:nvPr/>
        </p:nvGraphicFramePr>
        <p:xfrm>
          <a:off x="2160588" y="3429000"/>
          <a:ext cx="5118100" cy="708025"/>
        </p:xfrm>
        <a:graphic>
          <a:graphicData uri="http://schemas.openxmlformats.org/presentationml/2006/ole">
            <mc:AlternateContent xmlns:mc="http://schemas.openxmlformats.org/markup-compatibility/2006">
              <mc:Choice xmlns:v="urn:schemas-microsoft-com:vml" Requires="v">
                <p:oleObj spid="_x0000_s10243" name="公式" r:id="rId5" imgW="2387520" imgH="330120" progId="Equation.3">
                  <p:embed/>
                </p:oleObj>
              </mc:Choice>
              <mc:Fallback>
                <p:oleObj name="公式" r:id="rId5" imgW="2387520" imgH="3301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0588" y="3429000"/>
                        <a:ext cx="5118100" cy="708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917405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5" name="矩形 4"/>
          <p:cNvSpPr/>
          <p:nvPr/>
        </p:nvSpPr>
        <p:spPr>
          <a:xfrm>
            <a:off x="-32" y="-24"/>
            <a:ext cx="5572132"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dirty="0" smtClean="0">
                <a:ln>
                  <a:solidFill>
                    <a:schemeClr val="tx1"/>
                  </a:solidFill>
                </a:ln>
                <a:solidFill>
                  <a:schemeClr val="tx1"/>
                </a:solidFill>
                <a:latin typeface="Times New Roman" pitchFamily="18" charset="0"/>
                <a:cs typeface="Times New Roman" pitchFamily="18" charset="0"/>
              </a:rPr>
              <a:t>Polar Scanning</a:t>
            </a:r>
          </a:p>
        </p:txBody>
      </p:sp>
      <p:pic>
        <p:nvPicPr>
          <p:cNvPr id="14338" name="Picture 2"/>
          <p:cNvPicPr>
            <a:picLocks noChangeAspect="1" noChangeArrowheads="1"/>
          </p:cNvPicPr>
          <p:nvPr/>
        </p:nvPicPr>
        <p:blipFill>
          <a:blip r:embed="rId2"/>
          <a:srcRect/>
          <a:stretch>
            <a:fillRect/>
          </a:stretch>
        </p:blipFill>
        <p:spPr bwMode="auto">
          <a:xfrm>
            <a:off x="2357422" y="1071546"/>
            <a:ext cx="4357718" cy="3944882"/>
          </a:xfrm>
          <a:prstGeom prst="rect">
            <a:avLst/>
          </a:prstGeom>
          <a:noFill/>
          <a:ln w="9525">
            <a:noFill/>
            <a:miter lim="800000"/>
            <a:headEnd/>
            <a:tailEnd/>
          </a:ln>
          <a:effectLst/>
        </p:spPr>
      </p:pic>
      <p:sp>
        <p:nvSpPr>
          <p:cNvPr id="8" name="TextBox 7"/>
          <p:cNvSpPr txBox="1"/>
          <p:nvPr/>
        </p:nvSpPr>
        <p:spPr>
          <a:xfrm>
            <a:off x="1714480" y="5143512"/>
            <a:ext cx="5786478" cy="369332"/>
          </a:xfrm>
          <a:prstGeom prst="rect">
            <a:avLst/>
          </a:prstGeom>
          <a:noFill/>
        </p:spPr>
        <p:txBody>
          <a:bodyPr wrap="square" rtlCol="0">
            <a:spAutoFit/>
          </a:bodyPr>
          <a:lstStyle/>
          <a:p>
            <a:pPr algn="ctr"/>
            <a:r>
              <a:rPr lang="en-US" altLang="zh-CN" dirty="0" smtClean="0"/>
              <a:t>A pulse sequence for arbitrary polar scan</a:t>
            </a:r>
            <a:endParaRPr lang="zh-CN" altLang="en-US" dirty="0"/>
          </a:p>
        </p:txBody>
      </p:sp>
    </p:spTree>
    <p:extLst>
      <p:ext uri="{BB962C8B-B14F-4D97-AF65-F5344CB8AC3E}">
        <p14:creationId xmlns:p14="http://schemas.microsoft.com/office/powerpoint/2010/main" val="38730481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5" name="矩形 4"/>
          <p:cNvSpPr/>
          <p:nvPr/>
        </p:nvSpPr>
        <p:spPr>
          <a:xfrm>
            <a:off x="-32" y="-24"/>
            <a:ext cx="5572132"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dirty="0" smtClean="0">
                <a:ln>
                  <a:solidFill>
                    <a:schemeClr val="tx1"/>
                  </a:solidFill>
                </a:ln>
                <a:solidFill>
                  <a:schemeClr val="tx1"/>
                </a:solidFill>
                <a:latin typeface="Times New Roman" pitchFamily="18" charset="0"/>
                <a:cs typeface="Times New Roman" pitchFamily="18" charset="0"/>
              </a:rPr>
              <a:t>Polar Scanning</a:t>
            </a:r>
          </a:p>
        </p:txBody>
      </p:sp>
      <p:sp>
        <p:nvSpPr>
          <p:cNvPr id="6" name="TextBox 5"/>
          <p:cNvSpPr txBox="1"/>
          <p:nvPr/>
        </p:nvSpPr>
        <p:spPr>
          <a:xfrm>
            <a:off x="1643042" y="1000108"/>
            <a:ext cx="5786478" cy="369332"/>
          </a:xfrm>
          <a:prstGeom prst="rect">
            <a:avLst/>
          </a:prstGeom>
          <a:noFill/>
        </p:spPr>
        <p:txBody>
          <a:bodyPr wrap="square" rtlCol="0">
            <a:spAutoFit/>
          </a:bodyPr>
          <a:lstStyle/>
          <a:p>
            <a:pPr algn="just"/>
            <a:r>
              <a:rPr lang="en-US" altLang="zh-CN" dirty="0" smtClean="0"/>
              <a:t>The Fourier frequencies can be defined  as:</a:t>
            </a:r>
            <a:endParaRPr lang="zh-CN" altLang="en-US" dirty="0"/>
          </a:p>
        </p:txBody>
      </p:sp>
      <p:graphicFrame>
        <p:nvGraphicFramePr>
          <p:cNvPr id="7" name="内容占位符 5"/>
          <p:cNvGraphicFramePr>
            <a:graphicFrameLocks noChangeAspect="1"/>
          </p:cNvGraphicFramePr>
          <p:nvPr/>
        </p:nvGraphicFramePr>
        <p:xfrm>
          <a:off x="3624263" y="1428750"/>
          <a:ext cx="1395412" cy="1168400"/>
        </p:xfrm>
        <a:graphic>
          <a:graphicData uri="http://schemas.openxmlformats.org/presentationml/2006/ole">
            <mc:AlternateContent xmlns:mc="http://schemas.openxmlformats.org/markup-compatibility/2006">
              <mc:Choice xmlns:v="urn:schemas-microsoft-com:vml" Requires="v">
                <p:oleObj spid="_x0000_s11266" name="公式" r:id="rId3" imgW="545760" imgH="457200" progId="Equation.3">
                  <p:embed/>
                </p:oleObj>
              </mc:Choice>
              <mc:Fallback>
                <p:oleObj name="公式" r:id="rId3" imgW="54576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4263" y="1428750"/>
                        <a:ext cx="1395412" cy="116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1643042" y="2559602"/>
            <a:ext cx="5786478" cy="646331"/>
          </a:xfrm>
          <a:prstGeom prst="rect">
            <a:avLst/>
          </a:prstGeom>
          <a:noFill/>
        </p:spPr>
        <p:txBody>
          <a:bodyPr wrap="square" rtlCol="0">
            <a:spAutoFit/>
          </a:bodyPr>
          <a:lstStyle/>
          <a:p>
            <a:pPr algn="just"/>
            <a:r>
              <a:rPr lang="en-US" altLang="zh-CN" dirty="0" smtClean="0"/>
              <a:t>The implied Fourier trajectory is a ray emanating from the origin in the direction:</a:t>
            </a:r>
            <a:endParaRPr lang="zh-CN" altLang="en-US" dirty="0"/>
          </a:p>
        </p:txBody>
      </p:sp>
      <p:graphicFrame>
        <p:nvGraphicFramePr>
          <p:cNvPr id="9" name="内容占位符 8"/>
          <p:cNvGraphicFramePr>
            <a:graphicFrameLocks noGrp="1" noChangeAspect="1"/>
          </p:cNvGraphicFramePr>
          <p:nvPr>
            <p:ph idx="1"/>
          </p:nvPr>
        </p:nvGraphicFramePr>
        <p:xfrm>
          <a:off x="3643306" y="3500438"/>
          <a:ext cx="1714512" cy="979875"/>
        </p:xfrm>
        <a:graphic>
          <a:graphicData uri="http://schemas.openxmlformats.org/presentationml/2006/ole">
            <mc:AlternateContent xmlns:mc="http://schemas.openxmlformats.org/markup-compatibility/2006">
              <mc:Choice xmlns:v="urn:schemas-microsoft-com:vml" Requires="v">
                <p:oleObj spid="_x0000_s11267" name="公式" r:id="rId5" imgW="799920" imgH="457200" progId="Equation.3">
                  <p:embed/>
                </p:oleObj>
              </mc:Choice>
              <mc:Fallback>
                <p:oleObj name="公式" r:id="rId5" imgW="79992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3306" y="3500438"/>
                        <a:ext cx="1714512" cy="979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26129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smtClean="0"/>
              <a:t>The magnet, gradient coils, and RF coils must be isolated from the electronic noise of the outside world in order to prevent interfering signals. </a:t>
            </a:r>
          </a:p>
          <a:p>
            <a:endParaRPr lang="en-US" altLang="zh-CN" dirty="0" smtClean="0"/>
          </a:p>
          <a:p>
            <a:r>
              <a:rPr lang="en-US" altLang="zh-CN" dirty="0" smtClean="0"/>
              <a:t>Faraday Cage</a:t>
            </a:r>
          </a:p>
          <a:p>
            <a:pPr lvl="1"/>
            <a:r>
              <a:rPr lang="en-US" altLang="zh-CN" dirty="0" smtClean="0">
                <a:solidFill>
                  <a:schemeClr val="accent2">
                    <a:lumMod val="60000"/>
                    <a:lumOff val="40000"/>
                  </a:schemeClr>
                </a:solidFill>
              </a:rPr>
              <a:t>All electronic signals go through this filters to ensure that no noise is present.</a:t>
            </a:r>
          </a:p>
          <a:p>
            <a:endParaRPr lang="zh-CN" altLang="en-US" sz="3200" dirty="0"/>
          </a:p>
        </p:txBody>
      </p:sp>
    </p:spTree>
    <p:extLst>
      <p:ext uri="{BB962C8B-B14F-4D97-AF65-F5344CB8AC3E}">
        <p14:creationId xmlns:p14="http://schemas.microsoft.com/office/powerpoint/2010/main" val="40966536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5" name="矩形 4"/>
          <p:cNvSpPr/>
          <p:nvPr/>
        </p:nvSpPr>
        <p:spPr>
          <a:xfrm>
            <a:off x="-32" y="-24"/>
            <a:ext cx="5572132"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dirty="0" smtClean="0">
                <a:ln>
                  <a:solidFill>
                    <a:schemeClr val="tx1"/>
                  </a:solidFill>
                </a:ln>
                <a:solidFill>
                  <a:schemeClr val="tx1"/>
                </a:solidFill>
                <a:latin typeface="Times New Roman" pitchFamily="18" charset="0"/>
                <a:cs typeface="Times New Roman" pitchFamily="18" charset="0"/>
              </a:rPr>
              <a:t>Polar Scanning</a:t>
            </a:r>
          </a:p>
        </p:txBody>
      </p:sp>
      <p:pic>
        <p:nvPicPr>
          <p:cNvPr id="16386" name="Picture 2"/>
          <p:cNvPicPr>
            <a:picLocks noChangeAspect="1" noChangeArrowheads="1"/>
          </p:cNvPicPr>
          <p:nvPr/>
        </p:nvPicPr>
        <p:blipFill>
          <a:blip r:embed="rId2"/>
          <a:srcRect/>
          <a:stretch>
            <a:fillRect/>
          </a:stretch>
        </p:blipFill>
        <p:spPr bwMode="auto">
          <a:xfrm>
            <a:off x="2428860" y="1142984"/>
            <a:ext cx="3857652" cy="4119188"/>
          </a:xfrm>
          <a:prstGeom prst="rect">
            <a:avLst/>
          </a:prstGeom>
          <a:noFill/>
          <a:ln w="9525">
            <a:noFill/>
            <a:miter lim="800000"/>
            <a:headEnd/>
            <a:tailEnd/>
          </a:ln>
          <a:effectLst/>
        </p:spPr>
      </p:pic>
      <p:sp>
        <p:nvSpPr>
          <p:cNvPr id="9" name="TextBox 8"/>
          <p:cNvSpPr txBox="1"/>
          <p:nvPr/>
        </p:nvSpPr>
        <p:spPr>
          <a:xfrm>
            <a:off x="1643042" y="5572140"/>
            <a:ext cx="5715040" cy="369332"/>
          </a:xfrm>
          <a:prstGeom prst="rect">
            <a:avLst/>
          </a:prstGeom>
          <a:noFill/>
        </p:spPr>
        <p:txBody>
          <a:bodyPr wrap="square" rtlCol="0">
            <a:spAutoFit/>
          </a:bodyPr>
          <a:lstStyle/>
          <a:p>
            <a:pPr algn="ctr"/>
            <a:r>
              <a:rPr lang="en-US" altLang="zh-CN" dirty="0" smtClean="0"/>
              <a:t>A Fourier trajectory for a polar scan.</a:t>
            </a:r>
            <a:endParaRPr lang="zh-CN" altLang="en-US" dirty="0"/>
          </a:p>
        </p:txBody>
      </p:sp>
    </p:spTree>
    <p:extLst>
      <p:ext uri="{BB962C8B-B14F-4D97-AF65-F5344CB8AC3E}">
        <p14:creationId xmlns:p14="http://schemas.microsoft.com/office/powerpoint/2010/main" val="6272214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5" name="矩形 4"/>
          <p:cNvSpPr/>
          <p:nvPr/>
        </p:nvSpPr>
        <p:spPr>
          <a:xfrm>
            <a:off x="-32" y="-24"/>
            <a:ext cx="5572132"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dirty="0" smtClean="0">
                <a:ln>
                  <a:solidFill>
                    <a:schemeClr val="tx1"/>
                  </a:solidFill>
                </a:ln>
                <a:solidFill>
                  <a:schemeClr val="tx1"/>
                </a:solidFill>
                <a:latin typeface="Times New Roman" pitchFamily="18" charset="0"/>
                <a:cs typeface="Times New Roman" pitchFamily="18" charset="0"/>
              </a:rPr>
              <a:t>Gradient Echoes</a:t>
            </a:r>
          </a:p>
        </p:txBody>
      </p:sp>
      <p:sp>
        <p:nvSpPr>
          <p:cNvPr id="6" name="TextBox 5"/>
          <p:cNvSpPr txBox="1"/>
          <p:nvPr/>
        </p:nvSpPr>
        <p:spPr>
          <a:xfrm>
            <a:off x="1571604" y="1071546"/>
            <a:ext cx="5715040" cy="1200329"/>
          </a:xfrm>
          <a:prstGeom prst="rect">
            <a:avLst/>
          </a:prstGeom>
          <a:noFill/>
        </p:spPr>
        <p:txBody>
          <a:bodyPr wrap="square" rtlCol="0">
            <a:spAutoFit/>
          </a:bodyPr>
          <a:lstStyle/>
          <a:p>
            <a:pPr algn="just"/>
            <a:r>
              <a:rPr lang="en-US" altLang="zh-CN" dirty="0" smtClean="0"/>
              <a:t>A new mechanism to create an echo,: gradient echo.</a:t>
            </a:r>
          </a:p>
          <a:p>
            <a:pPr algn="just"/>
            <a:r>
              <a:rPr lang="en-US" altLang="zh-CN" dirty="0" smtClean="0"/>
              <a:t>This idea can be readily connected to both the Fourier trajectories and the intuitive idea of spins realigning themselves.</a:t>
            </a:r>
            <a:endParaRPr lang="zh-CN" altLang="en-US" dirty="0"/>
          </a:p>
        </p:txBody>
      </p:sp>
      <p:pic>
        <p:nvPicPr>
          <p:cNvPr id="17410" name="Picture 2"/>
          <p:cNvPicPr>
            <a:picLocks noChangeAspect="1" noChangeArrowheads="1"/>
          </p:cNvPicPr>
          <p:nvPr/>
        </p:nvPicPr>
        <p:blipFill>
          <a:blip r:embed="rId2"/>
          <a:srcRect/>
          <a:stretch>
            <a:fillRect/>
          </a:stretch>
        </p:blipFill>
        <p:spPr bwMode="auto">
          <a:xfrm>
            <a:off x="2500298" y="2428868"/>
            <a:ext cx="4714908" cy="3391018"/>
          </a:xfrm>
          <a:prstGeom prst="rect">
            <a:avLst/>
          </a:prstGeom>
          <a:noFill/>
          <a:ln w="9525">
            <a:noFill/>
            <a:miter lim="800000"/>
            <a:headEnd/>
            <a:tailEnd/>
          </a:ln>
          <a:effectLst/>
        </p:spPr>
      </p:pic>
    </p:spTree>
    <p:extLst>
      <p:ext uri="{BB962C8B-B14F-4D97-AF65-F5344CB8AC3E}">
        <p14:creationId xmlns:p14="http://schemas.microsoft.com/office/powerpoint/2010/main" val="4011531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Magnet</a:t>
            </a:r>
            <a:endParaRPr lang="zh-CN" altLang="en-US" dirty="0"/>
          </a:p>
        </p:txBody>
      </p:sp>
      <p:sp>
        <p:nvSpPr>
          <p:cNvPr id="3" name="内容占位符 2"/>
          <p:cNvSpPr>
            <a:spLocks noGrp="1"/>
          </p:cNvSpPr>
          <p:nvPr>
            <p:ph idx="1"/>
          </p:nvPr>
        </p:nvSpPr>
        <p:spPr/>
        <p:txBody>
          <a:bodyPr/>
          <a:lstStyle/>
          <a:p>
            <a:r>
              <a:rPr lang="en-US" altLang="zh-CN" dirty="0" smtClean="0"/>
              <a:t>Cylindrical superconducting magnet</a:t>
            </a:r>
          </a:p>
          <a:p>
            <a:pPr lvl="1"/>
            <a:r>
              <a:rPr lang="en-US" altLang="zh-CN" sz="2000" dirty="0" smtClean="0">
                <a:solidFill>
                  <a:schemeClr val="accent2">
                    <a:lumMod val="60000"/>
                    <a:lumOff val="40000"/>
                  </a:schemeClr>
                </a:solidFill>
              </a:rPr>
              <a:t>The most common type used in MRI systems</a:t>
            </a:r>
            <a:endParaRPr lang="zh-CN" altLang="en-US" sz="2000" dirty="0">
              <a:solidFill>
                <a:schemeClr val="accent2">
                  <a:lumMod val="60000"/>
                  <a:lumOff val="40000"/>
                </a:schemeClr>
              </a:solidFill>
            </a:endParaRPr>
          </a:p>
        </p:txBody>
      </p:sp>
      <p:pic>
        <p:nvPicPr>
          <p:cNvPr id="32770" name="Picture 2" descr="https://myhealth.alberta.ca/health/_layouts/healthwise/media/medical/nci/cdr00004284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763" y="2947467"/>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2774" name="Picture 6" descr="http://www.ahtiny.com/images/MRI/MRI-scanner/HITACHI-MRP-700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8002" y="2781009"/>
            <a:ext cx="4476750" cy="33623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8598" y="5811628"/>
            <a:ext cx="3698448" cy="369332"/>
          </a:xfrm>
          <a:prstGeom prst="rect">
            <a:avLst/>
          </a:prstGeom>
          <a:noFill/>
        </p:spPr>
        <p:txBody>
          <a:bodyPr wrap="none" rtlCol="0">
            <a:spAutoFit/>
          </a:bodyPr>
          <a:lstStyle/>
          <a:p>
            <a:r>
              <a:rPr lang="en-US" altLang="zh-CN" dirty="0" smtClean="0">
                <a:solidFill>
                  <a:schemeClr val="accent2">
                    <a:lumMod val="60000"/>
                    <a:lumOff val="40000"/>
                  </a:schemeClr>
                </a:solidFill>
              </a:rPr>
              <a:t>Main magnet with the patient table</a:t>
            </a:r>
            <a:endParaRPr lang="zh-CN" altLang="en-US" dirty="0">
              <a:solidFill>
                <a:schemeClr val="accent2">
                  <a:lumMod val="60000"/>
                  <a:lumOff val="40000"/>
                </a:schemeClr>
              </a:solidFill>
            </a:endParaRPr>
          </a:p>
        </p:txBody>
      </p:sp>
      <p:sp>
        <p:nvSpPr>
          <p:cNvPr id="8" name="TextBox 7"/>
          <p:cNvSpPr txBox="1"/>
          <p:nvPr/>
        </p:nvSpPr>
        <p:spPr>
          <a:xfrm>
            <a:off x="4817153" y="6180960"/>
            <a:ext cx="4070345" cy="369332"/>
          </a:xfrm>
          <a:prstGeom prst="rect">
            <a:avLst/>
          </a:prstGeom>
          <a:noFill/>
        </p:spPr>
        <p:txBody>
          <a:bodyPr wrap="none" rtlCol="0">
            <a:spAutoFit/>
          </a:bodyPr>
          <a:lstStyle/>
          <a:p>
            <a:r>
              <a:rPr lang="en-US" altLang="zh-CN" dirty="0" smtClean="0">
                <a:solidFill>
                  <a:schemeClr val="accent2">
                    <a:lumMod val="60000"/>
                    <a:lumOff val="40000"/>
                  </a:schemeClr>
                </a:solidFill>
              </a:rPr>
              <a:t>The console for operating the scanner</a:t>
            </a:r>
            <a:endParaRPr lang="zh-CN" altLang="en-US" dirty="0">
              <a:solidFill>
                <a:schemeClr val="accent2">
                  <a:lumMod val="60000"/>
                  <a:lumOff val="40000"/>
                </a:schemeClr>
              </a:solidFill>
            </a:endParaRPr>
          </a:p>
        </p:txBody>
      </p:sp>
      <p:sp>
        <p:nvSpPr>
          <p:cNvPr id="5" name="矩形 4"/>
          <p:cNvSpPr/>
          <p:nvPr/>
        </p:nvSpPr>
        <p:spPr>
          <a:xfrm>
            <a:off x="-95731" y="6577175"/>
            <a:ext cx="9441534" cy="307777"/>
          </a:xfrm>
          <a:prstGeom prst="rect">
            <a:avLst/>
          </a:prstGeom>
        </p:spPr>
        <p:txBody>
          <a:bodyPr wrap="square">
            <a:spAutoFit/>
          </a:bodyPr>
          <a:lstStyle/>
          <a:p>
            <a:r>
              <a:rPr lang="en-US" altLang="zh-CN" sz="1400" dirty="0" smtClean="0">
                <a:solidFill>
                  <a:schemeClr val="accent2">
                    <a:lumMod val="60000"/>
                    <a:lumOff val="40000"/>
                  </a:schemeClr>
                </a:solidFill>
              </a:rPr>
              <a:t>http://www.ahtiny.com/equipments/Imaging/MRI_Scanner.htm</a:t>
            </a:r>
            <a:endParaRPr lang="zh-CN" altLang="en-US" sz="1400" dirty="0">
              <a:solidFill>
                <a:schemeClr val="accent2">
                  <a:lumMod val="60000"/>
                  <a:lumOff val="40000"/>
                </a:schemeClr>
              </a:solidFill>
            </a:endParaRPr>
          </a:p>
        </p:txBody>
      </p:sp>
    </p:spTree>
    <p:extLst>
      <p:ext uri="{BB962C8B-B14F-4D97-AF65-F5344CB8AC3E}">
        <p14:creationId xmlns:p14="http://schemas.microsoft.com/office/powerpoint/2010/main" val="3062300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superconducting magnets</a:t>
            </a:r>
            <a:endParaRPr lang="zh-CN" altLang="en-US" dirty="0"/>
          </a:p>
        </p:txBody>
      </p:sp>
      <p:sp>
        <p:nvSpPr>
          <p:cNvPr id="3" name="内容占位符 2"/>
          <p:cNvSpPr>
            <a:spLocks noGrp="1"/>
          </p:cNvSpPr>
          <p:nvPr>
            <p:ph idx="1"/>
          </p:nvPr>
        </p:nvSpPr>
        <p:spPr/>
        <p:txBody>
          <a:bodyPr/>
          <a:lstStyle/>
          <a:p>
            <a:r>
              <a:rPr lang="en-US" altLang="zh-CN" dirty="0" smtClean="0"/>
              <a:t>There are two major challenges in the design and maintenance of superconducting magnets.</a:t>
            </a:r>
          </a:p>
          <a:p>
            <a:pPr lvl="1"/>
            <a:r>
              <a:rPr lang="en-US" altLang="zh-CN" dirty="0" smtClean="0">
                <a:solidFill>
                  <a:schemeClr val="accent2">
                    <a:lumMod val="60000"/>
                    <a:lumOff val="40000"/>
                  </a:schemeClr>
                </a:solidFill>
              </a:rPr>
              <a:t>The homogeneity of the magnetic field within the bore must be maintained at better than </a:t>
            </a:r>
            <a:r>
              <a:rPr lang="en-US" altLang="zh-CN" u="heavy" dirty="0" smtClean="0">
                <a:solidFill>
                  <a:schemeClr val="accent2">
                    <a:lumMod val="60000"/>
                    <a:lumOff val="40000"/>
                  </a:schemeClr>
                </a:solidFill>
              </a:rPr>
              <a:t>+</a:t>
            </a:r>
            <a:r>
              <a:rPr lang="en-US" altLang="zh-CN" dirty="0" smtClean="0">
                <a:solidFill>
                  <a:schemeClr val="accent2">
                    <a:lumMod val="60000"/>
                    <a:lumOff val="40000"/>
                  </a:schemeClr>
                </a:solidFill>
              </a:rPr>
              <a:t>5ppm.</a:t>
            </a:r>
          </a:p>
          <a:p>
            <a:pPr lvl="1"/>
            <a:endParaRPr lang="en-US" altLang="zh-CN" dirty="0" smtClean="0">
              <a:solidFill>
                <a:schemeClr val="accent2">
                  <a:lumMod val="60000"/>
                  <a:lumOff val="40000"/>
                </a:schemeClr>
              </a:solidFill>
            </a:endParaRPr>
          </a:p>
          <a:p>
            <a:pPr lvl="1"/>
            <a:r>
              <a:rPr lang="en-US" altLang="zh-CN" dirty="0" smtClean="0">
                <a:solidFill>
                  <a:schemeClr val="accent2">
                    <a:lumMod val="60000"/>
                    <a:lumOff val="40000"/>
                  </a:schemeClr>
                </a:solidFill>
              </a:rPr>
              <a:t>The minimization of the so-called fringe field—the magnetic field that is outside the bore of the magnet.</a:t>
            </a:r>
          </a:p>
          <a:p>
            <a:endParaRPr lang="en-US" altLang="zh-CN" dirty="0" smtClean="0">
              <a:solidFill>
                <a:schemeClr val="accent2">
                  <a:lumMod val="60000"/>
                  <a:lumOff val="40000"/>
                </a:schemeClr>
              </a:solidFill>
            </a:endParaRPr>
          </a:p>
        </p:txBody>
      </p:sp>
    </p:spTree>
    <p:extLst>
      <p:ext uri="{BB962C8B-B14F-4D97-AF65-F5344CB8AC3E}">
        <p14:creationId xmlns:p14="http://schemas.microsoft.com/office/powerpoint/2010/main" val="2024015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Gradient Coils</a:t>
            </a:r>
            <a:endParaRPr lang="zh-CN" altLang="en-US" dirty="0"/>
          </a:p>
        </p:txBody>
      </p:sp>
      <p:sp>
        <p:nvSpPr>
          <p:cNvPr id="3" name="内容占位符 2"/>
          <p:cNvSpPr>
            <a:spLocks noGrp="1"/>
          </p:cNvSpPr>
          <p:nvPr>
            <p:ph idx="1"/>
          </p:nvPr>
        </p:nvSpPr>
        <p:spPr/>
        <p:txBody>
          <a:bodyPr/>
          <a:lstStyle/>
          <a:p>
            <a:r>
              <a:rPr lang="en-US" altLang="zh-CN" dirty="0" smtClean="0"/>
              <a:t>Definition</a:t>
            </a:r>
          </a:p>
          <a:p>
            <a:pPr lvl="1"/>
            <a:r>
              <a:rPr lang="en-US" altLang="zh-CN" dirty="0" smtClean="0">
                <a:solidFill>
                  <a:schemeClr val="accent2">
                    <a:lumMod val="60000"/>
                    <a:lumOff val="40000"/>
                  </a:schemeClr>
                </a:solidFill>
              </a:rPr>
              <a:t>The gradient coils fit just inside the bore of the magnet.</a:t>
            </a:r>
          </a:p>
          <a:p>
            <a:pPr lvl="1"/>
            <a:endParaRPr lang="en-US" altLang="zh-CN" dirty="0" smtClean="0">
              <a:solidFill>
                <a:schemeClr val="accent2">
                  <a:lumMod val="60000"/>
                  <a:lumOff val="40000"/>
                </a:schemeClr>
              </a:solidFill>
            </a:endParaRPr>
          </a:p>
          <a:p>
            <a:r>
              <a:rPr lang="en-US" altLang="zh-CN" dirty="0" smtClean="0"/>
              <a:t>Function</a:t>
            </a:r>
          </a:p>
          <a:p>
            <a:pPr lvl="1"/>
            <a:r>
              <a:rPr lang="en-US" altLang="zh-CN" dirty="0" smtClean="0">
                <a:solidFill>
                  <a:schemeClr val="accent2">
                    <a:lumMod val="60000"/>
                    <a:lumOff val="40000"/>
                  </a:schemeClr>
                </a:solidFill>
              </a:rPr>
              <a:t>To provide a temporary change in the magnitude B</a:t>
            </a:r>
            <a:r>
              <a:rPr lang="en-US" altLang="zh-CN" baseline="-25000" dirty="0" smtClean="0">
                <a:solidFill>
                  <a:schemeClr val="accent2">
                    <a:lumMod val="60000"/>
                    <a:lumOff val="40000"/>
                  </a:schemeClr>
                </a:solidFill>
              </a:rPr>
              <a:t>0</a:t>
            </a:r>
            <a:r>
              <a:rPr lang="en-US" altLang="zh-CN" dirty="0" smtClean="0">
                <a:solidFill>
                  <a:schemeClr val="accent2">
                    <a:lumMod val="60000"/>
                    <a:lumOff val="40000"/>
                  </a:schemeClr>
                </a:solidFill>
              </a:rPr>
              <a:t> of the main magnetic field as a function of position in the magnet bore.</a:t>
            </a:r>
            <a:endParaRPr lang="zh-CN" altLang="en-US" dirty="0">
              <a:solidFill>
                <a:schemeClr val="accent2">
                  <a:lumMod val="60000"/>
                  <a:lumOff val="40000"/>
                </a:schemeClr>
              </a:solidFill>
            </a:endParaRPr>
          </a:p>
        </p:txBody>
      </p:sp>
    </p:spTree>
    <p:extLst>
      <p:ext uri="{BB962C8B-B14F-4D97-AF65-F5344CB8AC3E}">
        <p14:creationId xmlns:p14="http://schemas.microsoft.com/office/powerpoint/2010/main" val="761585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smtClean="0"/>
              <a:t>There are usually 3 orthogonal gradient coils.</a:t>
            </a:r>
            <a:endParaRPr lang="zh-CN" altLang="en-US" dirty="0"/>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7397" y="2493013"/>
            <a:ext cx="5481908" cy="4016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2055" y="2815660"/>
            <a:ext cx="3113039" cy="1477328"/>
          </a:xfrm>
          <a:prstGeom prst="rect">
            <a:avLst/>
          </a:prstGeom>
          <a:noFill/>
        </p:spPr>
        <p:txBody>
          <a:bodyPr wrap="square" rtlCol="0">
            <a:spAutoFit/>
          </a:bodyPr>
          <a:lstStyle/>
          <a:p>
            <a:r>
              <a:rPr lang="en-US" altLang="zh-CN" dirty="0" smtClean="0"/>
              <a:t>Gradient coils provide the means to choose slices of the body for selective imaging. In this way, it can image slices.</a:t>
            </a:r>
          </a:p>
        </p:txBody>
      </p:sp>
      <p:sp>
        <p:nvSpPr>
          <p:cNvPr id="5" name="标题 4"/>
          <p:cNvSpPr>
            <a:spLocks noGrp="1"/>
          </p:cNvSpPr>
          <p:nvPr>
            <p:ph type="title"/>
          </p:nvPr>
        </p:nvSpPr>
        <p:spPr/>
        <p:txBody>
          <a:bodyPr/>
          <a:lstStyle/>
          <a:p>
            <a:r>
              <a:rPr lang="en-US" altLang="zh-CN" dirty="0" smtClean="0"/>
              <a:t>Gradient Coils</a:t>
            </a:r>
            <a:endParaRPr lang="zh-CN" altLang="en-US" dirty="0"/>
          </a:p>
        </p:txBody>
      </p:sp>
    </p:spTree>
    <p:extLst>
      <p:ext uri="{BB962C8B-B14F-4D97-AF65-F5344CB8AC3E}">
        <p14:creationId xmlns:p14="http://schemas.microsoft.com/office/powerpoint/2010/main" val="4071510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20118" y="1557026"/>
                <a:ext cx="8229600" cy="4525963"/>
              </a:xfrm>
            </p:spPr>
            <p:txBody>
              <a:bodyPr/>
              <a:lstStyle/>
              <a:p>
                <a:r>
                  <a:rPr lang="en-US" altLang="zh-CN" sz="2400" dirty="0" smtClean="0"/>
                  <a:t>If</a:t>
                </a:r>
                <a:r>
                  <a:rPr lang="zh-CN" altLang="en-US" sz="2400" dirty="0" smtClean="0"/>
                  <a:t> </a:t>
                </a:r>
                <a:r>
                  <a:rPr lang="en-US" altLang="zh-CN" sz="2400" dirty="0" smtClean="0"/>
                  <a:t>all three coils are turned on at the same time with strengths </a:t>
                </a:r>
                <a14:m>
                  <m:oMath xmlns:m="http://schemas.openxmlformats.org/officeDocument/2006/math">
                    <m:sSub>
                      <m:sSubPr>
                        <m:ctrlPr>
                          <a:rPr lang="en-US" altLang="zh-CN" sz="2400" i="1" smtClean="0">
                            <a:latin typeface="Cambria Math"/>
                          </a:rPr>
                        </m:ctrlPr>
                      </m:sSubPr>
                      <m:e>
                        <m:r>
                          <a:rPr lang="en-US" altLang="zh-CN" sz="2400" b="0" i="1" smtClean="0">
                            <a:latin typeface="Cambria Math"/>
                          </a:rPr>
                          <m:t>𝐺</m:t>
                        </m:r>
                      </m:e>
                      <m:sub>
                        <m:r>
                          <a:rPr lang="en-US" altLang="zh-CN" sz="2400" b="0" i="1" smtClean="0">
                            <a:latin typeface="Cambria Math"/>
                          </a:rPr>
                          <m:t>𝑥</m:t>
                        </m:r>
                      </m:sub>
                    </m:sSub>
                    <m:r>
                      <a:rPr lang="en-US" altLang="zh-CN" sz="2400" b="0" i="1" smtClean="0">
                        <a:latin typeface="Cambria Math"/>
                      </a:rPr>
                      <m:t>,</m:t>
                    </m:r>
                    <m:sSub>
                      <m:sSubPr>
                        <m:ctrlPr>
                          <a:rPr lang="en-US" altLang="zh-CN" sz="2400" i="1" smtClean="0">
                            <a:latin typeface="Cambria Math"/>
                          </a:rPr>
                        </m:ctrlPr>
                      </m:sSubPr>
                      <m:e>
                        <m:r>
                          <a:rPr lang="en-US" altLang="zh-CN" sz="2400" b="0" i="1" smtClean="0">
                            <a:latin typeface="Cambria Math"/>
                          </a:rPr>
                          <m:t>𝐺</m:t>
                        </m:r>
                      </m:e>
                      <m:sub>
                        <m:r>
                          <a:rPr lang="en-US" altLang="zh-CN" sz="2400" b="0" i="1" smtClean="0">
                            <a:latin typeface="Cambria Math"/>
                          </a:rPr>
                          <m:t>𝑦</m:t>
                        </m:r>
                      </m:sub>
                    </m:sSub>
                    <m:r>
                      <a:rPr lang="en-US" altLang="zh-CN" sz="2400" b="0" i="1" smtClean="0">
                        <a:latin typeface="Cambria Math"/>
                      </a:rPr>
                      <m:t>,</m:t>
                    </m:r>
                    <m:sSub>
                      <m:sSubPr>
                        <m:ctrlPr>
                          <a:rPr lang="en-US" altLang="zh-CN" sz="2400" i="1" smtClean="0">
                            <a:latin typeface="Cambria Math"/>
                          </a:rPr>
                        </m:ctrlPr>
                      </m:sSubPr>
                      <m:e>
                        <m:r>
                          <a:rPr lang="en-US" altLang="zh-CN" sz="2400" b="0" i="1" smtClean="0">
                            <a:latin typeface="Cambria Math"/>
                          </a:rPr>
                          <m:t>𝐺</m:t>
                        </m:r>
                      </m:e>
                      <m:sub>
                        <m:r>
                          <a:rPr lang="en-US" altLang="zh-CN" sz="2400" b="0" i="1" smtClean="0">
                            <a:latin typeface="Cambria Math"/>
                          </a:rPr>
                          <m:t>𝑧</m:t>
                        </m:r>
                      </m:sub>
                    </m:sSub>
                    <m:r>
                      <a:rPr lang="en-US" altLang="zh-CN" sz="2400" b="0" i="1" smtClean="0">
                        <a:latin typeface="Cambria Math"/>
                      </a:rPr>
                      <m:t>,</m:t>
                    </m:r>
                  </m:oMath>
                </a14:m>
                <a:r>
                  <a:rPr lang="zh-CN" altLang="en-US" sz="2400" dirty="0" smtClean="0"/>
                  <a:t> </a:t>
                </a:r>
                <a:r>
                  <a:rPr lang="en-US" altLang="zh-CN" sz="2400" dirty="0" smtClean="0"/>
                  <a:t>the main field is given by</a:t>
                </a:r>
              </a:p>
              <a:p>
                <a:endParaRPr lang="en-US" altLang="zh-CN" sz="2400" dirty="0"/>
              </a:p>
              <a:p>
                <a:endParaRPr lang="en-US" altLang="zh-CN" sz="2400" dirty="0" smtClean="0"/>
              </a:p>
              <a:p>
                <a14:m>
                  <m:oMath xmlns:m="http://schemas.openxmlformats.org/officeDocument/2006/math">
                    <m:sSub>
                      <m:sSubPr>
                        <m:ctrlPr>
                          <a:rPr lang="en-US" altLang="zh-CN" sz="2400" i="1" smtClean="0">
                            <a:latin typeface="Cambria Math"/>
                          </a:rPr>
                        </m:ctrlPr>
                      </m:sSubPr>
                      <m:e>
                        <m:r>
                          <a:rPr lang="en-US" altLang="zh-CN" sz="2400" b="0" i="1" smtClean="0">
                            <a:latin typeface="Cambria Math"/>
                          </a:rPr>
                          <m:t>𝐺</m:t>
                        </m:r>
                      </m:e>
                      <m:sub>
                        <m:r>
                          <a:rPr lang="en-US" altLang="zh-CN" sz="2400" b="0" i="1" smtClean="0">
                            <a:latin typeface="Cambria Math"/>
                          </a:rPr>
                          <m:t>𝑥</m:t>
                        </m:r>
                      </m:sub>
                    </m:sSub>
                    <m:r>
                      <a:rPr lang="en-US" altLang="zh-CN" sz="2400" b="0" i="1" smtClean="0">
                        <a:latin typeface="Cambria Math"/>
                      </a:rPr>
                      <m:t>,</m:t>
                    </m:r>
                    <m:sSub>
                      <m:sSubPr>
                        <m:ctrlPr>
                          <a:rPr lang="en-US" altLang="zh-CN" sz="2400" i="1" smtClean="0">
                            <a:latin typeface="Cambria Math"/>
                          </a:rPr>
                        </m:ctrlPr>
                      </m:sSubPr>
                      <m:e>
                        <m:r>
                          <a:rPr lang="en-US" altLang="zh-CN" sz="2400" b="0" i="1" smtClean="0">
                            <a:latin typeface="Cambria Math"/>
                          </a:rPr>
                          <m:t>𝐺</m:t>
                        </m:r>
                      </m:e>
                      <m:sub>
                        <m:r>
                          <a:rPr lang="en-US" altLang="zh-CN" sz="2400" b="0" i="1" smtClean="0">
                            <a:latin typeface="Cambria Math"/>
                          </a:rPr>
                          <m:t>𝑦</m:t>
                        </m:r>
                      </m:sub>
                    </m:sSub>
                    <m:r>
                      <a:rPr lang="en-US" altLang="zh-CN" sz="2400" b="0" i="1" smtClean="0">
                        <a:latin typeface="Cambria Math"/>
                      </a:rPr>
                      <m:t>,</m:t>
                    </m:r>
                    <m:sSub>
                      <m:sSubPr>
                        <m:ctrlPr>
                          <a:rPr lang="en-US" altLang="zh-CN" sz="2400" i="1" smtClean="0">
                            <a:latin typeface="Cambria Math"/>
                          </a:rPr>
                        </m:ctrlPr>
                      </m:sSubPr>
                      <m:e>
                        <m:r>
                          <a:rPr lang="en-US" altLang="zh-CN" sz="2400" b="0" i="1" smtClean="0">
                            <a:latin typeface="Cambria Math"/>
                          </a:rPr>
                          <m:t>𝐺</m:t>
                        </m:r>
                      </m:e>
                      <m:sub>
                        <m:r>
                          <a:rPr lang="en-US" altLang="zh-CN" sz="2400" b="0" i="1" smtClean="0">
                            <a:latin typeface="Cambria Math"/>
                          </a:rPr>
                          <m:t>𝑧</m:t>
                        </m:r>
                      </m:sub>
                    </m:sSub>
                  </m:oMath>
                </a14:m>
                <a:r>
                  <a:rPr lang="en-US" altLang="zh-CN" sz="2400" dirty="0" smtClean="0"/>
                  <a:t> is often written in vector form as</a:t>
                </a:r>
              </a:p>
              <a:p>
                <a:endParaRPr lang="en-US" altLang="zh-CN" sz="2400" dirty="0"/>
              </a:p>
              <a:p>
                <a:endParaRPr lang="en-US" altLang="zh-CN" sz="2400" dirty="0" smtClean="0"/>
              </a:p>
              <a:p>
                <a:r>
                  <a:rPr lang="en-US" altLang="zh-CN" sz="2400" b="1" dirty="0" smtClean="0"/>
                  <a:t>B </a:t>
                </a:r>
                <a:r>
                  <a:rPr lang="en-US" altLang="zh-CN" sz="2400" dirty="0" smtClean="0"/>
                  <a:t>can be written using a dot product notation as</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20118" y="1557026"/>
                <a:ext cx="8229600" cy="4525963"/>
              </a:xfrm>
              <a:blipFill rotWithShape="1">
                <a:blip r:embed="rId2"/>
                <a:stretch>
                  <a:fillRect l="-1111" t="-94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332045" y="2511801"/>
                <a:ext cx="5903918" cy="5572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800" b="1" i="1" smtClean="0">
                          <a:solidFill>
                            <a:schemeClr val="accent2">
                              <a:lumMod val="60000"/>
                              <a:lumOff val="40000"/>
                            </a:schemeClr>
                          </a:solidFill>
                          <a:latin typeface="Cambria Math"/>
                        </a:rPr>
                        <m:t>𝑩</m:t>
                      </m:r>
                      <m:r>
                        <a:rPr lang="en-US" altLang="zh-CN" sz="2800" b="0" i="1" smtClean="0">
                          <a:solidFill>
                            <a:schemeClr val="accent2">
                              <a:lumMod val="60000"/>
                              <a:lumOff val="40000"/>
                            </a:schemeClr>
                          </a:solidFill>
                          <a:latin typeface="Cambria Math"/>
                        </a:rPr>
                        <m:t>=(</m:t>
                      </m:r>
                      <m:sSub>
                        <m:sSubPr>
                          <m:ctrlPr>
                            <a:rPr lang="en-US" altLang="zh-CN" sz="2800" b="0" i="1" smtClean="0">
                              <a:solidFill>
                                <a:schemeClr val="accent2">
                                  <a:lumMod val="60000"/>
                                  <a:lumOff val="40000"/>
                                </a:schemeClr>
                              </a:solidFill>
                              <a:latin typeface="Cambria Math"/>
                            </a:rPr>
                          </m:ctrlPr>
                        </m:sSubPr>
                        <m:e>
                          <m:r>
                            <a:rPr lang="en-US" altLang="zh-CN" sz="2800" b="0" i="1" smtClean="0">
                              <a:solidFill>
                                <a:schemeClr val="accent2">
                                  <a:lumMod val="60000"/>
                                  <a:lumOff val="40000"/>
                                </a:schemeClr>
                              </a:solidFill>
                              <a:latin typeface="Cambria Math"/>
                            </a:rPr>
                            <m:t>𝐵</m:t>
                          </m:r>
                        </m:e>
                        <m:sub>
                          <m:r>
                            <a:rPr lang="en-US" altLang="zh-CN" sz="2800" b="0" i="1" smtClean="0">
                              <a:solidFill>
                                <a:schemeClr val="accent2">
                                  <a:lumMod val="60000"/>
                                  <a:lumOff val="40000"/>
                                </a:schemeClr>
                              </a:solidFill>
                              <a:latin typeface="Cambria Math"/>
                            </a:rPr>
                            <m:t>0</m:t>
                          </m:r>
                        </m:sub>
                      </m:sSub>
                      <m:r>
                        <a:rPr lang="en-US" altLang="zh-CN" sz="2800" b="0" i="1" smtClean="0">
                          <a:solidFill>
                            <a:schemeClr val="accent2">
                              <a:lumMod val="60000"/>
                              <a:lumOff val="40000"/>
                            </a:schemeClr>
                          </a:solidFill>
                          <a:latin typeface="Cambria Math"/>
                        </a:rPr>
                        <m:t>+</m:t>
                      </m:r>
                      <m:sSub>
                        <m:sSubPr>
                          <m:ctrlPr>
                            <a:rPr lang="en-US" altLang="zh-CN" sz="2800" b="0" i="1" smtClean="0">
                              <a:solidFill>
                                <a:schemeClr val="accent2">
                                  <a:lumMod val="60000"/>
                                  <a:lumOff val="40000"/>
                                </a:schemeClr>
                              </a:solidFill>
                              <a:latin typeface="Cambria Math"/>
                            </a:rPr>
                          </m:ctrlPr>
                        </m:sSubPr>
                        <m:e>
                          <m:r>
                            <a:rPr lang="en-US" altLang="zh-CN" sz="2800" b="0" i="1" smtClean="0">
                              <a:solidFill>
                                <a:schemeClr val="accent2">
                                  <a:lumMod val="60000"/>
                                  <a:lumOff val="40000"/>
                                </a:schemeClr>
                              </a:solidFill>
                              <a:latin typeface="Cambria Math"/>
                            </a:rPr>
                            <m:t>𝐺</m:t>
                          </m:r>
                        </m:e>
                        <m:sub>
                          <m:r>
                            <a:rPr lang="en-US" altLang="zh-CN" sz="2800" b="0" i="1" smtClean="0">
                              <a:solidFill>
                                <a:schemeClr val="accent2">
                                  <a:lumMod val="60000"/>
                                  <a:lumOff val="40000"/>
                                </a:schemeClr>
                              </a:solidFill>
                              <a:latin typeface="Cambria Math"/>
                            </a:rPr>
                            <m:t>𝑥</m:t>
                          </m:r>
                        </m:sub>
                      </m:sSub>
                      <m:r>
                        <a:rPr lang="en-US" altLang="zh-CN" sz="2800" b="0" i="1" smtClean="0">
                          <a:solidFill>
                            <a:schemeClr val="accent2">
                              <a:lumMod val="60000"/>
                              <a:lumOff val="40000"/>
                            </a:schemeClr>
                          </a:solidFill>
                          <a:latin typeface="Cambria Math"/>
                        </a:rPr>
                        <m:t>𝑥</m:t>
                      </m:r>
                      <m:r>
                        <a:rPr lang="en-US" altLang="zh-CN" sz="2800" b="0" i="1" smtClean="0">
                          <a:solidFill>
                            <a:schemeClr val="accent2">
                              <a:lumMod val="60000"/>
                              <a:lumOff val="40000"/>
                            </a:schemeClr>
                          </a:solidFill>
                          <a:latin typeface="Cambria Math"/>
                        </a:rPr>
                        <m:t>+</m:t>
                      </m:r>
                      <m:sSub>
                        <m:sSubPr>
                          <m:ctrlPr>
                            <a:rPr lang="en-US" altLang="zh-CN" sz="2800" b="0" i="1" smtClean="0">
                              <a:solidFill>
                                <a:schemeClr val="accent2">
                                  <a:lumMod val="60000"/>
                                  <a:lumOff val="40000"/>
                                </a:schemeClr>
                              </a:solidFill>
                              <a:latin typeface="Cambria Math"/>
                            </a:rPr>
                          </m:ctrlPr>
                        </m:sSubPr>
                        <m:e>
                          <m:r>
                            <a:rPr lang="en-US" altLang="zh-CN" sz="2800" b="0" i="1" smtClean="0">
                              <a:solidFill>
                                <a:schemeClr val="accent2">
                                  <a:lumMod val="60000"/>
                                  <a:lumOff val="40000"/>
                                </a:schemeClr>
                              </a:solidFill>
                              <a:latin typeface="Cambria Math"/>
                            </a:rPr>
                            <m:t>𝐺</m:t>
                          </m:r>
                        </m:e>
                        <m:sub>
                          <m:r>
                            <a:rPr lang="en-US" altLang="zh-CN" sz="2800" b="0" i="1" smtClean="0">
                              <a:solidFill>
                                <a:schemeClr val="accent2">
                                  <a:lumMod val="60000"/>
                                  <a:lumOff val="40000"/>
                                </a:schemeClr>
                              </a:solidFill>
                              <a:latin typeface="Cambria Math"/>
                            </a:rPr>
                            <m:t>𝑦</m:t>
                          </m:r>
                        </m:sub>
                      </m:sSub>
                      <m:r>
                        <a:rPr lang="en-US" altLang="zh-CN" sz="2800" b="0" i="1" smtClean="0">
                          <a:solidFill>
                            <a:schemeClr val="accent2">
                              <a:lumMod val="60000"/>
                              <a:lumOff val="40000"/>
                            </a:schemeClr>
                          </a:solidFill>
                          <a:latin typeface="Cambria Math"/>
                        </a:rPr>
                        <m:t>𝑦</m:t>
                      </m:r>
                      <m:r>
                        <a:rPr lang="en-US" altLang="zh-CN" sz="2800" b="0" i="1" smtClean="0">
                          <a:solidFill>
                            <a:schemeClr val="accent2">
                              <a:lumMod val="60000"/>
                              <a:lumOff val="40000"/>
                            </a:schemeClr>
                          </a:solidFill>
                          <a:latin typeface="Cambria Math"/>
                        </a:rPr>
                        <m:t>+</m:t>
                      </m:r>
                      <m:sSub>
                        <m:sSubPr>
                          <m:ctrlPr>
                            <a:rPr lang="en-US" altLang="zh-CN" sz="2800" b="0" i="1" smtClean="0">
                              <a:solidFill>
                                <a:schemeClr val="accent2">
                                  <a:lumMod val="60000"/>
                                  <a:lumOff val="40000"/>
                                </a:schemeClr>
                              </a:solidFill>
                              <a:latin typeface="Cambria Math"/>
                            </a:rPr>
                          </m:ctrlPr>
                        </m:sSubPr>
                        <m:e>
                          <m:r>
                            <a:rPr lang="en-US" altLang="zh-CN" sz="2800" b="0" i="1" smtClean="0">
                              <a:solidFill>
                                <a:schemeClr val="accent2">
                                  <a:lumMod val="60000"/>
                                  <a:lumOff val="40000"/>
                                </a:schemeClr>
                              </a:solidFill>
                              <a:latin typeface="Cambria Math"/>
                            </a:rPr>
                            <m:t>𝐺</m:t>
                          </m:r>
                        </m:e>
                        <m:sub>
                          <m:r>
                            <a:rPr lang="en-US" altLang="zh-CN" sz="2800" b="0" i="1" smtClean="0">
                              <a:solidFill>
                                <a:schemeClr val="accent2">
                                  <a:lumMod val="60000"/>
                                  <a:lumOff val="40000"/>
                                </a:schemeClr>
                              </a:solidFill>
                              <a:latin typeface="Cambria Math"/>
                            </a:rPr>
                            <m:t>𝑧</m:t>
                          </m:r>
                        </m:sub>
                      </m:sSub>
                      <m:r>
                        <a:rPr lang="en-US" altLang="zh-CN" sz="2800" b="0" i="1" smtClean="0">
                          <a:solidFill>
                            <a:schemeClr val="accent2">
                              <a:lumMod val="60000"/>
                              <a:lumOff val="40000"/>
                            </a:schemeClr>
                          </a:solidFill>
                          <a:latin typeface="Cambria Math"/>
                        </a:rPr>
                        <m:t>𝑧</m:t>
                      </m:r>
                      <m:r>
                        <a:rPr lang="en-US" altLang="zh-CN" sz="2800" b="0" i="1" smtClean="0">
                          <a:solidFill>
                            <a:schemeClr val="accent2">
                              <a:lumMod val="60000"/>
                              <a:lumOff val="40000"/>
                            </a:schemeClr>
                          </a:solidFill>
                          <a:latin typeface="Cambria Math"/>
                        </a:rPr>
                        <m:t>)</m:t>
                      </m:r>
                      <m:acc>
                        <m:accPr>
                          <m:chr m:val="̂"/>
                          <m:ctrlPr>
                            <a:rPr lang="en-US" altLang="zh-CN" sz="2800" b="0" i="1" smtClean="0">
                              <a:solidFill>
                                <a:schemeClr val="accent2">
                                  <a:lumMod val="60000"/>
                                  <a:lumOff val="40000"/>
                                </a:schemeClr>
                              </a:solidFill>
                              <a:latin typeface="Cambria Math"/>
                            </a:rPr>
                          </m:ctrlPr>
                        </m:accPr>
                        <m:e>
                          <m:r>
                            <a:rPr lang="en-US" altLang="zh-CN" sz="2800" b="0" i="1" smtClean="0">
                              <a:solidFill>
                                <a:schemeClr val="accent2">
                                  <a:lumMod val="60000"/>
                                  <a:lumOff val="40000"/>
                                </a:schemeClr>
                              </a:solidFill>
                              <a:latin typeface="Cambria Math"/>
                            </a:rPr>
                            <m:t>𝑧</m:t>
                          </m:r>
                        </m:e>
                      </m:acc>
                    </m:oMath>
                  </m:oMathPara>
                </a14:m>
                <a:endParaRPr lang="zh-CN" altLang="en-US" sz="2400" dirty="0">
                  <a:solidFill>
                    <a:schemeClr val="accent2">
                      <a:lumMod val="60000"/>
                      <a:lumOff val="40000"/>
                    </a:schemeClr>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332045" y="2511801"/>
                <a:ext cx="5903918" cy="557204"/>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836038" y="3879782"/>
                <a:ext cx="2698880" cy="5572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800" b="1" i="1" smtClean="0">
                          <a:solidFill>
                            <a:schemeClr val="accent2">
                              <a:lumMod val="60000"/>
                              <a:lumOff val="40000"/>
                            </a:schemeClr>
                          </a:solidFill>
                          <a:latin typeface="Cambria Math"/>
                        </a:rPr>
                        <m:t>𝑮</m:t>
                      </m:r>
                      <m:r>
                        <a:rPr lang="en-US" altLang="zh-CN" sz="2800" b="0" i="1" smtClean="0">
                          <a:solidFill>
                            <a:schemeClr val="accent2">
                              <a:lumMod val="60000"/>
                              <a:lumOff val="40000"/>
                            </a:schemeClr>
                          </a:solidFill>
                          <a:latin typeface="Cambria Math"/>
                        </a:rPr>
                        <m:t>=(</m:t>
                      </m:r>
                      <m:sSub>
                        <m:sSubPr>
                          <m:ctrlPr>
                            <a:rPr lang="en-US" altLang="zh-CN" sz="2800" b="0" i="1" smtClean="0">
                              <a:solidFill>
                                <a:schemeClr val="accent2">
                                  <a:lumMod val="60000"/>
                                  <a:lumOff val="40000"/>
                                </a:schemeClr>
                              </a:solidFill>
                              <a:latin typeface="Cambria Math"/>
                            </a:rPr>
                          </m:ctrlPr>
                        </m:sSubPr>
                        <m:e>
                          <m:r>
                            <a:rPr lang="en-US" altLang="zh-CN" sz="2800" b="0" i="1" smtClean="0">
                              <a:solidFill>
                                <a:schemeClr val="accent2">
                                  <a:lumMod val="60000"/>
                                  <a:lumOff val="40000"/>
                                </a:schemeClr>
                              </a:solidFill>
                              <a:latin typeface="Cambria Math"/>
                            </a:rPr>
                            <m:t>𝐺</m:t>
                          </m:r>
                        </m:e>
                        <m:sub>
                          <m:r>
                            <a:rPr lang="en-US" altLang="zh-CN" sz="2800" b="0" i="1" smtClean="0">
                              <a:solidFill>
                                <a:schemeClr val="accent2">
                                  <a:lumMod val="60000"/>
                                  <a:lumOff val="40000"/>
                                </a:schemeClr>
                              </a:solidFill>
                              <a:latin typeface="Cambria Math"/>
                            </a:rPr>
                            <m:t>𝑥</m:t>
                          </m:r>
                        </m:sub>
                      </m:sSub>
                      <m:r>
                        <a:rPr lang="en-US" altLang="zh-CN" sz="2800" b="0" i="1" smtClean="0">
                          <a:solidFill>
                            <a:schemeClr val="accent2">
                              <a:lumMod val="60000"/>
                              <a:lumOff val="40000"/>
                            </a:schemeClr>
                          </a:solidFill>
                          <a:latin typeface="Cambria Math"/>
                        </a:rPr>
                        <m:t>,</m:t>
                      </m:r>
                      <m:sSub>
                        <m:sSubPr>
                          <m:ctrlPr>
                            <a:rPr lang="en-US" altLang="zh-CN" sz="2800" b="0" i="1" smtClean="0">
                              <a:solidFill>
                                <a:schemeClr val="accent2">
                                  <a:lumMod val="60000"/>
                                  <a:lumOff val="40000"/>
                                </a:schemeClr>
                              </a:solidFill>
                              <a:latin typeface="Cambria Math"/>
                            </a:rPr>
                          </m:ctrlPr>
                        </m:sSubPr>
                        <m:e>
                          <m:r>
                            <a:rPr lang="en-US" altLang="zh-CN" sz="2800" b="0" i="1" smtClean="0">
                              <a:solidFill>
                                <a:schemeClr val="accent2">
                                  <a:lumMod val="60000"/>
                                  <a:lumOff val="40000"/>
                                </a:schemeClr>
                              </a:solidFill>
                              <a:latin typeface="Cambria Math"/>
                            </a:rPr>
                            <m:t>𝐺</m:t>
                          </m:r>
                        </m:e>
                        <m:sub>
                          <m:r>
                            <a:rPr lang="en-US" altLang="zh-CN" sz="2800" b="0" i="1" smtClean="0">
                              <a:solidFill>
                                <a:schemeClr val="accent2">
                                  <a:lumMod val="60000"/>
                                  <a:lumOff val="40000"/>
                                </a:schemeClr>
                              </a:solidFill>
                              <a:latin typeface="Cambria Math"/>
                            </a:rPr>
                            <m:t>𝑦</m:t>
                          </m:r>
                        </m:sub>
                      </m:sSub>
                      <m:r>
                        <a:rPr lang="en-US" altLang="zh-CN" sz="2800" b="0" i="1" smtClean="0">
                          <a:solidFill>
                            <a:schemeClr val="accent2">
                              <a:lumMod val="60000"/>
                              <a:lumOff val="40000"/>
                            </a:schemeClr>
                          </a:solidFill>
                          <a:latin typeface="Cambria Math"/>
                        </a:rPr>
                        <m:t>,</m:t>
                      </m:r>
                      <m:sSub>
                        <m:sSubPr>
                          <m:ctrlPr>
                            <a:rPr lang="en-US" altLang="zh-CN" sz="2800" b="0" i="1" smtClean="0">
                              <a:solidFill>
                                <a:schemeClr val="accent2">
                                  <a:lumMod val="60000"/>
                                  <a:lumOff val="40000"/>
                                </a:schemeClr>
                              </a:solidFill>
                              <a:latin typeface="Cambria Math"/>
                            </a:rPr>
                          </m:ctrlPr>
                        </m:sSubPr>
                        <m:e>
                          <m:r>
                            <a:rPr lang="en-US" altLang="zh-CN" sz="2800" b="0" i="1" smtClean="0">
                              <a:solidFill>
                                <a:schemeClr val="accent2">
                                  <a:lumMod val="60000"/>
                                  <a:lumOff val="40000"/>
                                </a:schemeClr>
                              </a:solidFill>
                              <a:latin typeface="Cambria Math"/>
                            </a:rPr>
                            <m:t>𝐺</m:t>
                          </m:r>
                        </m:e>
                        <m:sub>
                          <m:r>
                            <a:rPr lang="en-US" altLang="zh-CN" sz="2800" b="0" i="1" smtClean="0">
                              <a:solidFill>
                                <a:schemeClr val="accent2">
                                  <a:lumMod val="60000"/>
                                  <a:lumOff val="40000"/>
                                </a:schemeClr>
                              </a:solidFill>
                              <a:latin typeface="Cambria Math"/>
                            </a:rPr>
                            <m:t>𝑧</m:t>
                          </m:r>
                        </m:sub>
                      </m:sSub>
                      <m:r>
                        <a:rPr lang="en-US" altLang="zh-CN" sz="2800" b="0" i="1" smtClean="0">
                          <a:solidFill>
                            <a:schemeClr val="accent2">
                              <a:lumMod val="60000"/>
                              <a:lumOff val="40000"/>
                            </a:schemeClr>
                          </a:solidFill>
                          <a:latin typeface="Cambria Math"/>
                        </a:rPr>
                        <m:t>)</m:t>
                      </m:r>
                    </m:oMath>
                  </m:oMathPara>
                </a14:m>
                <a:endParaRPr lang="zh-CN" altLang="en-US" sz="2800" dirty="0">
                  <a:solidFill>
                    <a:schemeClr val="accent2">
                      <a:lumMod val="60000"/>
                      <a:lumOff val="40000"/>
                    </a:schemeClr>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836038" y="3879782"/>
                <a:ext cx="2698880" cy="557204"/>
              </a:xfrm>
              <a:prstGeom prst="rect">
                <a:avLst/>
              </a:prstGeom>
              <a:blipFill rotWithShape="1">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764039" y="5137749"/>
                <a:ext cx="309595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800" b="1" i="1" smtClean="0">
                          <a:solidFill>
                            <a:schemeClr val="accent2">
                              <a:lumMod val="60000"/>
                              <a:lumOff val="40000"/>
                            </a:schemeClr>
                          </a:solidFill>
                          <a:latin typeface="Cambria Math"/>
                        </a:rPr>
                        <m:t>𝑩</m:t>
                      </m:r>
                      <m:r>
                        <a:rPr lang="en-US" altLang="zh-CN" sz="2800" b="0" i="1" smtClean="0">
                          <a:solidFill>
                            <a:schemeClr val="accent2">
                              <a:lumMod val="60000"/>
                              <a:lumOff val="40000"/>
                            </a:schemeClr>
                          </a:solidFill>
                          <a:latin typeface="Cambria Math"/>
                        </a:rPr>
                        <m:t>=(</m:t>
                      </m:r>
                      <m:sSub>
                        <m:sSubPr>
                          <m:ctrlPr>
                            <a:rPr lang="en-US" altLang="zh-CN" sz="2800" b="0" i="1" smtClean="0">
                              <a:solidFill>
                                <a:schemeClr val="accent2">
                                  <a:lumMod val="60000"/>
                                  <a:lumOff val="40000"/>
                                </a:schemeClr>
                              </a:solidFill>
                              <a:latin typeface="Cambria Math"/>
                            </a:rPr>
                          </m:ctrlPr>
                        </m:sSubPr>
                        <m:e>
                          <m:r>
                            <a:rPr lang="en-US" altLang="zh-CN" sz="2800" b="0" i="1" smtClean="0">
                              <a:solidFill>
                                <a:schemeClr val="accent2">
                                  <a:lumMod val="60000"/>
                                  <a:lumOff val="40000"/>
                                </a:schemeClr>
                              </a:solidFill>
                              <a:latin typeface="Cambria Math"/>
                            </a:rPr>
                            <m:t>𝐵</m:t>
                          </m:r>
                        </m:e>
                        <m:sub>
                          <m:r>
                            <a:rPr lang="en-US" altLang="zh-CN" sz="2800" b="0" i="1" smtClean="0">
                              <a:solidFill>
                                <a:schemeClr val="accent2">
                                  <a:lumMod val="60000"/>
                                  <a:lumOff val="40000"/>
                                </a:schemeClr>
                              </a:solidFill>
                              <a:latin typeface="Cambria Math"/>
                            </a:rPr>
                            <m:t>0</m:t>
                          </m:r>
                        </m:sub>
                      </m:sSub>
                      <m:r>
                        <a:rPr lang="en-US" altLang="zh-CN" sz="2800" b="0" i="1" smtClean="0">
                          <a:solidFill>
                            <a:schemeClr val="accent2">
                              <a:lumMod val="60000"/>
                              <a:lumOff val="40000"/>
                            </a:schemeClr>
                          </a:solidFill>
                          <a:latin typeface="Cambria Math"/>
                        </a:rPr>
                        <m:t>+</m:t>
                      </m:r>
                      <m:r>
                        <a:rPr lang="en-US" altLang="zh-CN" sz="2800" b="1" i="1" smtClean="0">
                          <a:solidFill>
                            <a:schemeClr val="accent2">
                              <a:lumMod val="60000"/>
                              <a:lumOff val="40000"/>
                            </a:schemeClr>
                          </a:solidFill>
                          <a:latin typeface="Cambria Math"/>
                        </a:rPr>
                        <m:t>𝑮</m:t>
                      </m:r>
                      <m:r>
                        <a:rPr lang="en-US" altLang="zh-CN" sz="2800" b="1" i="1" smtClean="0">
                          <a:solidFill>
                            <a:schemeClr val="accent2">
                              <a:lumMod val="60000"/>
                              <a:lumOff val="40000"/>
                            </a:schemeClr>
                          </a:solidFill>
                          <a:latin typeface="Cambria Math"/>
                        </a:rPr>
                        <m:t>∙</m:t>
                      </m:r>
                      <m:r>
                        <a:rPr lang="en-US" altLang="zh-CN" sz="2800" b="1" i="1" smtClean="0">
                          <a:solidFill>
                            <a:schemeClr val="accent2">
                              <a:lumMod val="60000"/>
                              <a:lumOff val="40000"/>
                            </a:schemeClr>
                          </a:solidFill>
                          <a:latin typeface="Cambria Math"/>
                        </a:rPr>
                        <m:t>𝒓</m:t>
                      </m:r>
                      <m:r>
                        <a:rPr lang="en-US" altLang="zh-CN" sz="2800" b="0" i="1" smtClean="0">
                          <a:solidFill>
                            <a:schemeClr val="accent2">
                              <a:lumMod val="60000"/>
                              <a:lumOff val="40000"/>
                            </a:schemeClr>
                          </a:solidFill>
                          <a:latin typeface="Cambria Math"/>
                        </a:rPr>
                        <m:t>)</m:t>
                      </m:r>
                      <m:acc>
                        <m:accPr>
                          <m:chr m:val="̂"/>
                          <m:ctrlPr>
                            <a:rPr lang="en-US" altLang="zh-CN" sz="2800" b="0" i="1" smtClean="0">
                              <a:solidFill>
                                <a:schemeClr val="accent2">
                                  <a:lumMod val="60000"/>
                                  <a:lumOff val="40000"/>
                                </a:schemeClr>
                              </a:solidFill>
                              <a:latin typeface="Cambria Math"/>
                            </a:rPr>
                          </m:ctrlPr>
                        </m:accPr>
                        <m:e>
                          <m:r>
                            <a:rPr lang="en-US" altLang="zh-CN" sz="2800" b="0" i="1" smtClean="0">
                              <a:solidFill>
                                <a:schemeClr val="accent2">
                                  <a:lumMod val="60000"/>
                                  <a:lumOff val="40000"/>
                                </a:schemeClr>
                              </a:solidFill>
                              <a:latin typeface="Cambria Math"/>
                            </a:rPr>
                            <m:t>𝑧</m:t>
                          </m:r>
                        </m:e>
                      </m:acc>
                    </m:oMath>
                  </m:oMathPara>
                </a14:m>
                <a:endParaRPr lang="zh-CN" altLang="en-US" sz="2400" dirty="0">
                  <a:solidFill>
                    <a:schemeClr val="accent2">
                      <a:lumMod val="60000"/>
                      <a:lumOff val="40000"/>
                    </a:schemeClr>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764039" y="5137749"/>
                <a:ext cx="3095957" cy="523220"/>
              </a:xfrm>
              <a:prstGeom prst="rect">
                <a:avLst/>
              </a:prstGeom>
              <a:blipFill rotWithShape="1">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41168382"/>
      </p:ext>
    </p:extLst>
  </p:cSld>
  <p:clrMapOvr>
    <a:masterClrMapping/>
  </p:clrMapOvr>
</p:sld>
</file>

<file path=ppt/theme/theme1.xml><?xml version="1.0" encoding="utf-8"?>
<a:theme xmlns:a="http://schemas.openxmlformats.org/drawingml/2006/main" name="简约演示模板">
  <a:themeElements>
    <a:clrScheme name="简约演示模板 13">
      <a:dk1>
        <a:srgbClr val="FF9933"/>
      </a:dk1>
      <a:lt1>
        <a:srgbClr val="FFFFFF"/>
      </a:lt1>
      <a:dk2>
        <a:srgbClr val="969696"/>
      </a:dk2>
      <a:lt2>
        <a:srgbClr val="808080"/>
      </a:lt2>
      <a:accent1>
        <a:srgbClr val="FFFFFF"/>
      </a:accent1>
      <a:accent2>
        <a:srgbClr val="333399"/>
      </a:accent2>
      <a:accent3>
        <a:srgbClr val="FFFFFF"/>
      </a:accent3>
      <a:accent4>
        <a:srgbClr val="DA822A"/>
      </a:accent4>
      <a:accent5>
        <a:srgbClr val="FFFFFF"/>
      </a:accent5>
      <a:accent6>
        <a:srgbClr val="2D2D8A"/>
      </a:accent6>
      <a:hlink>
        <a:srgbClr val="FF6600"/>
      </a:hlink>
      <a:folHlink>
        <a:srgbClr val="B2B2B2"/>
      </a:folHlink>
    </a:clrScheme>
    <a:fontScheme name="简约演示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简约演示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简约演示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简约演示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简约演示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简约演示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简约演示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简约演示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简约演示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简约演示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简约演示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简约演示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简约演示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简约演示模板 13">
        <a:dk1>
          <a:srgbClr val="FF9933"/>
        </a:dk1>
        <a:lt1>
          <a:srgbClr val="FFFFFF"/>
        </a:lt1>
        <a:dk2>
          <a:srgbClr val="969696"/>
        </a:dk2>
        <a:lt2>
          <a:srgbClr val="808080"/>
        </a:lt2>
        <a:accent1>
          <a:srgbClr val="FFFFFF"/>
        </a:accent1>
        <a:accent2>
          <a:srgbClr val="333399"/>
        </a:accent2>
        <a:accent3>
          <a:srgbClr val="FFFFFF"/>
        </a:accent3>
        <a:accent4>
          <a:srgbClr val="DA822A"/>
        </a:accent4>
        <a:accent5>
          <a:srgbClr val="FFFFFF"/>
        </a:accent5>
        <a:accent6>
          <a:srgbClr val="2D2D8A"/>
        </a:accent6>
        <a:hlink>
          <a:srgbClr val="FF66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547</TotalTime>
  <Pages>0</Pages>
  <Words>1618</Words>
  <Characters>0</Characters>
  <Application>Microsoft Office PowerPoint</Application>
  <DocSecurity>0</DocSecurity>
  <PresentationFormat>全屏显示(4:3)</PresentationFormat>
  <Lines>0</Lines>
  <Paragraphs>173</Paragraphs>
  <Slides>41</Slides>
  <Notes>1</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41</vt:i4>
      </vt:variant>
    </vt:vector>
  </HeadingPairs>
  <TitlesOfParts>
    <vt:vector size="43" baseType="lpstr">
      <vt:lpstr>简约演示模板</vt:lpstr>
      <vt:lpstr>公式</vt:lpstr>
      <vt:lpstr>Magnetic Resonance Imaging</vt:lpstr>
      <vt:lpstr>Outline</vt:lpstr>
      <vt:lpstr>Instrumentation</vt:lpstr>
      <vt:lpstr>PowerPoint 演示文稿</vt:lpstr>
      <vt:lpstr>Magnet</vt:lpstr>
      <vt:lpstr>superconducting magnets</vt:lpstr>
      <vt:lpstr>Gradient Coils</vt:lpstr>
      <vt:lpstr>Gradient Coils</vt:lpstr>
      <vt:lpstr>PowerPoint 演示文稿</vt:lpstr>
      <vt:lpstr>Radio-Frequency Coils</vt:lpstr>
      <vt:lpstr>Radio-Frequency Coils</vt:lpstr>
      <vt:lpstr>MRI Data Acquisition</vt:lpstr>
      <vt:lpstr>PowerPoint 演示文稿</vt:lpstr>
      <vt:lpstr>Frequency encoding</vt:lpstr>
      <vt:lpstr>Slice selection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gl</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Emission Computed Tomography</dc:title>
  <dc:creator>Chen</dc:creator>
  <cp:lastModifiedBy>ShiChen</cp:lastModifiedBy>
  <cp:revision>113</cp:revision>
  <dcterms:created xsi:type="dcterms:W3CDTF">2012-06-06T01:30:27Z</dcterms:created>
  <dcterms:modified xsi:type="dcterms:W3CDTF">2012-12-14T16:15:38Z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2052-8.1.0.3363</vt:lpwstr>
  </property>
</Properties>
</file>