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8" r:id="rId42"/>
    <p:sldId id="299" r:id="rId43"/>
    <p:sldId id="300" r:id="rId44"/>
    <p:sldId id="296"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74A39-09E7-4416-B31F-A36E2DDEFFD2}" type="datetimeFigureOut">
              <a:rPr lang="en-US" smtClean="0"/>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906E4-2A33-4BA6-9BA7-7C512C708FF2}" type="slidenum">
              <a:rPr lang="en-US" smtClean="0"/>
              <a:t>‹#›</a:t>
            </a:fld>
            <a:endParaRPr lang="en-US"/>
          </a:p>
        </p:txBody>
      </p:sp>
    </p:spTree>
    <p:extLst>
      <p:ext uri="{BB962C8B-B14F-4D97-AF65-F5344CB8AC3E}">
        <p14:creationId xmlns:p14="http://schemas.microsoft.com/office/powerpoint/2010/main" val="88748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906E4-2A33-4BA6-9BA7-7C512C708FF2}" type="slidenum">
              <a:rPr lang="en-US" smtClean="0"/>
              <a:t>28</a:t>
            </a:fld>
            <a:endParaRPr lang="en-US"/>
          </a:p>
        </p:txBody>
      </p:sp>
    </p:spTree>
    <p:extLst>
      <p:ext uri="{BB962C8B-B14F-4D97-AF65-F5344CB8AC3E}">
        <p14:creationId xmlns:p14="http://schemas.microsoft.com/office/powerpoint/2010/main" val="119635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653277-873F-42B2-8368-DFC83A9E9167}"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53277-873F-42B2-8368-DFC83A9E9167}"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53277-873F-42B2-8368-DFC83A9E9167}"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53277-873F-42B2-8368-DFC83A9E9167}"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53277-873F-42B2-8368-DFC83A9E9167}"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653277-873F-42B2-8368-DFC83A9E9167}"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53277-873F-42B2-8368-DFC83A9E9167}" type="datetimeFigureOut">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53277-873F-42B2-8368-DFC83A9E9167}" type="datetimeFigureOut">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53277-873F-42B2-8368-DFC83A9E9167}" type="datetimeFigureOut">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DB879-F608-47C8-BAD3-B9BB1D6AE4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53277-873F-42B2-8368-DFC83A9E9167}"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DB879-F608-47C8-BAD3-B9BB1D6AE45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9653277-873F-42B2-8368-DFC83A9E9167}" type="datetimeFigureOut">
              <a:rPr lang="en-US" smtClean="0"/>
              <a:t>12/3/2012</a:t>
            </a:fld>
            <a:endParaRPr lang="en-US"/>
          </a:p>
        </p:txBody>
      </p:sp>
      <p:sp>
        <p:nvSpPr>
          <p:cNvPr id="9" name="Slide Number Placeholder 8"/>
          <p:cNvSpPr>
            <a:spLocks noGrp="1"/>
          </p:cNvSpPr>
          <p:nvPr>
            <p:ph type="sldNum" sz="quarter" idx="11"/>
          </p:nvPr>
        </p:nvSpPr>
        <p:spPr/>
        <p:txBody>
          <a:bodyPr/>
          <a:lstStyle/>
          <a:p>
            <a:fld id="{ACEDB879-F608-47C8-BAD3-B9BB1D6AE45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CEDB879-F608-47C8-BAD3-B9BB1D6AE45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653277-873F-42B2-8368-DFC83A9E9167}" type="datetimeFigureOut">
              <a:rPr lang="en-US" smtClean="0"/>
              <a:t>12/3/2012</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Physics of Ultrasound</a:t>
            </a:r>
            <a:endParaRPr lang="en-US" dirty="0"/>
          </a:p>
        </p:txBody>
      </p:sp>
      <p:sp>
        <p:nvSpPr>
          <p:cNvPr id="3" name="Subtitle 2"/>
          <p:cNvSpPr>
            <a:spLocks noGrp="1"/>
          </p:cNvSpPr>
          <p:nvPr>
            <p:ph type="subTitle" idx="1"/>
          </p:nvPr>
        </p:nvSpPr>
        <p:spPr/>
        <p:txBody>
          <a:bodyPr>
            <a:normAutofit lnSpcReduction="10000"/>
          </a:bodyPr>
          <a:lstStyle/>
          <a:p>
            <a:r>
              <a:rPr lang="en-US" dirty="0"/>
              <a:t>Krystal </a:t>
            </a:r>
            <a:r>
              <a:rPr lang="en-US" dirty="0" err="1" smtClean="0"/>
              <a:t>Kerney</a:t>
            </a:r>
            <a:endParaRPr lang="en-US" dirty="0" smtClean="0"/>
          </a:p>
          <a:p>
            <a:r>
              <a:rPr lang="en-US" dirty="0" smtClean="0"/>
              <a:t>Kyle Fontaine</a:t>
            </a:r>
          </a:p>
          <a:p>
            <a:r>
              <a:rPr lang="en-US" dirty="0" smtClean="0"/>
              <a:t>Ryan O’Flaherty</a:t>
            </a:r>
          </a:p>
        </p:txBody>
      </p:sp>
    </p:spTree>
    <p:extLst>
      <p:ext uri="{BB962C8B-B14F-4D97-AF65-F5344CB8AC3E}">
        <p14:creationId xmlns:p14="http://schemas.microsoft.com/office/powerpoint/2010/main" val="472852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Wave Propagation – Reflection and Refraction at Plane Interfaces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See Figure 10.2</a:t>
                </a:r>
              </a:p>
              <a:p>
                <a14:m>
                  <m:oMath xmlns:m="http://schemas.openxmlformats.org/officeDocument/2006/math">
                    <m:sSub>
                      <m:sSubPr>
                        <m:ctrlPr>
                          <a:rPr lang="en-US" i="1" smtClean="0">
                            <a:latin typeface="Cambria Math"/>
                            <a:ea typeface="Cambria Math"/>
                          </a:rPr>
                        </m:ctrlPr>
                      </m:sSubPr>
                      <m:e>
                        <m:r>
                          <a:rPr lang="en-US" i="1" smtClean="0">
                            <a:latin typeface="Cambria Math"/>
                            <a:ea typeface="Cambria Math"/>
                          </a:rPr>
                          <m:t>𝜃</m:t>
                        </m:r>
                      </m:e>
                      <m:sub>
                        <m:r>
                          <a:rPr lang="en-US" b="0" i="1" smtClean="0">
                            <a:latin typeface="Cambria Math"/>
                            <a:ea typeface="Cambria Math"/>
                          </a:rPr>
                          <m:t>𝑖</m:t>
                        </m:r>
                      </m:sub>
                    </m:sSub>
                    <m:r>
                      <a:rPr lang="en-US" b="0" i="1" smtClean="0">
                        <a:latin typeface="Cambria Math"/>
                        <a:ea typeface="Cambria Math"/>
                      </a:rPr>
                      <m:t>=</m:t>
                    </m:r>
                    <m:sSub>
                      <m:sSubPr>
                        <m:ctrlPr>
                          <a:rPr lang="en-US" b="0" i="1" smtClean="0">
                            <a:latin typeface="Cambria Math"/>
                            <a:ea typeface="Cambria Math"/>
                          </a:rPr>
                        </m:ctrlPr>
                      </m:sSubPr>
                      <m:e>
                        <m:r>
                          <a:rPr lang="en-US" i="1">
                            <a:latin typeface="Cambria Math"/>
                            <a:ea typeface="Cambria Math"/>
                          </a:rPr>
                          <m:t>𝜃</m:t>
                        </m:r>
                      </m:e>
                      <m:sub>
                        <m:r>
                          <a:rPr lang="en-US" b="0" i="1" smtClean="0">
                            <a:latin typeface="Cambria Math"/>
                            <a:ea typeface="Cambria Math"/>
                          </a:rPr>
                          <m:t>𝑟</m:t>
                        </m:r>
                      </m:sub>
                    </m:sSub>
                  </m:oMath>
                </a14:m>
                <a:endParaRPr lang="en-US" dirty="0" smtClean="0"/>
              </a:p>
              <a:p>
                <a14:m>
                  <m:oMath xmlns:m="http://schemas.openxmlformats.org/officeDocument/2006/math">
                    <m:f>
                      <m:fPr>
                        <m:ctrlPr>
                          <a:rPr lang="en-US" b="0" i="1" smtClean="0">
                            <a:latin typeface="Cambria Math"/>
                            <a:ea typeface="Cambria Math"/>
                          </a:rPr>
                        </m:ctrlPr>
                      </m:fPr>
                      <m:num>
                        <m:r>
                          <a:rPr lang="en-US" b="0" i="1" smtClean="0">
                            <a:latin typeface="Cambria Math"/>
                          </a:rPr>
                          <m:t>𝑠𝑖𝑛</m:t>
                        </m:r>
                        <m:sSub>
                          <m:sSubPr>
                            <m:ctrlPr>
                              <a:rPr lang="en-US" b="0" i="1" smtClean="0">
                                <a:latin typeface="Cambria Math"/>
                                <a:ea typeface="Cambria Math"/>
                              </a:rPr>
                            </m:ctrlPr>
                          </m:sSubPr>
                          <m:e>
                            <m:r>
                              <a:rPr lang="en-US" b="0" i="1" smtClean="0">
                                <a:latin typeface="Cambria Math"/>
                                <a:ea typeface="Cambria Math"/>
                              </a:rPr>
                              <m:t>𝜃</m:t>
                            </m:r>
                          </m:e>
                          <m:sub>
                            <m:r>
                              <a:rPr lang="en-US" b="0" i="1" smtClean="0">
                                <a:latin typeface="Cambria Math"/>
                                <a:ea typeface="Cambria Math"/>
                              </a:rPr>
                              <m:t>𝑖</m:t>
                            </m:r>
                          </m:sub>
                        </m:sSub>
                      </m:num>
                      <m:den>
                        <m:r>
                          <a:rPr lang="en-US" b="0" i="1" smtClean="0">
                            <a:latin typeface="Cambria Math"/>
                            <a:ea typeface="Cambria Math"/>
                          </a:rPr>
                          <m:t>𝑠𝑖𝑛</m:t>
                        </m:r>
                        <m:sSub>
                          <m:sSubPr>
                            <m:ctrlPr>
                              <a:rPr lang="en-US" b="0" i="1" smtClean="0">
                                <a:latin typeface="Cambria Math"/>
                                <a:ea typeface="Cambria Math"/>
                              </a:rPr>
                            </m:ctrlPr>
                          </m:sSubPr>
                          <m:e>
                            <m:r>
                              <a:rPr lang="en-US" b="0" i="1" smtClean="0">
                                <a:latin typeface="Cambria Math"/>
                                <a:ea typeface="Cambria Math"/>
                              </a:rPr>
                              <m:t>𝜃</m:t>
                            </m:r>
                          </m:e>
                          <m:sub>
                            <m:r>
                              <a:rPr lang="en-US" b="0" i="1" smtClean="0">
                                <a:latin typeface="Cambria Math"/>
                                <a:ea typeface="Cambria Math"/>
                              </a:rPr>
                              <m:t>𝑡</m:t>
                            </m:r>
                          </m:sub>
                        </m:sSub>
                      </m:den>
                    </m:f>
                    <m:r>
                      <a:rPr lang="en-US" b="0" i="1" smtClean="0">
                        <a:latin typeface="Cambria Math"/>
                        <a:ea typeface="Cambria Math"/>
                      </a:rPr>
                      <m:t>=</m:t>
                    </m:r>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1</m:t>
                            </m:r>
                          </m:sub>
                        </m:sSub>
                      </m:num>
                      <m:den>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2</m:t>
                            </m:r>
                          </m:sub>
                        </m:sSub>
                      </m:den>
                    </m:f>
                  </m:oMath>
                </a14:m>
                <a:r>
                  <a:rPr lang="en-US" b="0" dirty="0" smtClean="0">
                    <a:ea typeface="Cambria Math"/>
                  </a:rPr>
                  <a:t>	This is called Snell’s Law</a:t>
                </a:r>
              </a:p>
              <a:p>
                <a:r>
                  <a:rPr lang="en-US" dirty="0" smtClean="0">
                    <a:ea typeface="Cambria Math"/>
                  </a:rPr>
                  <a:t>If solving for </a:t>
                </a:r>
                <a14:m>
                  <m:oMath xmlns:m="http://schemas.openxmlformats.org/officeDocument/2006/math">
                    <m:sSub>
                      <m:sSubPr>
                        <m:ctrlPr>
                          <a:rPr lang="en-US" i="1" smtClean="0">
                            <a:latin typeface="Cambria Math"/>
                            <a:ea typeface="Cambria Math"/>
                          </a:rPr>
                        </m:ctrlPr>
                      </m:sSubPr>
                      <m:e>
                        <m:r>
                          <a:rPr lang="en-US" i="1">
                            <a:latin typeface="Cambria Math"/>
                            <a:ea typeface="Cambria Math"/>
                          </a:rPr>
                          <m:t>𝜃</m:t>
                        </m:r>
                        <m:r>
                          <m:rPr>
                            <m:nor/>
                          </m:rPr>
                          <a:rPr lang="en-US" dirty="0">
                            <a:ea typeface="Cambria Math"/>
                          </a:rPr>
                          <m:t> </m:t>
                        </m:r>
                      </m:e>
                      <m:sub>
                        <m:r>
                          <a:rPr lang="en-US" b="0" i="1" smtClean="0">
                            <a:latin typeface="Cambria Math"/>
                            <a:ea typeface="Cambria Math"/>
                          </a:rPr>
                          <m:t>𝑡</m:t>
                        </m:r>
                      </m:sub>
                    </m:sSub>
                  </m:oMath>
                </a14:m>
                <a:r>
                  <a:rPr lang="en-US" b="0" dirty="0" smtClean="0">
                    <a:ea typeface="Cambria Math"/>
                  </a:rPr>
                  <a:t> and </a:t>
                </a:r>
                <a14:m>
                  <m:oMath xmlns:m="http://schemas.openxmlformats.org/officeDocument/2006/math">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1</m:t>
                            </m:r>
                          </m:sub>
                        </m:sSub>
                        <m:d>
                          <m:dPr>
                            <m:ctrlPr>
                              <a:rPr lang="en-US" b="0" i="1" smtClean="0">
                                <a:latin typeface="Cambria Math"/>
                                <a:ea typeface="Cambria Math"/>
                              </a:rPr>
                            </m:ctrlPr>
                          </m:dPr>
                          <m:e>
                            <m:r>
                              <a:rPr lang="en-US" b="0" i="1" smtClean="0">
                                <a:latin typeface="Cambria Math"/>
                                <a:ea typeface="Cambria Math"/>
                              </a:rPr>
                              <m:t>𝑠𝑖𝑛</m:t>
                            </m:r>
                            <m:sSub>
                              <m:sSubPr>
                                <m:ctrlPr>
                                  <a:rPr lang="en-US" b="0" i="1" smtClean="0">
                                    <a:latin typeface="Cambria Math"/>
                                    <a:ea typeface="Cambria Math"/>
                                  </a:rPr>
                                </m:ctrlPr>
                              </m:sSubPr>
                              <m:e>
                                <m:r>
                                  <a:rPr lang="en-US" b="0" i="1" smtClean="0">
                                    <a:latin typeface="Cambria Math"/>
                                    <a:ea typeface="Cambria Math"/>
                                  </a:rPr>
                                  <m:t>𝜃</m:t>
                                </m:r>
                              </m:e>
                              <m:sub>
                                <m:r>
                                  <a:rPr lang="en-US" b="0" i="1" smtClean="0">
                                    <a:latin typeface="Cambria Math"/>
                                    <a:ea typeface="Cambria Math"/>
                                  </a:rPr>
                                  <m:t>𝑖</m:t>
                                </m:r>
                              </m:sub>
                            </m:sSub>
                          </m:e>
                        </m:d>
                      </m:num>
                      <m:den>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2</m:t>
                            </m:r>
                          </m:sub>
                        </m:sSub>
                      </m:den>
                    </m:f>
                    <m:r>
                      <a:rPr lang="en-US" b="0" i="1" smtClean="0">
                        <a:latin typeface="Cambria Math"/>
                        <a:ea typeface="Cambria Math"/>
                      </a:rPr>
                      <m:t>&gt;1</m:t>
                    </m:r>
                  </m:oMath>
                </a14:m>
                <a:r>
                  <a:rPr lang="en-US" b="0" dirty="0" smtClean="0">
                    <a:ea typeface="Cambria Math"/>
                  </a:rPr>
                  <a:t> </a:t>
                </a:r>
                <a:r>
                  <a:rPr lang="en-US" dirty="0" smtClean="0">
                    <a:ea typeface="Cambria Math"/>
                  </a:rPr>
                  <a:t>;	</a:t>
                </a:r>
                <a14:m>
                  <m:oMath xmlns:m="http://schemas.openxmlformats.org/officeDocument/2006/math">
                    <m:func>
                      <m:funcPr>
                        <m:ctrlPr>
                          <a:rPr lang="en-US" b="0" i="1" smtClean="0">
                            <a:latin typeface="Cambria Math"/>
                            <a:ea typeface="Cambria Math"/>
                          </a:rPr>
                        </m:ctrlPr>
                      </m:funcPr>
                      <m:fName>
                        <m:sSup>
                          <m:sSupPr>
                            <m:ctrlPr>
                              <a:rPr lang="en-US" b="0" i="1" smtClean="0">
                                <a:latin typeface="Cambria Math"/>
                                <a:ea typeface="Cambria Math"/>
                              </a:rPr>
                            </m:ctrlPr>
                          </m:sSupPr>
                          <m:e>
                            <m:r>
                              <m:rPr>
                                <m:sty m:val="p"/>
                              </m:rPr>
                              <a:rPr lang="en-US" b="0" i="0" smtClean="0">
                                <a:latin typeface="Cambria Math"/>
                                <a:ea typeface="Cambria Math"/>
                              </a:rPr>
                              <m:t>sin</m:t>
                            </m:r>
                          </m:e>
                          <m:sup>
                            <m:r>
                              <a:rPr lang="en-US" b="0" i="1" smtClean="0">
                                <a:latin typeface="Cambria Math"/>
                                <a:ea typeface="Cambria Math"/>
                              </a:rPr>
                              <m:t>−1</m:t>
                            </m:r>
                          </m:sup>
                        </m:sSup>
                      </m:fName>
                      <m:e>
                        <m:r>
                          <a:rPr lang="en-US" b="0" i="1" smtClean="0">
                            <a:latin typeface="Cambria Math"/>
                            <a:ea typeface="Cambria Math"/>
                          </a:rPr>
                          <m:t>𝜃</m:t>
                        </m:r>
                      </m:e>
                    </m:func>
                    <m:r>
                      <a:rPr lang="en-US" b="0" i="1" smtClean="0">
                        <a:latin typeface="Cambria Math"/>
                        <a:ea typeface="Cambria Math"/>
                      </a:rPr>
                      <m:t> </m:t>
                    </m:r>
                  </m:oMath>
                </a14:m>
                <a:r>
                  <a:rPr lang="en-US" b="0" dirty="0" smtClean="0">
                    <a:ea typeface="Cambria Math"/>
                  </a:rPr>
                  <a:t>does not exist</a:t>
                </a:r>
              </a:p>
              <a:p>
                <a:pPr lvl="1"/>
                <a:r>
                  <a:rPr lang="en-US" dirty="0" smtClean="0">
                    <a:ea typeface="Cambria Math"/>
                  </a:rPr>
                  <a:t>Conclude that all energy is reflected</a:t>
                </a:r>
              </a:p>
              <a:p>
                <a:r>
                  <a:rPr lang="en-US" b="0" dirty="0" smtClean="0">
                    <a:ea typeface="Cambria Math"/>
                  </a:rPr>
                  <a:t>If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2</m:t>
                        </m:r>
                      </m:sub>
                    </m:sSub>
                    <m:r>
                      <a:rPr lang="en-US" b="0" i="1" smtClean="0">
                        <a:latin typeface="Cambria Math"/>
                        <a:ea typeface="Cambria Math"/>
                      </a:rPr>
                      <m:t>&gt;</m:t>
                    </m:r>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1</m:t>
                        </m:r>
                      </m:sub>
                    </m:sSub>
                  </m:oMath>
                </a14:m>
                <a:r>
                  <a:rPr lang="en-US" b="0" dirty="0" smtClean="0">
                    <a:ea typeface="Cambria Math"/>
                  </a:rPr>
                  <a:t>  all incident angles above critical angle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𝜃</m:t>
                        </m:r>
                      </m:e>
                      <m:sub>
                        <m:r>
                          <a:rPr lang="en-US" b="0" i="1" smtClean="0">
                            <a:latin typeface="Cambria Math"/>
                            <a:ea typeface="Cambria Math"/>
                          </a:rPr>
                          <m:t>𝑐</m:t>
                        </m:r>
                      </m:sub>
                    </m:sSub>
                  </m:oMath>
                </a14:m>
                <a:r>
                  <a:rPr lang="en-US" b="0" dirty="0" smtClean="0">
                    <a:ea typeface="Cambria Math"/>
                  </a:rPr>
                  <a:t> will result in total reflection</a:t>
                </a:r>
              </a:p>
              <a:p>
                <a:pPr lvl="1"/>
                <a14:m>
                  <m:oMath xmlns:m="http://schemas.openxmlformats.org/officeDocument/2006/math">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𝑐</m:t>
                        </m:r>
                      </m:sub>
                    </m:sSub>
                    <m:r>
                      <a:rPr lang="en-US" b="0" i="1" smtClean="0">
                        <a:latin typeface="Cambria Math"/>
                        <a:ea typeface="Cambria Math"/>
                      </a:rPr>
                      <m:t>=</m:t>
                    </m:r>
                    <m:func>
                      <m:funcPr>
                        <m:ctrlPr>
                          <a:rPr lang="en-US" b="0" i="1" smtClean="0">
                            <a:latin typeface="Cambria Math"/>
                            <a:ea typeface="Cambria Math"/>
                          </a:rPr>
                        </m:ctrlPr>
                      </m:funcPr>
                      <m:fName>
                        <m:sSup>
                          <m:sSupPr>
                            <m:ctrlPr>
                              <a:rPr lang="en-US" b="0" i="1" smtClean="0">
                                <a:latin typeface="Cambria Math"/>
                                <a:ea typeface="Cambria Math"/>
                              </a:rPr>
                            </m:ctrlPr>
                          </m:sSupPr>
                          <m:e>
                            <m:r>
                              <m:rPr>
                                <m:sty m:val="p"/>
                              </m:rPr>
                              <a:rPr lang="en-US" b="0" i="0" smtClean="0">
                                <a:latin typeface="Cambria Math"/>
                                <a:ea typeface="Cambria Math"/>
                              </a:rPr>
                              <m:t>sin</m:t>
                            </m:r>
                          </m:e>
                          <m:sup>
                            <m:r>
                              <a:rPr lang="en-US" b="0" i="1" smtClean="0">
                                <a:latin typeface="Cambria Math"/>
                                <a:ea typeface="Cambria Math"/>
                              </a:rPr>
                              <m:t>−1</m:t>
                            </m:r>
                          </m:sup>
                        </m:sSup>
                      </m:fName>
                      <m:e>
                        <m:r>
                          <a:rPr lang="en-US" b="0" i="1" smtClean="0">
                            <a:latin typeface="Cambria Math"/>
                            <a:ea typeface="Cambria Math"/>
                          </a:rPr>
                          <m:t>(</m:t>
                        </m:r>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1</m:t>
                                </m:r>
                              </m:sub>
                            </m:sSub>
                          </m:num>
                          <m:den>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2</m:t>
                                </m:r>
                              </m:sub>
                            </m:sSub>
                          </m:den>
                        </m:f>
                        <m:r>
                          <a:rPr lang="en-US" b="0" i="1" smtClean="0">
                            <a:latin typeface="Cambria Math"/>
                            <a:ea typeface="Cambria Math"/>
                          </a:rPr>
                          <m:t>)</m:t>
                        </m:r>
                      </m:e>
                    </m:func>
                  </m:oMath>
                </a14:m>
                <a:r>
                  <a:rPr lang="en-US" b="0" dirty="0" smtClean="0">
                    <a:ea typeface="Cambria Math"/>
                  </a:rPr>
                  <a:t>   for </a:t>
                </a:r>
                <a14:m>
                  <m:oMath xmlns:m="http://schemas.openxmlformats.org/officeDocument/2006/math">
                    <m:sSub>
                      <m:sSubPr>
                        <m:ctrlPr>
                          <a:rPr lang="en-US" i="1">
                            <a:latin typeface="Cambria Math"/>
                            <a:ea typeface="Cambria Math"/>
                          </a:rPr>
                        </m:ctrlPr>
                      </m:sSubPr>
                      <m:e>
                        <m:r>
                          <a:rPr lang="en-US" i="1">
                            <a:latin typeface="Cambria Math"/>
                            <a:ea typeface="Cambria Math"/>
                          </a:rPr>
                          <m:t>𝑐</m:t>
                        </m:r>
                      </m:e>
                      <m:sub>
                        <m:r>
                          <a:rPr lang="en-US" i="1">
                            <a:latin typeface="Cambria Math"/>
                            <a:ea typeface="Cambria Math"/>
                          </a:rPr>
                          <m:t>2</m:t>
                        </m:r>
                      </m:sub>
                    </m:sSub>
                    <m:r>
                      <a:rPr lang="en-US" i="1">
                        <a:latin typeface="Cambria Math"/>
                        <a:ea typeface="Cambria Math"/>
                      </a:rPr>
                      <m:t>&gt;</m:t>
                    </m:r>
                    <m:sSub>
                      <m:sSubPr>
                        <m:ctrlPr>
                          <a:rPr lang="en-US" i="1">
                            <a:latin typeface="Cambria Math"/>
                            <a:ea typeface="Cambria Math"/>
                          </a:rPr>
                        </m:ctrlPr>
                      </m:sSubPr>
                      <m:e>
                        <m:r>
                          <a:rPr lang="en-US" i="1">
                            <a:latin typeface="Cambria Math"/>
                            <a:ea typeface="Cambria Math"/>
                          </a:rPr>
                          <m:t>𝑐</m:t>
                        </m:r>
                      </m:e>
                      <m:sub>
                        <m:r>
                          <a:rPr lang="en-US" i="1">
                            <a:latin typeface="Cambria Math"/>
                            <a:ea typeface="Cambria Math"/>
                          </a:rPr>
                          <m:t>1</m:t>
                        </m:r>
                      </m:sub>
                    </m:sSub>
                  </m:oMath>
                </a14:m>
                <a:r>
                  <a:rPr lang="en-US" dirty="0">
                    <a:ea typeface="Cambria Math"/>
                  </a:rPr>
                  <a:t> </a:t>
                </a:r>
                <a:endParaRPr lang="en-US" b="0" dirty="0" smtClean="0">
                  <a:ea typeface="Cambria Math"/>
                </a:endParaRPr>
              </a:p>
              <a:p>
                <a:pPr lvl="1"/>
                <a:endParaRPr lang="en-US" b="0" dirty="0" smtClean="0">
                  <a:ea typeface="Cambria Math"/>
                </a:endParaRPr>
              </a:p>
              <a:p>
                <a:endParaRPr lang="en-US" b="0" dirty="0" smtClean="0">
                  <a:ea typeface="Cambria Math"/>
                </a:endParaRPr>
              </a:p>
              <a:p>
                <a:endParaRPr lang="en-US" b="0" dirty="0" smtClean="0">
                  <a:ea typeface="Cambria Math"/>
                </a:endParaRPr>
              </a:p>
              <a:p>
                <a:endParaRPr lang="en-US" b="0" dirty="0" smtClean="0">
                  <a:ea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r="-80"/>
                </a:stretch>
              </a:blipFill>
            </p:spPr>
            <p:txBody>
              <a:bodyPr/>
              <a:lstStyle/>
              <a:p>
                <a:r>
                  <a:rPr lang="en-US">
                    <a:noFill/>
                  </a:rPr>
                  <a:t> </a:t>
                </a:r>
              </a:p>
            </p:txBody>
          </p:sp>
        </mc:Fallback>
      </mc:AlternateContent>
    </p:spTree>
    <p:extLst>
      <p:ext uri="{BB962C8B-B14F-4D97-AF65-F5344CB8AC3E}">
        <p14:creationId xmlns:p14="http://schemas.microsoft.com/office/powerpoint/2010/main" val="3674789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Wave Propagation – Transmission and Reflection Coefficients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Since </a:t>
                </a:r>
                <a:r>
                  <a:rPr lang="en-US" dirty="0"/>
                  <a:t>i</a:t>
                </a:r>
                <a:r>
                  <a:rPr lang="en-US" dirty="0" smtClean="0"/>
                  <a:t>ncident, reflected, and transmitted waves all meet at the interface, the tangential particle motion caused by the incident wave must coincide with the sum of the tangential particle motions of transmitted and reflected waves</a:t>
                </a:r>
              </a:p>
              <a:p>
                <a:pPr lvl="1"/>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𝑖</m:t>
                        </m:r>
                      </m:sub>
                    </m:sSub>
                    <m:func>
                      <m:funcPr>
                        <m:ctrlPr>
                          <a:rPr lang="en-US" i="1" smtClean="0">
                            <a:latin typeface="Cambria Math"/>
                          </a:rPr>
                        </m:ctrlPr>
                      </m:funcPr>
                      <m:fName>
                        <m:r>
                          <m:rPr>
                            <m:sty m:val="p"/>
                          </m:rPr>
                          <a:rPr lang="en-US" i="0" smtClean="0">
                            <a:latin typeface="Cambria Math"/>
                          </a:rPr>
                          <m:t>cos</m:t>
                        </m:r>
                      </m:fName>
                      <m:e>
                        <m:sSub>
                          <m:sSubPr>
                            <m:ctrlPr>
                              <a:rPr lang="en-US" i="1" smtClean="0">
                                <a:latin typeface="Cambria Math"/>
                              </a:rPr>
                            </m:ctrlPr>
                          </m:sSubPr>
                          <m:e>
                            <m:r>
                              <a:rPr lang="en-US" i="1" smtClean="0">
                                <a:latin typeface="Cambria Math"/>
                                <a:ea typeface="Cambria Math"/>
                              </a:rPr>
                              <m:t>𝜃</m:t>
                            </m:r>
                          </m:e>
                          <m:sub>
                            <m:r>
                              <a:rPr lang="en-US" b="0" i="1" smtClean="0">
                                <a:latin typeface="Cambria Math"/>
                              </a:rPr>
                              <m:t>𝑖</m:t>
                            </m:r>
                          </m:sub>
                        </m:sSub>
                      </m:e>
                    </m:func>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𝑟</m:t>
                        </m:r>
                      </m:sub>
                    </m:sSub>
                    <m:func>
                      <m:funcPr>
                        <m:ctrlPr>
                          <a:rPr lang="en-US" b="0" i="1" smtClean="0">
                            <a:latin typeface="Cambria Math"/>
                          </a:rPr>
                        </m:ctrlPr>
                      </m:funcPr>
                      <m:fName>
                        <m:r>
                          <m:rPr>
                            <m:sty m:val="p"/>
                          </m:rPr>
                          <a:rPr lang="en-US" b="0" i="0" smtClean="0">
                            <a:latin typeface="Cambria Math"/>
                          </a:rPr>
                          <m:t>cos</m:t>
                        </m:r>
                      </m:fName>
                      <m:e>
                        <m:sSub>
                          <m:sSubPr>
                            <m:ctrlPr>
                              <a:rPr lang="en-US" b="0" i="1" smtClean="0">
                                <a:latin typeface="Cambria Math"/>
                              </a:rPr>
                            </m:ctrlPr>
                          </m:sSubPr>
                          <m:e>
                            <m:r>
                              <a:rPr lang="en-US" b="0" i="1" smtClean="0">
                                <a:latin typeface="Cambria Math"/>
                                <a:ea typeface="Cambria Math"/>
                              </a:rPr>
                              <m:t>𝜃</m:t>
                            </m:r>
                          </m:e>
                          <m:sub>
                            <m:r>
                              <a:rPr lang="en-US" b="0" i="1" smtClean="0">
                                <a:latin typeface="Cambria Math"/>
                              </a:rPr>
                              <m:t>𝑟</m:t>
                            </m:r>
                          </m:sub>
                        </m:sSub>
                      </m:e>
                    </m:func>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𝑡</m:t>
                        </m:r>
                      </m:sub>
                    </m:sSub>
                    <m:func>
                      <m:funcPr>
                        <m:ctrlPr>
                          <a:rPr lang="en-US" b="0" i="1" smtClean="0">
                            <a:latin typeface="Cambria Math"/>
                          </a:rPr>
                        </m:ctrlPr>
                      </m:funcPr>
                      <m:fName>
                        <m:r>
                          <m:rPr>
                            <m:sty m:val="p"/>
                          </m:rPr>
                          <a:rPr lang="en-US" b="0" i="0" smtClean="0">
                            <a:latin typeface="Cambria Math"/>
                          </a:rPr>
                          <m:t>cos</m:t>
                        </m:r>
                      </m:fName>
                      <m:e>
                        <m:sSub>
                          <m:sSubPr>
                            <m:ctrlPr>
                              <a:rPr lang="en-US" b="0" i="1" smtClean="0">
                                <a:latin typeface="Cambria Math"/>
                              </a:rPr>
                            </m:ctrlPr>
                          </m:sSubPr>
                          <m:e>
                            <m:r>
                              <a:rPr lang="en-US" b="0" i="1" smtClean="0">
                                <a:latin typeface="Cambria Math"/>
                                <a:ea typeface="Cambria Math"/>
                              </a:rPr>
                              <m:t>𝜃</m:t>
                            </m:r>
                          </m:e>
                          <m:sub>
                            <m:r>
                              <a:rPr lang="en-US" b="0" i="1" smtClean="0">
                                <a:latin typeface="Cambria Math"/>
                              </a:rPr>
                              <m:t>𝑡</m:t>
                            </m:r>
                          </m:sub>
                        </m:sSub>
                      </m:e>
                    </m:func>
                  </m:oMath>
                </a14:m>
                <a:endParaRPr lang="en-US" dirty="0" smtClean="0"/>
              </a:p>
              <a:p>
                <a:pPr lvl="1"/>
                <a:r>
                  <a:rPr lang="en-US" dirty="0" smtClean="0"/>
                  <a:t>If you plug in for acoustic pressure and acoustic intensity and consider that pressure is continuous across the interface you can find:</a:t>
                </a:r>
              </a:p>
              <a:p>
                <a:pPr lvl="2"/>
                <a:r>
                  <a:rPr lang="en-US" dirty="0" smtClean="0"/>
                  <a:t>Pressure reflectivity, and intensity reflectivity</a:t>
                </a:r>
              </a:p>
              <a:p>
                <a:pPr lvl="3"/>
                <a14:m>
                  <m:oMath xmlns:m="http://schemas.openxmlformats.org/officeDocument/2006/math">
                    <m:r>
                      <a:rPr lang="en-US" b="0" i="1" smtClean="0">
                        <a:latin typeface="Cambria Math"/>
                      </a:rPr>
                      <m:t>𝑅</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𝑃</m:t>
                            </m:r>
                          </m:e>
                          <m:sub>
                            <m:r>
                              <a:rPr lang="en-US" b="0" i="1" smtClean="0">
                                <a:latin typeface="Cambria Math"/>
                              </a:rPr>
                              <m:t>𝑟</m:t>
                            </m:r>
                          </m:sub>
                        </m:sSub>
                      </m:num>
                      <m:den>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den>
                    </m:f>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𝑍</m:t>
                            </m:r>
                          </m:e>
                          <m:sub>
                            <m:r>
                              <a:rPr lang="en-US" b="0" i="1" smtClean="0">
                                <a:latin typeface="Cambria Math"/>
                              </a:rPr>
                              <m:t>2</m:t>
                            </m:r>
                          </m:sub>
                        </m:sSub>
                        <m:func>
                          <m:funcPr>
                            <m:ctrlPr>
                              <a:rPr lang="en-US" b="0" i="1" smtClean="0">
                                <a:latin typeface="Cambria Math"/>
                              </a:rPr>
                            </m:ctrlPr>
                          </m:funcPr>
                          <m:fName>
                            <m:r>
                              <m:rPr>
                                <m:sty m:val="p"/>
                              </m:rPr>
                              <a:rPr lang="en-US" b="0" i="0" smtClean="0">
                                <a:latin typeface="Cambria Math"/>
                              </a:rPr>
                              <m:t>cos</m:t>
                            </m:r>
                          </m:fName>
                          <m:e>
                            <m:sSub>
                              <m:sSubPr>
                                <m:ctrlPr>
                                  <a:rPr lang="en-US" b="0" i="1" smtClean="0">
                                    <a:latin typeface="Cambria Math"/>
                                  </a:rPr>
                                </m:ctrlPr>
                              </m:sSubPr>
                              <m:e>
                                <m:r>
                                  <a:rPr lang="en-US" b="0" i="1" smtClean="0">
                                    <a:latin typeface="Cambria Math"/>
                                    <a:ea typeface="Cambria Math"/>
                                  </a:rPr>
                                  <m:t>𝜃</m:t>
                                </m:r>
                              </m:e>
                              <m:sub>
                                <m:r>
                                  <a:rPr lang="en-US" b="0" i="1" smtClean="0">
                                    <a:latin typeface="Cambria Math"/>
                                  </a:rPr>
                                  <m:t>𝑖</m:t>
                                </m:r>
                              </m:sub>
                            </m:sSub>
                          </m:e>
                        </m:func>
                        <m:r>
                          <a:rPr lang="en-US" b="0" i="1" smtClean="0">
                            <a:latin typeface="Cambria Math"/>
                          </a:rPr>
                          <m:t>−</m:t>
                        </m:r>
                        <m:sSub>
                          <m:sSubPr>
                            <m:ctrlPr>
                              <a:rPr lang="en-US" b="0" i="1" smtClean="0">
                                <a:latin typeface="Cambria Math"/>
                              </a:rPr>
                            </m:ctrlPr>
                          </m:sSubPr>
                          <m:e>
                            <m:r>
                              <a:rPr lang="en-US" b="0" i="1" smtClean="0">
                                <a:latin typeface="Cambria Math"/>
                              </a:rPr>
                              <m:t>𝑍</m:t>
                            </m:r>
                          </m:e>
                          <m:sub>
                            <m:r>
                              <a:rPr lang="en-US" b="0" i="1" smtClean="0">
                                <a:latin typeface="Cambria Math"/>
                              </a:rPr>
                              <m:t>1</m:t>
                            </m:r>
                          </m:sub>
                        </m:sSub>
                        <m:func>
                          <m:funcPr>
                            <m:ctrlPr>
                              <a:rPr lang="en-US" b="0" i="1" smtClean="0">
                                <a:latin typeface="Cambria Math"/>
                              </a:rPr>
                            </m:ctrlPr>
                          </m:funcPr>
                          <m:fName>
                            <m:r>
                              <m:rPr>
                                <m:sty m:val="p"/>
                              </m:rPr>
                              <a:rPr lang="en-US" b="0" i="0" smtClean="0">
                                <a:latin typeface="Cambria Math"/>
                              </a:rPr>
                              <m:t>cos</m:t>
                            </m:r>
                          </m:fName>
                          <m:e>
                            <m:sSub>
                              <m:sSubPr>
                                <m:ctrlPr>
                                  <a:rPr lang="en-US" b="0" i="1" smtClean="0">
                                    <a:latin typeface="Cambria Math"/>
                                  </a:rPr>
                                </m:ctrlPr>
                              </m:sSubPr>
                              <m:e>
                                <m:r>
                                  <a:rPr lang="en-US" b="0" i="1" smtClean="0">
                                    <a:latin typeface="Cambria Math"/>
                                    <a:ea typeface="Cambria Math"/>
                                  </a:rPr>
                                  <m:t>𝜃</m:t>
                                </m:r>
                              </m:e>
                              <m:sub>
                                <m:r>
                                  <a:rPr lang="en-US" b="0" i="1" smtClean="0">
                                    <a:latin typeface="Cambria Math"/>
                                  </a:rPr>
                                  <m:t>𝑡</m:t>
                                </m:r>
                              </m:sub>
                            </m:sSub>
                          </m:e>
                        </m:func>
                      </m:num>
                      <m:den>
                        <m:sSub>
                          <m:sSubPr>
                            <m:ctrlPr>
                              <a:rPr lang="en-US" i="1">
                                <a:latin typeface="Cambria Math"/>
                              </a:rPr>
                            </m:ctrlPr>
                          </m:sSubPr>
                          <m:e>
                            <m:r>
                              <a:rPr lang="en-US" i="1">
                                <a:latin typeface="Cambria Math"/>
                              </a:rPr>
                              <m:t>𝑍</m:t>
                            </m:r>
                          </m:e>
                          <m:sub>
                            <m:r>
                              <a:rPr lang="en-US" i="1">
                                <a:latin typeface="Cambria Math"/>
                              </a:rPr>
                              <m:t>2</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𝑖</m:t>
                                </m:r>
                              </m:sub>
                            </m:sSub>
                          </m:e>
                        </m:func>
                        <m:r>
                          <a:rPr lang="en-US" b="0" i="1" smtClean="0">
                            <a:latin typeface="Cambria Math"/>
                          </a:rPr>
                          <m:t>+</m:t>
                        </m:r>
                        <m:sSub>
                          <m:sSubPr>
                            <m:ctrlPr>
                              <a:rPr lang="en-US" i="1">
                                <a:latin typeface="Cambria Math"/>
                              </a:rPr>
                            </m:ctrlPr>
                          </m:sSubPr>
                          <m:e>
                            <m:r>
                              <a:rPr lang="en-US" i="1">
                                <a:latin typeface="Cambria Math"/>
                              </a:rPr>
                              <m:t>𝑍</m:t>
                            </m:r>
                          </m:e>
                          <m:sub>
                            <m:r>
                              <a:rPr lang="en-US" i="1">
                                <a:latin typeface="Cambria Math"/>
                              </a:rPr>
                              <m:t>1</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𝑡</m:t>
                                </m:r>
                              </m:sub>
                            </m:sSub>
                          </m:e>
                        </m:func>
                      </m:den>
                    </m:f>
                    <m:r>
                      <a:rPr lang="en-US" b="0" i="0" smtClean="0">
                        <a:latin typeface="Cambria Math"/>
                      </a:rPr>
                      <m:t> </m:t>
                    </m:r>
                  </m:oMath>
                </a14:m>
                <a:r>
                  <a:rPr lang="en-US" dirty="0" smtClean="0"/>
                  <a:t>, </a:t>
                </a:r>
                <a14:m>
                  <m:oMath xmlns:m="http://schemas.openxmlformats.org/officeDocument/2006/math">
                    <m:sSub>
                      <m:sSubPr>
                        <m:ctrlPr>
                          <a:rPr lang="en-US" b="0" i="1" smtClean="0">
                            <a:latin typeface="Cambria Math"/>
                          </a:rPr>
                        </m:ctrlPr>
                      </m:sSubPr>
                      <m:e>
                        <m:r>
                          <a:rPr lang="en-US" b="0" i="1" smtClean="0">
                            <a:latin typeface="Cambria Math"/>
                          </a:rPr>
                          <m:t>𝑅</m:t>
                        </m:r>
                      </m:e>
                      <m:sub>
                        <m:r>
                          <a:rPr lang="en-US" b="0" i="1" smtClean="0">
                            <a:latin typeface="Cambria Math"/>
                          </a:rPr>
                          <m:t>𝐼</m:t>
                        </m:r>
                      </m:sub>
                    </m:sSub>
                    <m:r>
                      <a:rPr lang="en-US" b="0" i="0" smtClean="0">
                        <a:latin typeface="Cambria Math"/>
                      </a:rPr>
                      <m:t>= </m:t>
                    </m:r>
                    <m:f>
                      <m:fPr>
                        <m:ctrlPr>
                          <a:rPr lang="en-US" b="0" i="1" smtClean="0">
                            <a:latin typeface="Cambria Math"/>
                          </a:rPr>
                        </m:ctrlPr>
                      </m:fPr>
                      <m:num>
                        <m:sSub>
                          <m:sSubPr>
                            <m:ctrlPr>
                              <a:rPr lang="en-US" b="0" i="1" smtClean="0">
                                <a:latin typeface="Cambria Math"/>
                              </a:rPr>
                            </m:ctrlPr>
                          </m:sSubPr>
                          <m:e>
                            <m:r>
                              <a:rPr lang="en-US" b="0" i="1" smtClean="0">
                                <a:latin typeface="Cambria Math"/>
                              </a:rPr>
                              <m:t>𝐼</m:t>
                            </m:r>
                          </m:e>
                          <m:sub>
                            <m:r>
                              <a:rPr lang="en-US" b="0" i="1" smtClean="0">
                                <a:latin typeface="Cambria Math"/>
                              </a:rPr>
                              <m:t>𝑟</m:t>
                            </m:r>
                          </m:sub>
                        </m:sSub>
                      </m:num>
                      <m:den>
                        <m:sSub>
                          <m:sSubPr>
                            <m:ctrlPr>
                              <a:rPr lang="en-US" b="0" i="1" smtClean="0">
                                <a:latin typeface="Cambria Math"/>
                              </a:rPr>
                            </m:ctrlPr>
                          </m:sSubPr>
                          <m:e>
                            <m:r>
                              <a:rPr lang="en-US" b="0" i="1" smtClean="0">
                                <a:latin typeface="Cambria Math"/>
                              </a:rPr>
                              <m:t>𝐼</m:t>
                            </m:r>
                          </m:e>
                          <m:sub>
                            <m:r>
                              <a:rPr lang="en-US" b="0" i="1" smtClean="0">
                                <a:latin typeface="Cambria Math"/>
                              </a:rPr>
                              <m:t>𝑖</m:t>
                            </m:r>
                          </m:sub>
                        </m:sSub>
                      </m:den>
                    </m:f>
                    <m:r>
                      <a:rPr lang="en-US" b="0" i="0" smtClean="0">
                        <a:latin typeface="Cambria Math"/>
                      </a:rPr>
                      <m:t>= </m:t>
                    </m:r>
                    <m:sSup>
                      <m:sSupPr>
                        <m:ctrlPr>
                          <a:rPr lang="en-US" b="0" i="1" smtClean="0">
                            <a:latin typeface="Cambria Math"/>
                          </a:rPr>
                        </m:ctrlPr>
                      </m:sSupPr>
                      <m:e>
                        <m:d>
                          <m:dPr>
                            <m:ctrlPr>
                              <a:rPr lang="en-US" b="0" i="1" smtClean="0">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𝑍</m:t>
                                    </m:r>
                                  </m:e>
                                  <m:sub>
                                    <m:r>
                                      <a:rPr lang="en-US" i="1">
                                        <a:latin typeface="Cambria Math"/>
                                      </a:rPr>
                                      <m:t>2</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𝑖</m:t>
                                        </m:r>
                                      </m:sub>
                                    </m:sSub>
                                  </m:e>
                                </m:func>
                                <m:r>
                                  <a:rPr lang="en-US" i="1">
                                    <a:latin typeface="Cambria Math"/>
                                  </a:rPr>
                                  <m:t>−</m:t>
                                </m:r>
                                <m:sSub>
                                  <m:sSubPr>
                                    <m:ctrlPr>
                                      <a:rPr lang="en-US" i="1">
                                        <a:latin typeface="Cambria Math"/>
                                      </a:rPr>
                                    </m:ctrlPr>
                                  </m:sSubPr>
                                  <m:e>
                                    <m:r>
                                      <a:rPr lang="en-US" i="1">
                                        <a:latin typeface="Cambria Math"/>
                                      </a:rPr>
                                      <m:t>𝑍</m:t>
                                    </m:r>
                                  </m:e>
                                  <m:sub>
                                    <m:r>
                                      <a:rPr lang="en-US" i="1">
                                        <a:latin typeface="Cambria Math"/>
                                      </a:rPr>
                                      <m:t>1</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𝑡</m:t>
                                        </m:r>
                                      </m:sub>
                                    </m:sSub>
                                  </m:e>
                                </m:func>
                              </m:num>
                              <m:den>
                                <m:sSub>
                                  <m:sSubPr>
                                    <m:ctrlPr>
                                      <a:rPr lang="en-US" i="1">
                                        <a:latin typeface="Cambria Math"/>
                                      </a:rPr>
                                    </m:ctrlPr>
                                  </m:sSubPr>
                                  <m:e>
                                    <m:r>
                                      <a:rPr lang="en-US" i="1">
                                        <a:latin typeface="Cambria Math"/>
                                      </a:rPr>
                                      <m:t>𝑍</m:t>
                                    </m:r>
                                  </m:e>
                                  <m:sub>
                                    <m:r>
                                      <a:rPr lang="en-US" i="1">
                                        <a:latin typeface="Cambria Math"/>
                                      </a:rPr>
                                      <m:t>2</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𝑖</m:t>
                                        </m:r>
                                      </m:sub>
                                    </m:sSub>
                                  </m:e>
                                </m:func>
                                <m:r>
                                  <a:rPr lang="en-US" i="1">
                                    <a:latin typeface="Cambria Math"/>
                                  </a:rPr>
                                  <m:t>+</m:t>
                                </m:r>
                                <m:sSub>
                                  <m:sSubPr>
                                    <m:ctrlPr>
                                      <a:rPr lang="en-US" i="1">
                                        <a:latin typeface="Cambria Math"/>
                                      </a:rPr>
                                    </m:ctrlPr>
                                  </m:sSubPr>
                                  <m:e>
                                    <m:r>
                                      <a:rPr lang="en-US" i="1">
                                        <a:latin typeface="Cambria Math"/>
                                      </a:rPr>
                                      <m:t>𝑍</m:t>
                                    </m:r>
                                  </m:e>
                                  <m:sub>
                                    <m:r>
                                      <a:rPr lang="en-US" i="1">
                                        <a:latin typeface="Cambria Math"/>
                                      </a:rPr>
                                      <m:t>1</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𝑡</m:t>
                                        </m:r>
                                      </m:sub>
                                    </m:sSub>
                                  </m:e>
                                </m:func>
                              </m:den>
                            </m:f>
                          </m:e>
                        </m:d>
                      </m:e>
                      <m:sup>
                        <m:r>
                          <a:rPr lang="en-US" b="0" i="1" smtClean="0">
                            <a:latin typeface="Cambria Math"/>
                          </a:rPr>
                          <m:t>2</m:t>
                        </m:r>
                      </m:sup>
                    </m:sSup>
                  </m:oMath>
                </a14:m>
                <a:endParaRPr lang="en-US" dirty="0" smtClean="0"/>
              </a:p>
              <a:p>
                <a:pPr lvl="2"/>
                <a:r>
                  <a:rPr lang="en-US" dirty="0" smtClean="0"/>
                  <a:t>Pressure </a:t>
                </a:r>
                <a:r>
                  <a:rPr lang="en-US" dirty="0" err="1" smtClean="0"/>
                  <a:t>transmittivity</a:t>
                </a:r>
                <a:r>
                  <a:rPr lang="en-US" dirty="0" smtClean="0"/>
                  <a:t>, and intensity </a:t>
                </a:r>
                <a:r>
                  <a:rPr lang="en-US" dirty="0" err="1" smtClean="0"/>
                  <a:t>transmittivity</a:t>
                </a:r>
                <a:endParaRPr lang="en-US" dirty="0" smtClean="0"/>
              </a:p>
              <a:p>
                <a:pPr lvl="3"/>
                <a:r>
                  <a:rPr lang="en-US" dirty="0" smtClean="0"/>
                  <a:t> </a:t>
                </a:r>
                <a14:m>
                  <m:oMath xmlns:m="http://schemas.openxmlformats.org/officeDocument/2006/math">
                    <m:r>
                      <m:rPr>
                        <m:sty m:val="p"/>
                      </m:rPr>
                      <a:rPr lang="en-US" b="0" i="0" smtClean="0">
                        <a:latin typeface="Cambria Math"/>
                      </a:rPr>
                      <m:t>T</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𝑃</m:t>
                            </m:r>
                          </m:e>
                          <m:sub>
                            <m:r>
                              <a:rPr lang="en-US" b="0" i="1" smtClean="0">
                                <a:latin typeface="Cambria Math"/>
                              </a:rPr>
                              <m:t>𝑡</m:t>
                            </m:r>
                          </m:sub>
                        </m:sSub>
                      </m:num>
                      <m:den>
                        <m:sSub>
                          <m:sSubPr>
                            <m:ctrlPr>
                              <a:rPr lang="en-US" i="1">
                                <a:latin typeface="Cambria Math"/>
                              </a:rPr>
                            </m:ctrlPr>
                          </m:sSubPr>
                          <m:e>
                            <m:r>
                              <a:rPr lang="en-US" i="1">
                                <a:latin typeface="Cambria Math"/>
                              </a:rPr>
                              <m:t>𝑃</m:t>
                            </m:r>
                          </m:e>
                          <m:sub>
                            <m:r>
                              <a:rPr lang="en-US" i="1">
                                <a:latin typeface="Cambria Math"/>
                              </a:rPr>
                              <m:t>𝑖</m:t>
                            </m:r>
                          </m:sub>
                        </m:sSub>
                      </m:den>
                    </m:f>
                    <m:r>
                      <a:rPr lang="en-US" i="1">
                        <a:latin typeface="Cambria Math"/>
                      </a:rPr>
                      <m:t>=</m:t>
                    </m:r>
                    <m:f>
                      <m:fPr>
                        <m:ctrlPr>
                          <a:rPr lang="en-US" i="1">
                            <a:latin typeface="Cambria Math"/>
                          </a:rPr>
                        </m:ctrlPr>
                      </m:fPr>
                      <m:num>
                        <m:r>
                          <a:rPr lang="en-US" b="0" i="1" smtClean="0">
                            <a:latin typeface="Cambria Math"/>
                          </a:rPr>
                          <m:t>2</m:t>
                        </m:r>
                        <m:sSub>
                          <m:sSubPr>
                            <m:ctrlPr>
                              <a:rPr lang="en-US" i="1">
                                <a:latin typeface="Cambria Math"/>
                              </a:rPr>
                            </m:ctrlPr>
                          </m:sSubPr>
                          <m:e>
                            <m:r>
                              <a:rPr lang="en-US" i="1">
                                <a:latin typeface="Cambria Math"/>
                              </a:rPr>
                              <m:t>𝑍</m:t>
                            </m:r>
                          </m:e>
                          <m:sub>
                            <m:r>
                              <a:rPr lang="en-US" i="1">
                                <a:latin typeface="Cambria Math"/>
                              </a:rPr>
                              <m:t>2</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𝑖</m:t>
                                </m:r>
                              </m:sub>
                            </m:sSub>
                          </m:e>
                        </m:func>
                      </m:num>
                      <m:den>
                        <m:sSub>
                          <m:sSubPr>
                            <m:ctrlPr>
                              <a:rPr lang="en-US" i="1">
                                <a:latin typeface="Cambria Math"/>
                              </a:rPr>
                            </m:ctrlPr>
                          </m:sSubPr>
                          <m:e>
                            <m:r>
                              <a:rPr lang="en-US" i="1">
                                <a:latin typeface="Cambria Math"/>
                              </a:rPr>
                              <m:t>𝑍</m:t>
                            </m:r>
                          </m:e>
                          <m:sub>
                            <m:r>
                              <a:rPr lang="en-US" i="1">
                                <a:latin typeface="Cambria Math"/>
                              </a:rPr>
                              <m:t>2</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𝑖</m:t>
                                </m:r>
                              </m:sub>
                            </m:sSub>
                          </m:e>
                        </m:func>
                        <m:r>
                          <a:rPr lang="en-US" i="1">
                            <a:latin typeface="Cambria Math"/>
                          </a:rPr>
                          <m:t>+</m:t>
                        </m:r>
                        <m:sSub>
                          <m:sSubPr>
                            <m:ctrlPr>
                              <a:rPr lang="en-US" i="1">
                                <a:latin typeface="Cambria Math"/>
                              </a:rPr>
                            </m:ctrlPr>
                          </m:sSubPr>
                          <m:e>
                            <m:r>
                              <a:rPr lang="en-US" i="1">
                                <a:latin typeface="Cambria Math"/>
                              </a:rPr>
                              <m:t>𝑍</m:t>
                            </m:r>
                          </m:e>
                          <m:sub>
                            <m:r>
                              <a:rPr lang="en-US" i="1">
                                <a:latin typeface="Cambria Math"/>
                              </a:rPr>
                              <m:t>1</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𝑡</m:t>
                                </m:r>
                              </m:sub>
                            </m:sSub>
                          </m:e>
                        </m:func>
                      </m:den>
                    </m:f>
                    <m:r>
                      <a:rPr lang="en-US">
                        <a:latin typeface="Cambria Math"/>
                      </a:rPr>
                      <m:t> </m:t>
                    </m:r>
                  </m:oMath>
                </a14:m>
                <a:r>
                  <a:rPr lang="en-US" dirty="0" smtClean="0"/>
                  <a:t>, </a:t>
                </a:r>
                <a14:m>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𝐼</m:t>
                        </m:r>
                      </m:sub>
                    </m:sSub>
                    <m:r>
                      <a:rPr lang="en-US" i="1">
                        <a:latin typeface="Cambria Math"/>
                      </a:rPr>
                      <m:t>=</m:t>
                    </m:r>
                    <m:f>
                      <m:fPr>
                        <m:ctrlPr>
                          <a:rPr lang="en-US" i="1">
                            <a:latin typeface="Cambria Math"/>
                          </a:rPr>
                        </m:ctrlPr>
                      </m:fPr>
                      <m:num>
                        <m:sSub>
                          <m:sSubPr>
                            <m:ctrlPr>
                              <a:rPr lang="en-US" i="1">
                                <a:latin typeface="Cambria Math"/>
                              </a:rPr>
                            </m:ctrlPr>
                          </m:sSubPr>
                          <m:e>
                            <m:r>
                              <a:rPr lang="en-US" b="0" i="1" smtClean="0">
                                <a:latin typeface="Cambria Math"/>
                              </a:rPr>
                              <m:t>𝐼</m:t>
                            </m:r>
                          </m:e>
                          <m:sub>
                            <m:r>
                              <a:rPr lang="en-US" i="1">
                                <a:latin typeface="Cambria Math"/>
                              </a:rPr>
                              <m:t>𝑡</m:t>
                            </m:r>
                          </m:sub>
                        </m:sSub>
                      </m:num>
                      <m:den>
                        <m:sSub>
                          <m:sSubPr>
                            <m:ctrlPr>
                              <a:rPr lang="en-US" i="1">
                                <a:latin typeface="Cambria Math"/>
                              </a:rPr>
                            </m:ctrlPr>
                          </m:sSubPr>
                          <m:e>
                            <m:r>
                              <a:rPr lang="en-US" b="0" i="1" smtClean="0">
                                <a:latin typeface="Cambria Math"/>
                              </a:rPr>
                              <m:t>𝐼</m:t>
                            </m:r>
                          </m:e>
                          <m:sub>
                            <m:r>
                              <a:rPr lang="en-US" i="1">
                                <a:latin typeface="Cambria Math"/>
                              </a:rPr>
                              <m:t>𝑖</m:t>
                            </m:r>
                          </m:sub>
                        </m:sSub>
                      </m:den>
                    </m:f>
                    <m:r>
                      <a:rPr lang="en-US" i="1">
                        <a:latin typeface="Cambria Math"/>
                      </a:rPr>
                      <m:t>=</m:t>
                    </m:r>
                    <m:f>
                      <m:fPr>
                        <m:ctrlPr>
                          <a:rPr lang="en-US" i="1">
                            <a:latin typeface="Cambria Math"/>
                          </a:rPr>
                        </m:ctrlPr>
                      </m:fPr>
                      <m:num>
                        <m:sSub>
                          <m:sSubPr>
                            <m:ctrlPr>
                              <a:rPr lang="en-US" i="1" smtClean="0">
                                <a:latin typeface="Cambria Math"/>
                              </a:rPr>
                            </m:ctrlPr>
                          </m:sSubPr>
                          <m:e>
                            <m:r>
                              <a:rPr lang="en-US" b="0" i="1" smtClean="0">
                                <a:latin typeface="Cambria Math"/>
                              </a:rPr>
                              <m:t>4</m:t>
                            </m:r>
                            <m:r>
                              <a:rPr lang="en-US" b="0" i="1" smtClean="0">
                                <a:latin typeface="Cambria Math"/>
                              </a:rPr>
                              <m:t>𝑍</m:t>
                            </m:r>
                          </m:e>
                          <m:sub>
                            <m:r>
                              <a:rPr lang="en-US" b="0" i="1" smtClean="0">
                                <a:latin typeface="Cambria Math"/>
                              </a:rPr>
                              <m:t>1</m:t>
                            </m:r>
                          </m:sub>
                        </m:sSub>
                        <m:sSub>
                          <m:sSubPr>
                            <m:ctrlPr>
                              <a:rPr lang="en-US" i="1">
                                <a:latin typeface="Cambria Math"/>
                              </a:rPr>
                            </m:ctrlPr>
                          </m:sSubPr>
                          <m:e>
                            <m:r>
                              <a:rPr lang="en-US" i="1">
                                <a:latin typeface="Cambria Math"/>
                              </a:rPr>
                              <m:t>𝑍</m:t>
                            </m:r>
                          </m:e>
                          <m:sub>
                            <m:r>
                              <a:rPr lang="en-US" i="1">
                                <a:latin typeface="Cambria Math"/>
                              </a:rPr>
                              <m:t>2</m:t>
                            </m:r>
                          </m:sub>
                        </m:sSub>
                        <m:sSup>
                          <m:sSupPr>
                            <m:ctrlPr>
                              <a:rPr lang="en-US" i="1" smtClean="0">
                                <a:latin typeface="Cambria Math"/>
                              </a:rPr>
                            </m:ctrlPr>
                          </m:sSupPr>
                          <m:e>
                            <m:func>
                              <m:funcPr>
                                <m:ctrlPr>
                                  <a:rPr lang="en-US" i="1" smtClean="0">
                                    <a:latin typeface="Cambria Math"/>
                                  </a:rPr>
                                </m:ctrlPr>
                              </m:funcPr>
                              <m:fName>
                                <m:r>
                                  <m:rPr>
                                    <m:sty m:val="p"/>
                                  </m:rPr>
                                  <a:rPr lang="en-US" i="0" smtClean="0">
                                    <a:latin typeface="Cambria Math"/>
                                  </a:rPr>
                                  <m:t>cos</m:t>
                                </m:r>
                              </m:fName>
                              <m:e>
                                <m:sSub>
                                  <m:sSubPr>
                                    <m:ctrlPr>
                                      <a:rPr lang="en-US" i="1" smtClean="0">
                                        <a:latin typeface="Cambria Math"/>
                                      </a:rPr>
                                    </m:ctrlPr>
                                  </m:sSubPr>
                                  <m:e>
                                    <m:r>
                                      <a:rPr lang="en-US" i="1" smtClean="0">
                                        <a:latin typeface="Cambria Math"/>
                                        <a:ea typeface="Cambria Math"/>
                                      </a:rPr>
                                      <m:t>𝜃</m:t>
                                    </m:r>
                                  </m:e>
                                  <m:sub>
                                    <m:r>
                                      <a:rPr lang="en-US" b="0" i="1" smtClean="0">
                                        <a:latin typeface="Cambria Math"/>
                                      </a:rPr>
                                      <m:t>𝑖</m:t>
                                    </m:r>
                                  </m:sub>
                                </m:sSub>
                              </m:e>
                            </m:func>
                          </m:e>
                          <m:sup>
                            <m:r>
                              <a:rPr lang="en-US" b="0" i="1" smtClean="0">
                                <a:latin typeface="Cambria Math"/>
                              </a:rPr>
                              <m:t>2</m:t>
                            </m:r>
                          </m:sup>
                        </m:sSup>
                      </m:num>
                      <m:den>
                        <m:sSup>
                          <m:sSupPr>
                            <m:ctrlPr>
                              <a:rPr lang="en-US" b="0" i="1" smtClean="0">
                                <a:latin typeface="Cambria Math"/>
                              </a:rPr>
                            </m:ctrlPr>
                          </m:sSupPr>
                          <m:e>
                            <m:d>
                              <m:dPr>
                                <m:ctrlPr>
                                  <a:rPr lang="en-US" i="1" smtClean="0">
                                    <a:latin typeface="Cambria Math"/>
                                  </a:rPr>
                                </m:ctrlPr>
                              </m:dPr>
                              <m:e>
                                <m:sSub>
                                  <m:sSubPr>
                                    <m:ctrlPr>
                                      <a:rPr lang="en-US" i="1">
                                        <a:latin typeface="Cambria Math"/>
                                      </a:rPr>
                                    </m:ctrlPr>
                                  </m:sSubPr>
                                  <m:e>
                                    <m:r>
                                      <a:rPr lang="en-US" i="1">
                                        <a:latin typeface="Cambria Math"/>
                                      </a:rPr>
                                      <m:t>𝑍</m:t>
                                    </m:r>
                                  </m:e>
                                  <m:sub>
                                    <m:r>
                                      <a:rPr lang="en-US" i="1">
                                        <a:latin typeface="Cambria Math"/>
                                      </a:rPr>
                                      <m:t>2</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𝑖</m:t>
                                        </m:r>
                                      </m:sub>
                                    </m:sSub>
                                  </m:e>
                                </m:func>
                                <m:r>
                                  <a:rPr lang="en-US" i="1">
                                    <a:latin typeface="Cambria Math"/>
                                  </a:rPr>
                                  <m:t>+</m:t>
                                </m:r>
                                <m:sSub>
                                  <m:sSubPr>
                                    <m:ctrlPr>
                                      <a:rPr lang="en-US" i="1">
                                        <a:latin typeface="Cambria Math"/>
                                      </a:rPr>
                                    </m:ctrlPr>
                                  </m:sSubPr>
                                  <m:e>
                                    <m:r>
                                      <a:rPr lang="en-US" i="1">
                                        <a:latin typeface="Cambria Math"/>
                                      </a:rPr>
                                      <m:t>𝑍</m:t>
                                    </m:r>
                                  </m:e>
                                  <m:sub>
                                    <m:r>
                                      <a:rPr lang="en-US" i="1">
                                        <a:latin typeface="Cambria Math"/>
                                      </a:rPr>
                                      <m:t>1</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ea typeface="Cambria Math"/>
                                          </a:rPr>
                                          <m:t>𝜃</m:t>
                                        </m:r>
                                      </m:e>
                                      <m:sub>
                                        <m:r>
                                          <a:rPr lang="en-US" i="1">
                                            <a:latin typeface="Cambria Math"/>
                                          </a:rPr>
                                          <m:t>𝑡</m:t>
                                        </m:r>
                                      </m:sub>
                                    </m:sSub>
                                  </m:e>
                                </m:func>
                              </m:e>
                            </m:d>
                          </m:e>
                          <m:sup>
                            <m:r>
                              <a:rPr lang="en-US" b="0" i="1" smtClean="0">
                                <a:latin typeface="Cambria Math"/>
                              </a:rPr>
                              <m:t>2</m:t>
                            </m:r>
                          </m:sup>
                        </m:sSup>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US">
                    <a:noFill/>
                  </a:rPr>
                  <a:t> </a:t>
                </a:r>
              </a:p>
            </p:txBody>
          </p:sp>
        </mc:Fallback>
      </mc:AlternateContent>
    </p:spTree>
    <p:extLst>
      <p:ext uri="{BB962C8B-B14F-4D97-AF65-F5344CB8AC3E}">
        <p14:creationId xmlns:p14="http://schemas.microsoft.com/office/powerpoint/2010/main" val="1567824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Wave Propagation – Attenuation</a:t>
            </a:r>
            <a:endParaRPr lang="en-US" sz="4400" dirty="0"/>
          </a:p>
        </p:txBody>
      </p:sp>
      <p:sp>
        <p:nvSpPr>
          <p:cNvPr id="3" name="Content Placeholder 2"/>
          <p:cNvSpPr>
            <a:spLocks noGrp="1"/>
          </p:cNvSpPr>
          <p:nvPr>
            <p:ph idx="1"/>
          </p:nvPr>
        </p:nvSpPr>
        <p:spPr/>
        <p:txBody>
          <a:bodyPr/>
          <a:lstStyle/>
          <a:p>
            <a:r>
              <a:rPr lang="en-US" dirty="0" smtClean="0"/>
              <a:t>Attenuation – accounts for loss of wave amplitude due to all mechanisms, including absorption, scattering, and mode conversion.</a:t>
            </a:r>
          </a:p>
          <a:p>
            <a:pPr lvl="1"/>
            <a:r>
              <a:rPr lang="en-US" dirty="0" smtClean="0"/>
              <a:t>Absorption is the process by which wave energy is converted to thermal energy then dissipated into the medium.</a:t>
            </a:r>
          </a:p>
          <a:p>
            <a:pPr lvl="1"/>
            <a:r>
              <a:rPr lang="en-US" dirty="0" smtClean="0"/>
              <a:t>Scattering is the process by which secondary spherical waves are generated as the wave propagates.</a:t>
            </a:r>
          </a:p>
          <a:p>
            <a:pPr lvl="1"/>
            <a:r>
              <a:rPr lang="en-US" dirty="0" smtClean="0"/>
              <a:t>Mode conversion is the process by which longitudinal waves are converted to transverse shear waves (and vice versa).</a:t>
            </a:r>
            <a:endParaRPr lang="en-US" dirty="0"/>
          </a:p>
        </p:txBody>
      </p:sp>
    </p:spTree>
    <p:extLst>
      <p:ext uri="{BB962C8B-B14F-4D97-AF65-F5344CB8AC3E}">
        <p14:creationId xmlns:p14="http://schemas.microsoft.com/office/powerpoint/2010/main" val="414429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Wave Propagation - Attenuation</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forward-traveling plane wave with attenuation:</a:t>
                </a:r>
              </a:p>
              <a:p>
                <a:pPr lvl="1"/>
                <a14:m>
                  <m:oMath xmlns:m="http://schemas.openxmlformats.org/officeDocument/2006/math">
                    <m:r>
                      <a:rPr lang="en-US" b="0" i="1" smtClean="0">
                        <a:latin typeface="Cambria Math"/>
                      </a:rPr>
                      <m:t>𝑝</m:t>
                    </m:r>
                    <m:d>
                      <m:dPr>
                        <m:ctrlPr>
                          <a:rPr lang="en-US" b="0" i="1" smtClean="0">
                            <a:latin typeface="Cambria Math"/>
                          </a:rPr>
                        </m:ctrlPr>
                      </m:dPr>
                      <m:e>
                        <m:r>
                          <a:rPr lang="en-US" b="0" i="1" smtClean="0">
                            <a:latin typeface="Cambria Math"/>
                          </a:rPr>
                          <m:t>𝑧</m:t>
                        </m:r>
                        <m:r>
                          <a:rPr lang="en-US" b="0" i="1" smtClean="0">
                            <a:latin typeface="Cambria Math"/>
                          </a:rPr>
                          <m:t>,</m:t>
                        </m:r>
                        <m:r>
                          <a:rPr lang="en-US" b="0" i="1" smtClean="0">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𝑧</m:t>
                        </m:r>
                      </m:sub>
                    </m:sSub>
                    <m:r>
                      <a:rPr lang="en-US" b="0" i="1" smtClean="0">
                        <a:latin typeface="Cambria Math"/>
                      </a:rPr>
                      <m:t>𝑓</m:t>
                    </m:r>
                    <m:r>
                      <a:rPr lang="en-US" b="0" i="1" smtClean="0">
                        <a:latin typeface="Cambria Math"/>
                      </a:rPr>
                      <m:t>(</m:t>
                    </m:r>
                    <m:r>
                      <a:rPr lang="en-US" b="0" i="1" smtClean="0">
                        <a:latin typeface="Cambria Math"/>
                      </a:rPr>
                      <m:t>𝑡</m:t>
                    </m:r>
                    <m:r>
                      <a:rPr lang="en-US" b="0" i="1" smtClean="0">
                        <a:latin typeface="Cambria Math"/>
                      </a:rPr>
                      <m:t>−</m:t>
                    </m:r>
                    <m:sSup>
                      <m:sSupPr>
                        <m:ctrlPr>
                          <a:rPr lang="en-US" b="0" i="1" smtClean="0">
                            <a:latin typeface="Cambria Math"/>
                          </a:rPr>
                        </m:ctrlPr>
                      </m:sSupPr>
                      <m:e>
                        <m:r>
                          <a:rPr lang="en-US" b="0" i="1" smtClean="0">
                            <a:latin typeface="Cambria Math"/>
                          </a:rPr>
                          <m:t>𝑐</m:t>
                        </m:r>
                      </m:e>
                      <m:sup>
                        <m:r>
                          <a:rPr lang="en-US" b="0" i="1" smtClean="0">
                            <a:latin typeface="Cambria Math"/>
                          </a:rPr>
                          <m:t>−1</m:t>
                        </m:r>
                      </m:sup>
                    </m:sSup>
                    <m:r>
                      <a:rPr lang="en-US" b="0" i="1" smtClean="0">
                        <a:latin typeface="Cambria Math"/>
                      </a:rPr>
                      <m:t>𝑧</m:t>
                    </m:r>
                    <m:r>
                      <a:rPr lang="en-US" b="0" i="1" smtClean="0">
                        <a:latin typeface="Cambria Math"/>
                      </a:rPr>
                      <m:t>)</m:t>
                    </m:r>
                  </m:oMath>
                </a14:m>
                <a:endParaRPr lang="en-US" dirty="0" smtClean="0"/>
              </a:p>
              <a:p>
                <a:r>
                  <a:rPr lang="en-US" dirty="0" smtClean="0"/>
                  <a:t>Amplitude decay</a:t>
                </a:r>
              </a:p>
              <a:p>
                <a:pPr lvl="1"/>
                <a14:m>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𝑧</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0</m:t>
                        </m:r>
                      </m:sub>
                    </m:sSub>
                    <m:sSup>
                      <m:sSupPr>
                        <m:ctrlPr>
                          <a:rPr lang="en-US" b="0" i="1" smtClean="0">
                            <a:latin typeface="Cambria Math"/>
                          </a:rPr>
                        </m:ctrlPr>
                      </m:sSupPr>
                      <m:e>
                        <m:r>
                          <a:rPr lang="en-US" b="0" i="1" smtClean="0">
                            <a:latin typeface="Cambria Math"/>
                          </a:rPr>
                          <m:t>𝑒</m:t>
                        </m:r>
                      </m:e>
                      <m:sup>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𝑎</m:t>
                            </m:r>
                          </m:sub>
                        </m:sSub>
                        <m:r>
                          <a:rPr lang="en-US" b="0" i="1" smtClean="0">
                            <a:latin typeface="Cambria Math"/>
                            <a:ea typeface="Cambria Math"/>
                          </a:rPr>
                          <m:t>𝑧</m:t>
                        </m:r>
                      </m:sup>
                    </m:sSup>
                  </m:oMath>
                </a14:m>
                <a:endParaRPr lang="en-US" dirty="0" smtClean="0"/>
              </a:p>
              <a:p>
                <a:r>
                  <a:rPr lang="en-US" dirty="0" smtClean="0"/>
                  <a:t>Amplitude attenuation factor</a:t>
                </a:r>
              </a:p>
              <a:p>
                <a:pPr lvl="1"/>
                <a14:m>
                  <m:oMath xmlns:m="http://schemas.openxmlformats.org/officeDocument/2006/math">
                    <m:sSub>
                      <m:sSubPr>
                        <m:ctrlPr>
                          <a:rPr lang="en-US" i="1" smtClean="0">
                            <a:latin typeface="Cambria Math"/>
                          </a:rPr>
                        </m:ctrlPr>
                      </m:sSubPr>
                      <m:e>
                        <m:r>
                          <a:rPr lang="en-US" i="1" smtClean="0">
                            <a:latin typeface="Cambria Math"/>
                            <a:ea typeface="Cambria Math"/>
                          </a:rPr>
                          <m:t>𝜇</m:t>
                        </m:r>
                      </m:e>
                      <m:sub>
                        <m:r>
                          <a:rPr lang="en-US" b="0" i="1" smtClean="0">
                            <a:latin typeface="Cambria Math"/>
                          </a:rPr>
                          <m:t>𝑎</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𝑧</m:t>
                        </m:r>
                      </m:den>
                    </m:f>
                    <m:r>
                      <a:rPr lang="en-US" b="0" i="1" smtClean="0">
                        <a:latin typeface="Cambria Math"/>
                      </a:rPr>
                      <m:t>𝑙𝑛</m:t>
                    </m:r>
                    <m:f>
                      <m:fPr>
                        <m:ctrlPr>
                          <a:rPr lang="en-US" b="0" i="1" smtClean="0">
                            <a:latin typeface="Cambria Math"/>
                          </a:rPr>
                        </m:ctrlPr>
                      </m:fPr>
                      <m:num>
                        <m:sSub>
                          <m:sSubPr>
                            <m:ctrlPr>
                              <a:rPr lang="en-US" b="0" i="1" smtClean="0">
                                <a:latin typeface="Cambria Math"/>
                              </a:rPr>
                            </m:ctrlPr>
                          </m:sSubPr>
                          <m:e>
                            <m:r>
                              <a:rPr lang="en-US" b="0" i="1" smtClean="0">
                                <a:latin typeface="Cambria Math"/>
                              </a:rPr>
                              <m:t>𝐴</m:t>
                            </m:r>
                          </m:e>
                          <m:sub>
                            <m:r>
                              <a:rPr lang="en-US" b="0" i="1" smtClean="0">
                                <a:latin typeface="Cambria Math"/>
                              </a:rPr>
                              <m:t>𝑧</m:t>
                            </m:r>
                          </m:sub>
                        </m:sSub>
                      </m:num>
                      <m:den>
                        <m:sSub>
                          <m:sSubPr>
                            <m:ctrlPr>
                              <a:rPr lang="en-US" b="0" i="1" smtClean="0">
                                <a:latin typeface="Cambria Math"/>
                              </a:rPr>
                            </m:ctrlPr>
                          </m:sSubPr>
                          <m:e>
                            <m:r>
                              <a:rPr lang="en-US" b="0" i="1" smtClean="0">
                                <a:latin typeface="Cambria Math"/>
                              </a:rPr>
                              <m:t>𝐴</m:t>
                            </m:r>
                          </m:e>
                          <m:sub>
                            <m:r>
                              <a:rPr lang="en-US" b="0" i="1" smtClean="0">
                                <a:latin typeface="Cambria Math"/>
                              </a:rPr>
                              <m:t>0</m:t>
                            </m:r>
                          </m:sub>
                        </m:sSub>
                      </m:den>
                    </m:f>
                  </m:oMath>
                </a14:m>
                <a:endParaRPr lang="en-US" dirty="0" smtClean="0"/>
              </a:p>
              <a:p>
                <a:r>
                  <a:rPr lang="en-US" dirty="0" err="1" smtClean="0"/>
                  <a:t>Phenomelological</a:t>
                </a:r>
                <a:r>
                  <a:rPr lang="en-US" dirty="0" smtClean="0"/>
                  <a:t> – agrees well in practice but is not easily supported by theory</a:t>
                </a:r>
              </a:p>
              <a:p>
                <a:r>
                  <a:rPr lang="en-US" dirty="0" smtClean="0"/>
                  <a:t>If given an attenuation </a:t>
                </a:r>
                <a:r>
                  <a:rPr lang="en-US" dirty="0" err="1" smtClean="0"/>
                  <a:t>coefficent</a:t>
                </a:r>
                <a:r>
                  <a:rPr lang="en-US" dirty="0" smtClean="0"/>
                  <a:t>, </a:t>
                </a:r>
                <a14:m>
                  <m:oMath xmlns:m="http://schemas.openxmlformats.org/officeDocument/2006/math">
                    <m:r>
                      <a:rPr lang="en-US" i="1" smtClean="0">
                        <a:latin typeface="Cambria Math"/>
                        <a:ea typeface="Cambria Math"/>
                      </a:rPr>
                      <m:t>∝</m:t>
                    </m:r>
                  </m:oMath>
                </a14:m>
                <a:r>
                  <a:rPr lang="en-US" dirty="0" smtClean="0"/>
                  <a:t>, convert to </a:t>
                </a:r>
                <a14:m>
                  <m:oMath xmlns:m="http://schemas.openxmlformats.org/officeDocument/2006/math">
                    <m:sSub>
                      <m:sSubPr>
                        <m:ctrlPr>
                          <a:rPr lang="en-US" i="1" smtClean="0">
                            <a:latin typeface="Cambria Math"/>
                          </a:rPr>
                        </m:ctrlPr>
                      </m:sSubPr>
                      <m:e>
                        <m:r>
                          <a:rPr lang="en-US" i="1" smtClean="0">
                            <a:latin typeface="Cambria Math"/>
                            <a:ea typeface="Cambria Math"/>
                          </a:rPr>
                          <m:t>𝜇</m:t>
                        </m:r>
                      </m:e>
                      <m:sub>
                        <m:r>
                          <a:rPr lang="en-US" b="0" i="1" smtClean="0">
                            <a:latin typeface="Cambria Math"/>
                          </a:rPr>
                          <m:t>𝑎</m:t>
                        </m:r>
                      </m:sub>
                    </m:sSub>
                  </m:oMath>
                </a14:m>
                <a:r>
                  <a:rPr lang="en-US" dirty="0" smtClean="0"/>
                  <a:t> then you can use the forward-traveling plane wave with attenuation equation.</a:t>
                </a:r>
              </a:p>
              <a:p>
                <a:pPr lvl="1"/>
                <a14:m>
                  <m:oMath xmlns:m="http://schemas.openxmlformats.org/officeDocument/2006/math">
                    <m:r>
                      <a:rPr lang="en-US" i="1" smtClean="0">
                        <a:latin typeface="Cambria Math"/>
                        <a:ea typeface="Cambria Math"/>
                      </a:rPr>
                      <m:t>∝</m:t>
                    </m:r>
                    <m:r>
                      <a:rPr lang="en-US" b="0" i="1" smtClean="0">
                        <a:latin typeface="Cambria Math"/>
                        <a:ea typeface="Cambria Math"/>
                      </a:rPr>
                      <m:t> =</m:t>
                    </m:r>
                    <m:r>
                      <a:rPr lang="en-US" b="0" i="1" smtClean="0">
                        <a:latin typeface="Cambria Math"/>
                        <a:ea typeface="Cambria Math"/>
                      </a:rPr>
                      <m:t>𝑎</m:t>
                    </m:r>
                    <m:sSup>
                      <m:sSupPr>
                        <m:ctrlPr>
                          <a:rPr lang="en-US" b="0" i="1" smtClean="0">
                            <a:latin typeface="Cambria Math"/>
                            <a:ea typeface="Cambria Math"/>
                          </a:rPr>
                        </m:ctrlPr>
                      </m:sSupPr>
                      <m:e>
                        <m:r>
                          <a:rPr lang="en-US" b="0" i="1" smtClean="0">
                            <a:latin typeface="Cambria Math"/>
                            <a:ea typeface="Cambria Math"/>
                          </a:rPr>
                          <m:t>𝑓</m:t>
                        </m:r>
                      </m:e>
                      <m:sup>
                        <m:r>
                          <a:rPr lang="en-US" b="0" i="1" smtClean="0">
                            <a:latin typeface="Cambria Math"/>
                            <a:ea typeface="Cambria Math"/>
                          </a:rPr>
                          <m:t>𝑏</m:t>
                        </m:r>
                      </m:sup>
                    </m:sSup>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US">
                    <a:noFill/>
                  </a:rPr>
                  <a:t> </a:t>
                </a:r>
              </a:p>
            </p:txBody>
          </p:sp>
        </mc:Fallback>
      </mc:AlternateContent>
    </p:spTree>
    <p:extLst>
      <p:ext uri="{BB962C8B-B14F-4D97-AF65-F5344CB8AC3E}">
        <p14:creationId xmlns:p14="http://schemas.microsoft.com/office/powerpoint/2010/main" val="1028792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Wave Propagation - Attenuation</a:t>
            </a:r>
          </a:p>
        </p:txBody>
      </p:sp>
      <p:sp>
        <p:nvSpPr>
          <p:cNvPr id="3" name="Content Placeholder 2"/>
          <p:cNvSpPr>
            <a:spLocks noGrp="1"/>
          </p:cNvSpPr>
          <p:nvPr>
            <p:ph idx="1"/>
          </p:nvPr>
        </p:nvSpPr>
        <p:spPr/>
        <p:txBody>
          <a:bodyPr/>
          <a:lstStyle/>
          <a:p>
            <a:r>
              <a:rPr lang="en-US" dirty="0" smtClean="0"/>
              <a:t>When attenuation is only due to the conversion of acoustic energy to thermal energy, the attenuation coefficient is called the absorption </a:t>
            </a:r>
            <a:r>
              <a:rPr lang="en-US" dirty="0" err="1" smtClean="0"/>
              <a:t>coefficent</a:t>
            </a:r>
            <a:r>
              <a:rPr lang="en-US" dirty="0" smtClean="0"/>
              <a:t>.</a:t>
            </a:r>
            <a:endParaRPr lang="en-US" dirty="0"/>
          </a:p>
        </p:txBody>
      </p:sp>
    </p:spTree>
    <p:extLst>
      <p:ext uri="{BB962C8B-B14F-4D97-AF65-F5344CB8AC3E}">
        <p14:creationId xmlns:p14="http://schemas.microsoft.com/office/powerpoint/2010/main" val="3901010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Propagation - Scattering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Many targets within the body are significantly smaller than the acoustic wavelength.</a:t>
                </a:r>
              </a:p>
              <a:p>
                <a:r>
                  <a:rPr lang="en-US" dirty="0" smtClean="0"/>
                  <a:t>Under these circumstances, assume that when the target is excited by an incident acoustic plane wave, it vibrates as a small spherical body, which gives rise to spherical waves.</a:t>
                </a:r>
              </a:p>
              <a:p>
                <a:r>
                  <a:rPr lang="en-US" dirty="0" smtClean="0"/>
                  <a:t>See Figure 10.3</a:t>
                </a:r>
              </a:p>
              <a:p>
                <a:r>
                  <a:rPr lang="en-US" dirty="0" smtClean="0"/>
                  <a:t>Small target at (0,0,d) acts as a spherical wave source, converts a fraction of the incident wave into a spherical wave</a:t>
                </a:r>
              </a:p>
              <a:p>
                <a:pPr lvl="1"/>
                <a:r>
                  <a:rPr lang="en-US" dirty="0" smtClean="0"/>
                  <a:t>The fraction of the incident wave converted into the spherical wave is denoted R, and is the reflection coefficient.  It is a property of the individual target and the embedding medium.</a:t>
                </a:r>
              </a:p>
              <a:p>
                <a:pPr lvl="1"/>
                <a:r>
                  <a:rPr lang="en-US" dirty="0" smtClean="0"/>
                  <a:t>Scattered wave equation</a:t>
                </a:r>
              </a:p>
              <a:p>
                <a:pPr lvl="2"/>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𝑠</m:t>
                        </m:r>
                      </m:sub>
                    </m:sSub>
                    <m:d>
                      <m:dPr>
                        <m:ctrlPr>
                          <a:rPr lang="en-US" b="0" i="1" smtClean="0">
                            <a:latin typeface="Cambria Math"/>
                          </a:rPr>
                        </m:ctrlPr>
                      </m:dPr>
                      <m:e>
                        <m:r>
                          <a:rPr lang="en-US" b="0" i="1" smtClean="0">
                            <a:latin typeface="Cambria Math"/>
                          </a:rPr>
                          <m:t>𝑟</m:t>
                        </m:r>
                        <m:r>
                          <a:rPr lang="en-US" b="0" i="1" smtClean="0">
                            <a:latin typeface="Cambria Math"/>
                          </a:rPr>
                          <m:t>,</m:t>
                        </m:r>
                        <m:r>
                          <a:rPr lang="en-US" b="0" i="1" smtClean="0">
                            <a:latin typeface="Cambria Math"/>
                          </a:rPr>
                          <m:t>𝑡</m:t>
                        </m:r>
                      </m:e>
                    </m:d>
                    <m:r>
                      <a:rPr lang="en-US" b="0" i="1" smtClean="0">
                        <a:latin typeface="Cambria Math"/>
                      </a:rPr>
                      <m:t>=</m:t>
                    </m:r>
                    <m:f>
                      <m:fPr>
                        <m:ctrlPr>
                          <a:rPr lang="en-US" b="0" i="1" smtClean="0">
                            <a:latin typeface="Cambria Math"/>
                          </a:rPr>
                        </m:ctrlPr>
                      </m:fPr>
                      <m:num>
                        <m:r>
                          <a:rPr lang="en-US" b="0" i="1" smtClean="0">
                            <a:latin typeface="Cambria Math"/>
                          </a:rPr>
                          <m:t>𝑅</m:t>
                        </m:r>
                        <m:sSup>
                          <m:sSupPr>
                            <m:ctrlPr>
                              <a:rPr lang="en-US" b="0" i="1" smtClean="0">
                                <a:latin typeface="Cambria Math"/>
                              </a:rPr>
                            </m:ctrlPr>
                          </m:sSupPr>
                          <m:e>
                            <m:r>
                              <a:rPr lang="en-US" b="0" i="1" smtClean="0">
                                <a:latin typeface="Cambria Math"/>
                              </a:rPr>
                              <m:t>𝑒</m:t>
                            </m:r>
                          </m:e>
                          <m:sup>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𝑎</m:t>
                                </m:r>
                              </m:sub>
                            </m:sSub>
                            <m:r>
                              <a:rPr lang="en-US" b="0" i="1" smtClean="0">
                                <a:latin typeface="Cambria Math"/>
                                <a:ea typeface="Cambria Math"/>
                              </a:rPr>
                              <m:t>𝑟</m:t>
                            </m:r>
                          </m:sup>
                        </m:sSup>
                      </m:num>
                      <m:den>
                        <m:r>
                          <a:rPr lang="en-US" b="0" i="1" smtClean="0">
                            <a:latin typeface="Cambria Math"/>
                          </a:rPr>
                          <m:t>𝑟</m:t>
                        </m:r>
                      </m:den>
                    </m:f>
                    <m:sSub>
                      <m:sSubPr>
                        <m:ctrlPr>
                          <a:rPr lang="en-US" b="0" i="1" smtClean="0">
                            <a:latin typeface="Cambria Math"/>
                          </a:rPr>
                        </m:ctrlPr>
                      </m:sSubPr>
                      <m:e>
                        <m:r>
                          <a:rPr lang="en-US" b="0" i="1" smtClean="0">
                            <a:latin typeface="Cambria Math"/>
                          </a:rPr>
                          <m:t>𝐴</m:t>
                        </m:r>
                      </m:e>
                      <m:sub>
                        <m:r>
                          <a:rPr lang="en-US" b="0" i="1" smtClean="0">
                            <a:latin typeface="Cambria Math"/>
                          </a:rPr>
                          <m:t>0</m:t>
                        </m:r>
                      </m:sub>
                    </m:sSub>
                    <m:sSup>
                      <m:sSupPr>
                        <m:ctrlPr>
                          <a:rPr lang="en-US" b="0" i="1" smtClean="0">
                            <a:latin typeface="Cambria Math"/>
                          </a:rPr>
                        </m:ctrlPr>
                      </m:sSupPr>
                      <m:e>
                        <m:r>
                          <a:rPr lang="en-US" b="0" i="1" smtClean="0">
                            <a:latin typeface="Cambria Math"/>
                          </a:rPr>
                          <m:t>𝑒</m:t>
                        </m:r>
                      </m:e>
                      <m:sup>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𝑎</m:t>
                            </m:r>
                          </m:sub>
                        </m:sSub>
                        <m:r>
                          <a:rPr lang="en-US" b="0" i="1" smtClean="0">
                            <a:latin typeface="Cambria Math"/>
                          </a:rPr>
                          <m:t>𝑑</m:t>
                        </m:r>
                      </m:sup>
                    </m:sSup>
                    <m:r>
                      <a:rPr lang="en-US" b="0" i="1" smtClean="0">
                        <a:latin typeface="Cambria Math"/>
                      </a:rPr>
                      <m:t>𝑓</m:t>
                    </m:r>
                    <m:r>
                      <a:rPr lang="en-US" b="0" i="1" smtClean="0">
                        <a:latin typeface="Cambria Math"/>
                      </a:rPr>
                      <m:t>(</m:t>
                    </m:r>
                    <m:r>
                      <a:rPr lang="en-US" b="0" i="1" smtClean="0">
                        <a:latin typeface="Cambria Math"/>
                      </a:rPr>
                      <m:t>𝑡</m:t>
                    </m:r>
                    <m:r>
                      <a:rPr lang="en-US" b="0" i="1" smtClean="0">
                        <a:latin typeface="Cambria Math"/>
                      </a:rPr>
                      <m:t>−</m:t>
                    </m:r>
                    <m:sSup>
                      <m:sSupPr>
                        <m:ctrlPr>
                          <a:rPr lang="en-US" b="0" i="1" smtClean="0">
                            <a:latin typeface="Cambria Math"/>
                          </a:rPr>
                        </m:ctrlPr>
                      </m:sSupPr>
                      <m:e>
                        <m:r>
                          <a:rPr lang="en-US" b="0" i="1" smtClean="0">
                            <a:latin typeface="Cambria Math"/>
                          </a:rPr>
                          <m:t>𝑐</m:t>
                        </m:r>
                      </m:e>
                      <m:sup>
                        <m:r>
                          <a:rPr lang="en-US" b="0" i="1" smtClean="0">
                            <a:latin typeface="Cambria Math"/>
                          </a:rPr>
                          <m:t>−1</m:t>
                        </m:r>
                      </m:sup>
                    </m:sSup>
                    <m:r>
                      <a:rPr lang="en-US" b="0" i="1" smtClean="0">
                        <a:latin typeface="Cambria Math"/>
                      </a:rPr>
                      <m:t>𝑑</m:t>
                    </m:r>
                    <m:r>
                      <a:rPr lang="en-US" b="0" i="1" smtClean="0">
                        <a:latin typeface="Cambria Math"/>
                      </a:rPr>
                      <m:t>−</m:t>
                    </m:r>
                    <m:sSup>
                      <m:sSupPr>
                        <m:ctrlPr>
                          <a:rPr lang="en-US" b="0" i="1" smtClean="0">
                            <a:latin typeface="Cambria Math"/>
                          </a:rPr>
                        </m:ctrlPr>
                      </m:sSupPr>
                      <m:e>
                        <m:r>
                          <a:rPr lang="en-US" b="0" i="1" smtClean="0">
                            <a:latin typeface="Cambria Math"/>
                          </a:rPr>
                          <m:t>𝑐</m:t>
                        </m:r>
                      </m:e>
                      <m:sup>
                        <m:r>
                          <a:rPr lang="en-US" b="0" i="1" smtClean="0">
                            <a:latin typeface="Cambria Math"/>
                          </a:rPr>
                          <m:t>−1</m:t>
                        </m:r>
                      </m:sup>
                    </m:sSup>
                    <m:r>
                      <a:rPr lang="en-US" b="0" i="1" smtClean="0">
                        <a:latin typeface="Cambria Math"/>
                      </a:rPr>
                      <m:t>𝑟</m:t>
                    </m:r>
                    <m:r>
                      <a:rPr lang="en-US" b="0" i="1" smtClean="0">
                        <a:latin typeface="Cambria Math"/>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525" r="-1840"/>
                </a:stretch>
              </a:blipFill>
            </p:spPr>
            <p:txBody>
              <a:bodyPr/>
              <a:lstStyle/>
              <a:p>
                <a:r>
                  <a:rPr lang="en-US">
                    <a:noFill/>
                  </a:rPr>
                  <a:t> </a:t>
                </a:r>
              </a:p>
            </p:txBody>
          </p:sp>
        </mc:Fallback>
      </mc:AlternateContent>
    </p:spTree>
    <p:extLst>
      <p:ext uri="{BB962C8B-B14F-4D97-AF65-F5344CB8AC3E}">
        <p14:creationId xmlns:p14="http://schemas.microsoft.com/office/powerpoint/2010/main" val="3291691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Doppler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Change in frequency of the sound due to the relative motion of the source and/or receiver</a:t>
                </a:r>
              </a:p>
              <a:p>
                <a:pPr lvl="1"/>
                <a:r>
                  <a:rPr lang="en-US" dirty="0" smtClean="0"/>
                  <a:t>Example: ambulance</a:t>
                </a:r>
              </a:p>
              <a:p>
                <a:pPr lvl="1"/>
                <a:endParaRPr lang="en-US" dirty="0"/>
              </a:p>
              <a:p>
                <a:pPr lvl="1"/>
                <a:endParaRPr lang="en-US" dirty="0" smtClean="0"/>
              </a:p>
              <a:p>
                <a:pPr lvl="1"/>
                <a:endParaRPr lang="en-US" dirty="0"/>
              </a:p>
              <a:p>
                <a:pPr lvl="1"/>
                <a:endParaRPr lang="en-US" dirty="0" smtClean="0"/>
              </a:p>
              <a:p>
                <a:pPr lvl="1"/>
                <a:r>
                  <a:rPr lang="en-US" dirty="0" smtClean="0"/>
                  <a:t>Figure 10.4 (a)</a:t>
                </a:r>
              </a:p>
              <a:p>
                <a:pPr lvl="2"/>
                <a14:m>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𝑇</m:t>
                        </m:r>
                      </m:sub>
                    </m:sSub>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𝑜</m:t>
                        </m:r>
                      </m:sub>
                    </m:sSub>
                    <m:f>
                      <m:fPr>
                        <m:ctrlPr>
                          <a:rPr lang="en-US" b="0" i="1" smtClean="0">
                            <a:latin typeface="Cambria Math"/>
                          </a:rPr>
                        </m:ctrlPr>
                      </m:fPr>
                      <m:num>
                        <m:r>
                          <a:rPr lang="en-US" b="0" i="1" smtClean="0">
                            <a:latin typeface="Cambria Math"/>
                          </a:rPr>
                          <m:t>𝑐</m:t>
                        </m:r>
                      </m:num>
                      <m:den>
                        <m:r>
                          <a:rPr lang="en-US" b="0" i="1" smtClean="0">
                            <a:latin typeface="Cambria Math"/>
                          </a:rPr>
                          <m:t>𝑐</m:t>
                        </m:r>
                        <m:r>
                          <a:rPr lang="en-US" b="0" i="1" smtClean="0">
                            <a:latin typeface="Cambria Math"/>
                          </a:rPr>
                          <m:t>+</m:t>
                        </m:r>
                        <m:r>
                          <a:rPr lang="en-US" b="0" i="1" smtClean="0">
                            <a:latin typeface="Cambria Math"/>
                          </a:rPr>
                          <m:t>𝑣</m:t>
                        </m:r>
                      </m:den>
                    </m:f>
                  </m:oMath>
                </a14:m>
                <a:r>
                  <a:rPr lang="en-US" dirty="0" smtClean="0"/>
                  <a:t>   , but the frequency shift is only dependent on the component of source velocity in the direction of the observer</a:t>
                </a:r>
              </a:p>
              <a:p>
                <a:pPr lvl="2"/>
                <a14:m>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𝑇</m:t>
                        </m:r>
                      </m:sub>
                    </m:sSub>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𝑜</m:t>
                        </m:r>
                      </m:sub>
                    </m:sSub>
                    <m:f>
                      <m:fPr>
                        <m:ctrlPr>
                          <a:rPr lang="en-US" i="1">
                            <a:latin typeface="Cambria Math"/>
                          </a:rPr>
                        </m:ctrlPr>
                      </m:fPr>
                      <m:num>
                        <m:r>
                          <a:rPr lang="en-US" i="1">
                            <a:latin typeface="Cambria Math"/>
                          </a:rPr>
                          <m:t>𝑐</m:t>
                        </m:r>
                      </m:num>
                      <m:den>
                        <m:r>
                          <a:rPr lang="en-US" i="1">
                            <a:latin typeface="Cambria Math"/>
                          </a:rPr>
                          <m:t>𝑐</m:t>
                        </m:r>
                        <m:r>
                          <a:rPr lang="en-US" i="1">
                            <a:latin typeface="Cambria Math"/>
                          </a:rPr>
                          <m:t>+</m:t>
                        </m:r>
                        <m:r>
                          <a:rPr lang="en-US" i="1">
                            <a:latin typeface="Cambria Math"/>
                          </a:rPr>
                          <m:t>𝑣</m:t>
                        </m:r>
                        <m:func>
                          <m:funcPr>
                            <m:ctrlPr>
                              <a:rPr lang="en-US" i="1" smtClean="0">
                                <a:latin typeface="Cambria Math"/>
                              </a:rPr>
                            </m:ctrlPr>
                          </m:funcPr>
                          <m:fName>
                            <m:r>
                              <m:rPr>
                                <m:sty m:val="p"/>
                              </m:rPr>
                              <a:rPr lang="en-US" i="0" smtClean="0">
                                <a:latin typeface="Cambria Math"/>
                              </a:rPr>
                              <m:t>cos</m:t>
                            </m:r>
                          </m:fName>
                          <m:e>
                            <m:r>
                              <a:rPr lang="en-US" i="1" smtClean="0">
                                <a:latin typeface="Cambria Math"/>
                                <a:ea typeface="Cambria Math"/>
                              </a:rPr>
                              <m:t>𝜃</m:t>
                            </m:r>
                          </m:e>
                        </m:func>
                      </m:den>
                    </m:f>
                  </m:oMath>
                </a14:m>
                <a:r>
                  <a:rPr lang="en-US" dirty="0" smtClean="0"/>
                  <a:t> where </a:t>
                </a:r>
                <a:r>
                  <a:rPr lang="el-GR" dirty="0" smtClean="0"/>
                  <a:t>ϴ</a:t>
                </a:r>
                <a:r>
                  <a:rPr lang="en-US" dirty="0" smtClean="0"/>
                  <a:t> is angle between the vector pointing from source to receiver and the vector pointing from source to direction of motion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952750"/>
            <a:ext cx="3810000" cy="952500"/>
          </a:xfrm>
          <a:prstGeom prst="rect">
            <a:avLst/>
          </a:prstGeom>
        </p:spPr>
      </p:pic>
    </p:spTree>
    <p:extLst>
      <p:ext uri="{BB962C8B-B14F-4D97-AF65-F5344CB8AC3E}">
        <p14:creationId xmlns:p14="http://schemas.microsoft.com/office/powerpoint/2010/main" val="402883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Doppler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difference between observed and source frequencies is the Doppler frequency</a:t>
                </a:r>
              </a:p>
              <a:p>
                <a:pPr lvl="1"/>
                <a14:m>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𝐷</m:t>
                        </m:r>
                      </m:sub>
                    </m:sSub>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𝑇</m:t>
                        </m:r>
                      </m:sub>
                    </m:sSub>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𝑂</m:t>
                        </m:r>
                      </m:sub>
                    </m:sSub>
                  </m:oMath>
                </a14:m>
                <a:endParaRPr lang="en-US" dirty="0" smtClean="0"/>
              </a:p>
              <a:p>
                <a:pPr lvl="1"/>
                <a:r>
                  <a:rPr lang="en-US" dirty="0" smtClean="0"/>
                  <a:t>Thus, </a:t>
                </a:r>
                <a14:m>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𝐷</m:t>
                        </m:r>
                      </m:sub>
                    </m:sSub>
                    <m:r>
                      <a:rPr lang="en-US" i="1">
                        <a:latin typeface="Cambria Math"/>
                      </a:rPr>
                      <m:t>=</m:t>
                    </m:r>
                    <m:d>
                      <m:dPr>
                        <m:ctrlPr>
                          <a:rPr lang="en-US" i="1" smtClean="0">
                            <a:latin typeface="Cambria Math"/>
                          </a:rPr>
                        </m:ctrlPr>
                      </m:dPr>
                      <m:e>
                        <m:f>
                          <m:fPr>
                            <m:ctrlPr>
                              <a:rPr lang="en-US" i="1" smtClean="0">
                                <a:latin typeface="Cambria Math"/>
                              </a:rPr>
                            </m:ctrlPr>
                          </m:fPr>
                          <m:num>
                            <m:r>
                              <a:rPr lang="en-US" b="0" i="1" smtClean="0">
                                <a:latin typeface="Cambria Math"/>
                              </a:rPr>
                              <m:t>𝑣</m:t>
                            </m:r>
                            <m:func>
                              <m:funcPr>
                                <m:ctrlPr>
                                  <a:rPr lang="en-US" b="0" i="1" smtClean="0">
                                    <a:latin typeface="Cambria Math"/>
                                  </a:rPr>
                                </m:ctrlPr>
                              </m:funcPr>
                              <m:fName>
                                <m:r>
                                  <m:rPr>
                                    <m:sty m:val="p"/>
                                  </m:rPr>
                                  <a:rPr lang="en-US" b="0" i="0" smtClean="0">
                                    <a:latin typeface="Cambria Math"/>
                                  </a:rPr>
                                  <m:t>cos</m:t>
                                </m:r>
                              </m:fName>
                              <m:e>
                                <m:r>
                                  <a:rPr lang="en-US" b="0" i="1" smtClean="0">
                                    <a:latin typeface="Cambria Math"/>
                                    <a:ea typeface="Cambria Math"/>
                                  </a:rPr>
                                  <m:t>𝜃</m:t>
                                </m:r>
                              </m:e>
                            </m:func>
                          </m:num>
                          <m:den>
                            <m:r>
                              <a:rPr lang="en-US" b="0" i="1" smtClean="0">
                                <a:latin typeface="Cambria Math"/>
                              </a:rPr>
                              <m:t>𝑐</m:t>
                            </m:r>
                            <m:r>
                              <a:rPr lang="en-US" b="0" i="1" smtClean="0">
                                <a:latin typeface="Cambria Math"/>
                              </a:rPr>
                              <m:t>−</m:t>
                            </m:r>
                            <m:r>
                              <a:rPr lang="en-US" b="0" i="1" smtClean="0">
                                <a:latin typeface="Cambria Math"/>
                              </a:rPr>
                              <m:t>𝑣</m:t>
                            </m:r>
                            <m:func>
                              <m:funcPr>
                                <m:ctrlPr>
                                  <a:rPr lang="en-US" b="0" i="1" smtClean="0">
                                    <a:latin typeface="Cambria Math"/>
                                  </a:rPr>
                                </m:ctrlPr>
                              </m:funcPr>
                              <m:fName>
                                <m:r>
                                  <m:rPr>
                                    <m:sty m:val="p"/>
                                  </m:rPr>
                                  <a:rPr lang="en-US" b="0" i="0" smtClean="0">
                                    <a:latin typeface="Cambria Math"/>
                                  </a:rPr>
                                  <m:t>cos</m:t>
                                </m:r>
                              </m:fName>
                              <m:e>
                                <m:r>
                                  <a:rPr lang="en-US" b="0" i="1" smtClean="0">
                                    <a:latin typeface="Cambria Math"/>
                                    <a:ea typeface="Cambria Math"/>
                                  </a:rPr>
                                  <m:t>𝜃</m:t>
                                </m:r>
                              </m:e>
                            </m:func>
                          </m:den>
                        </m:f>
                      </m:e>
                    </m:d>
                    <m:sSub>
                      <m:sSubPr>
                        <m:ctrlPr>
                          <a:rPr lang="en-US" i="1">
                            <a:latin typeface="Cambria Math"/>
                          </a:rPr>
                        </m:ctrlPr>
                      </m:sSubPr>
                      <m:e>
                        <m:r>
                          <a:rPr lang="en-US" i="1">
                            <a:latin typeface="Cambria Math"/>
                          </a:rPr>
                          <m:t>𝑓</m:t>
                        </m:r>
                      </m:e>
                      <m:sub>
                        <m:r>
                          <a:rPr lang="en-US" i="1">
                            <a:latin typeface="Cambria Math"/>
                          </a:rPr>
                          <m:t>𝑂</m:t>
                        </m:r>
                      </m:sub>
                    </m:sSub>
                  </m:oMath>
                </a14:m>
                <a:r>
                  <a:rPr lang="en-US" dirty="0" smtClean="0"/>
                  <a:t>, but because </a:t>
                </a:r>
                <a:r>
                  <a:rPr lang="en-US" i="1" dirty="0" smtClean="0"/>
                  <a:t>c</a:t>
                </a:r>
                <a:r>
                  <a:rPr lang="en-US" dirty="0" smtClean="0"/>
                  <a:t> &gt;&gt; </a:t>
                </a:r>
                <a:r>
                  <a:rPr lang="en-US" i="1" dirty="0" smtClean="0"/>
                  <a:t>v, </a:t>
                </a:r>
                <a14:m>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𝐷</m:t>
                        </m:r>
                      </m:sub>
                    </m:sSub>
                    <m:r>
                      <a:rPr lang="en-US" i="1">
                        <a:latin typeface="Cambria Math"/>
                      </a:rPr>
                      <m:t>=</m:t>
                    </m:r>
                    <m:d>
                      <m:dPr>
                        <m:ctrlPr>
                          <a:rPr lang="en-US" i="1">
                            <a:latin typeface="Cambria Math"/>
                          </a:rPr>
                        </m:ctrlPr>
                      </m:dPr>
                      <m:e>
                        <m:f>
                          <m:fPr>
                            <m:ctrlPr>
                              <a:rPr lang="en-US" i="1">
                                <a:latin typeface="Cambria Math"/>
                              </a:rPr>
                            </m:ctrlPr>
                          </m:fPr>
                          <m:num>
                            <m:r>
                              <a:rPr lang="en-US" i="1">
                                <a:latin typeface="Cambria Math"/>
                              </a:rPr>
                              <m:t>𝑣</m:t>
                            </m:r>
                            <m:func>
                              <m:funcPr>
                                <m:ctrlPr>
                                  <a:rPr lang="en-US" i="1">
                                    <a:latin typeface="Cambria Math"/>
                                  </a:rPr>
                                </m:ctrlPr>
                              </m:funcPr>
                              <m:fName>
                                <m:r>
                                  <m:rPr>
                                    <m:sty m:val="p"/>
                                  </m:rPr>
                                  <a:rPr lang="en-US">
                                    <a:latin typeface="Cambria Math"/>
                                  </a:rPr>
                                  <m:t>cos</m:t>
                                </m:r>
                              </m:fName>
                              <m:e>
                                <m:r>
                                  <a:rPr lang="en-US" i="1">
                                    <a:latin typeface="Cambria Math"/>
                                    <a:ea typeface="Cambria Math"/>
                                  </a:rPr>
                                  <m:t>𝜃</m:t>
                                </m:r>
                              </m:e>
                            </m:func>
                          </m:num>
                          <m:den>
                            <m:r>
                              <a:rPr lang="en-US" i="1">
                                <a:latin typeface="Cambria Math"/>
                              </a:rPr>
                              <m:t>𝑐</m:t>
                            </m:r>
                          </m:den>
                        </m:f>
                      </m:e>
                    </m:d>
                    <m:sSub>
                      <m:sSubPr>
                        <m:ctrlPr>
                          <a:rPr lang="en-US" i="1">
                            <a:latin typeface="Cambria Math"/>
                          </a:rPr>
                        </m:ctrlPr>
                      </m:sSubPr>
                      <m:e>
                        <m:r>
                          <a:rPr lang="en-US" i="1">
                            <a:latin typeface="Cambria Math"/>
                          </a:rPr>
                          <m:t>𝑓</m:t>
                        </m:r>
                      </m:e>
                      <m:sub>
                        <m:r>
                          <a:rPr lang="en-US" i="1">
                            <a:latin typeface="Cambria Math"/>
                          </a:rPr>
                          <m:t>𝑂</m:t>
                        </m:r>
                      </m:sub>
                    </m:sSub>
                  </m:oMath>
                </a14:m>
                <a:endParaRPr lang="en-US" dirty="0" smtClean="0"/>
              </a:p>
              <a:p>
                <a:pPr lvl="1"/>
                <a:r>
                  <a:rPr lang="en-US" dirty="0" smtClean="0"/>
                  <a:t>Sign of Doppler frequency indicates direction</a:t>
                </a:r>
              </a:p>
              <a:p>
                <a:pPr lvl="2"/>
                <a:r>
                  <a:rPr lang="en-US" dirty="0" smtClean="0"/>
                  <a:t>+ : Source moving towards observer</a:t>
                </a:r>
              </a:p>
              <a:p>
                <a:pPr lvl="2"/>
                <a:r>
                  <a:rPr lang="en-US" dirty="0" smtClean="0"/>
                  <a:t>-  : Source moving away from observer</a:t>
                </a:r>
              </a:p>
              <a:p>
                <a:pPr lvl="1"/>
                <a:r>
                  <a:rPr lang="en-US" dirty="0" smtClean="0"/>
                  <a:t>Pulse echo mode: Transducer is both source of sound and receiver of the Doppler-shifted echo returning from the object. </a:t>
                </a:r>
                <a:endParaRPr lang="en-US" dirty="0"/>
              </a:p>
              <a:p>
                <a:pPr lvl="2"/>
                <a:r>
                  <a:rPr lang="en-US" dirty="0" smtClean="0"/>
                  <a:t>Sound collected by transducer is received by moving object and retransmitted by moving object.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US">
                    <a:noFill/>
                  </a:rPr>
                  <a:t> </a:t>
                </a:r>
              </a:p>
            </p:txBody>
          </p:sp>
        </mc:Fallback>
      </mc:AlternateContent>
    </p:spTree>
    <p:extLst>
      <p:ext uri="{BB962C8B-B14F-4D97-AF65-F5344CB8AC3E}">
        <p14:creationId xmlns:p14="http://schemas.microsoft.com/office/powerpoint/2010/main" val="1450049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Doppler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Consider 10.4 (b)</a:t>
                </a:r>
              </a:p>
              <a:p>
                <a:pPr lvl="1"/>
                <a:r>
                  <a:rPr lang="en-US" dirty="0" smtClean="0"/>
                  <a:t>T is stationary source, O is moving receiver. </a:t>
                </a:r>
              </a:p>
              <a:p>
                <a:pPr lvl="1"/>
                <a:r>
                  <a:rPr lang="en-US" dirty="0" smtClean="0"/>
                  <a:t>Moving object observes a frequency, </a:t>
                </a:r>
                <a14:m>
                  <m:oMath xmlns:m="http://schemas.openxmlformats.org/officeDocument/2006/math">
                    <m:sSub>
                      <m:sSubPr>
                        <m:ctrlPr>
                          <a:rPr lang="en-US" i="1">
                            <a:latin typeface="Cambria Math"/>
                          </a:rPr>
                        </m:ctrlPr>
                      </m:sSubPr>
                      <m:e>
                        <m:r>
                          <a:rPr lang="en-US" i="1">
                            <a:latin typeface="Cambria Math"/>
                          </a:rPr>
                          <m:t>𝑓</m:t>
                        </m:r>
                      </m:e>
                      <m:sub>
                        <m:r>
                          <a:rPr lang="en-US" b="0" i="1" smtClean="0">
                            <a:latin typeface="Cambria Math"/>
                          </a:rPr>
                          <m:t>𝑂</m:t>
                        </m:r>
                      </m:sub>
                    </m:sSub>
                    <m:r>
                      <a:rPr lang="en-US" i="1">
                        <a:latin typeface="Cambria Math"/>
                      </a:rPr>
                      <m:t>=</m:t>
                    </m:r>
                    <m:d>
                      <m:dPr>
                        <m:ctrlPr>
                          <a:rPr lang="en-US" i="1">
                            <a:latin typeface="Cambria Math"/>
                          </a:rPr>
                        </m:ctrlPr>
                      </m:dPr>
                      <m:e>
                        <m:f>
                          <m:fPr>
                            <m:ctrlPr>
                              <a:rPr lang="en-US" i="1">
                                <a:latin typeface="Cambria Math"/>
                              </a:rPr>
                            </m:ctrlPr>
                          </m:fPr>
                          <m:num>
                            <m:r>
                              <a:rPr lang="en-US" b="0" i="1" smtClean="0">
                                <a:latin typeface="Cambria Math"/>
                              </a:rPr>
                              <m:t>𝑐</m:t>
                            </m:r>
                            <m:r>
                              <a:rPr lang="en-US" b="0" i="1" smtClean="0">
                                <a:latin typeface="Cambria Math"/>
                              </a:rPr>
                              <m:t>+</m:t>
                            </m:r>
                            <m:r>
                              <a:rPr lang="en-US" i="1">
                                <a:latin typeface="Cambria Math"/>
                              </a:rPr>
                              <m:t>𝑣</m:t>
                            </m:r>
                            <m:func>
                              <m:funcPr>
                                <m:ctrlPr>
                                  <a:rPr lang="en-US" i="1">
                                    <a:latin typeface="Cambria Math"/>
                                  </a:rPr>
                                </m:ctrlPr>
                              </m:funcPr>
                              <m:fName>
                                <m:r>
                                  <m:rPr>
                                    <m:sty m:val="p"/>
                                  </m:rPr>
                                  <a:rPr lang="en-US">
                                    <a:latin typeface="Cambria Math"/>
                                  </a:rPr>
                                  <m:t>cos</m:t>
                                </m:r>
                              </m:fName>
                              <m:e>
                                <m:r>
                                  <a:rPr lang="en-US" i="1">
                                    <a:latin typeface="Cambria Math"/>
                                    <a:ea typeface="Cambria Math"/>
                                  </a:rPr>
                                  <m:t>𝜃</m:t>
                                </m:r>
                              </m:e>
                            </m:func>
                          </m:num>
                          <m:den>
                            <m:r>
                              <a:rPr lang="en-US" i="1">
                                <a:latin typeface="Cambria Math"/>
                              </a:rPr>
                              <m:t>𝑐</m:t>
                            </m:r>
                          </m:den>
                        </m:f>
                      </m:e>
                    </m:d>
                    <m:sSub>
                      <m:sSubPr>
                        <m:ctrlPr>
                          <a:rPr lang="en-US" i="1">
                            <a:latin typeface="Cambria Math"/>
                          </a:rPr>
                        </m:ctrlPr>
                      </m:sSubPr>
                      <m:e>
                        <m:r>
                          <a:rPr lang="en-US" i="1">
                            <a:latin typeface="Cambria Math"/>
                          </a:rPr>
                          <m:t>𝑓</m:t>
                        </m:r>
                      </m:e>
                      <m:sub>
                        <m:r>
                          <a:rPr lang="en-US" b="0" i="1" smtClean="0">
                            <a:latin typeface="Cambria Math"/>
                          </a:rPr>
                          <m:t>𝑠</m:t>
                        </m:r>
                      </m:sub>
                    </m:sSub>
                  </m:oMath>
                </a14:m>
                <a:r>
                  <a:rPr lang="en-US" dirty="0" smtClean="0"/>
                  <a:t>       [*]</a:t>
                </a:r>
              </a:p>
              <a:p>
                <a:pPr lvl="1"/>
                <a:r>
                  <a:rPr lang="en-US" dirty="0"/>
                  <a:t>A</a:t>
                </a:r>
                <a:r>
                  <a:rPr lang="en-US" dirty="0" smtClean="0"/>
                  <a:t>nd the corresponding Doppler frequency, </a:t>
                </a:r>
                <a14:m>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𝐷</m:t>
                        </m:r>
                      </m:sub>
                    </m:sSub>
                    <m:r>
                      <a:rPr lang="en-US" i="1">
                        <a:latin typeface="Cambria Math"/>
                      </a:rPr>
                      <m:t>=</m:t>
                    </m:r>
                    <m:sSub>
                      <m:sSubPr>
                        <m:ctrlPr>
                          <a:rPr lang="en-US" i="1">
                            <a:latin typeface="Cambria Math"/>
                          </a:rPr>
                        </m:ctrlPr>
                      </m:sSubPr>
                      <m:e>
                        <m:r>
                          <a:rPr lang="en-US" i="1">
                            <a:latin typeface="Cambria Math"/>
                          </a:rPr>
                          <m:t>𝑓</m:t>
                        </m:r>
                      </m:e>
                      <m:sub>
                        <m:r>
                          <a:rPr lang="en-US" b="0" i="1" smtClean="0">
                            <a:latin typeface="Cambria Math"/>
                          </a:rPr>
                          <m:t>𝑂</m:t>
                        </m:r>
                      </m:sub>
                    </m:sSub>
                    <m:r>
                      <a:rPr lang="en-US" i="1">
                        <a:latin typeface="Cambria Math"/>
                      </a:rPr>
                      <m:t>−</m:t>
                    </m:r>
                    <m:sSub>
                      <m:sSubPr>
                        <m:ctrlPr>
                          <a:rPr lang="en-US" i="1">
                            <a:latin typeface="Cambria Math"/>
                          </a:rPr>
                        </m:ctrlPr>
                      </m:sSubPr>
                      <m:e>
                        <m:r>
                          <a:rPr lang="en-US" i="1">
                            <a:latin typeface="Cambria Math"/>
                          </a:rPr>
                          <m:t>𝑓</m:t>
                        </m:r>
                      </m:e>
                      <m:sub>
                        <m:r>
                          <a:rPr lang="en-US" b="0" i="1" smtClean="0">
                            <a:latin typeface="Cambria Math"/>
                          </a:rPr>
                          <m:t>𝑆</m:t>
                        </m:r>
                      </m:sub>
                    </m:sSub>
                  </m:oMath>
                </a14:m>
                <a:endParaRPr lang="en-US" dirty="0" smtClean="0"/>
              </a:p>
              <a:p>
                <a:pPr lvl="1"/>
                <a:r>
                  <a:rPr lang="en-US" dirty="0" smtClean="0"/>
                  <a:t>Equivalent to </a:t>
                </a:r>
                <a14:m>
                  <m:oMath xmlns:m="http://schemas.openxmlformats.org/officeDocument/2006/math">
                    <m:sSub>
                      <m:sSubPr>
                        <m:ctrlPr>
                          <a:rPr lang="en-US" i="1">
                            <a:latin typeface="Cambria Math"/>
                          </a:rPr>
                        </m:ctrlPr>
                      </m:sSubPr>
                      <m:e>
                        <m:r>
                          <a:rPr lang="en-US" i="1">
                            <a:latin typeface="Cambria Math"/>
                          </a:rPr>
                          <m:t>𝑓</m:t>
                        </m:r>
                      </m:e>
                      <m:sub>
                        <m:r>
                          <a:rPr lang="en-US" b="0" i="1" smtClean="0">
                            <a:latin typeface="Cambria Math"/>
                          </a:rPr>
                          <m:t>𝐷</m:t>
                        </m:r>
                      </m:sub>
                    </m:sSub>
                    <m:r>
                      <a:rPr lang="en-US" i="1">
                        <a:latin typeface="Cambria Math"/>
                      </a:rPr>
                      <m:t>=</m:t>
                    </m:r>
                    <m:d>
                      <m:dPr>
                        <m:ctrlPr>
                          <a:rPr lang="en-US" i="1">
                            <a:latin typeface="Cambria Math"/>
                          </a:rPr>
                        </m:ctrlPr>
                      </m:dPr>
                      <m:e>
                        <m:f>
                          <m:fPr>
                            <m:ctrlPr>
                              <a:rPr lang="en-US" i="1">
                                <a:latin typeface="Cambria Math"/>
                              </a:rPr>
                            </m:ctrlPr>
                          </m:fPr>
                          <m:num>
                            <m:r>
                              <a:rPr lang="en-US" i="1">
                                <a:latin typeface="Cambria Math"/>
                              </a:rPr>
                              <m:t>𝑣</m:t>
                            </m:r>
                            <m:func>
                              <m:funcPr>
                                <m:ctrlPr>
                                  <a:rPr lang="en-US" i="1">
                                    <a:latin typeface="Cambria Math"/>
                                  </a:rPr>
                                </m:ctrlPr>
                              </m:funcPr>
                              <m:fName>
                                <m:r>
                                  <m:rPr>
                                    <m:sty m:val="p"/>
                                  </m:rPr>
                                  <a:rPr lang="en-US">
                                    <a:latin typeface="Cambria Math"/>
                                  </a:rPr>
                                  <m:t>cos</m:t>
                                </m:r>
                              </m:fName>
                              <m:e>
                                <m:r>
                                  <a:rPr lang="en-US" i="1">
                                    <a:latin typeface="Cambria Math"/>
                                    <a:ea typeface="Cambria Math"/>
                                  </a:rPr>
                                  <m:t>𝜃</m:t>
                                </m:r>
                              </m:e>
                            </m:func>
                          </m:num>
                          <m:den>
                            <m:r>
                              <a:rPr lang="en-US" i="1">
                                <a:latin typeface="Cambria Math"/>
                              </a:rPr>
                              <m:t>𝑐</m:t>
                            </m:r>
                          </m:den>
                        </m:f>
                      </m:e>
                    </m:d>
                    <m:sSub>
                      <m:sSubPr>
                        <m:ctrlPr>
                          <a:rPr lang="en-US" i="1">
                            <a:latin typeface="Cambria Math"/>
                          </a:rPr>
                        </m:ctrlPr>
                      </m:sSubPr>
                      <m:e>
                        <m:r>
                          <a:rPr lang="en-US" i="1">
                            <a:latin typeface="Cambria Math"/>
                          </a:rPr>
                          <m:t>𝑓</m:t>
                        </m:r>
                      </m:e>
                      <m:sub>
                        <m:r>
                          <a:rPr lang="en-US" i="1">
                            <a:latin typeface="Cambria Math"/>
                          </a:rPr>
                          <m:t>𝑠</m:t>
                        </m:r>
                      </m:sub>
                    </m:sSub>
                  </m:oMath>
                </a14:m>
                <a:endParaRPr lang="en-US" dirty="0" smtClean="0"/>
              </a:p>
              <a:p>
                <a:r>
                  <a:rPr lang="en-US" dirty="0" smtClean="0"/>
                  <a:t>In pulse echo mode, the echo received by T will be shifted by both the effects of a moving receiver and a moving source </a:t>
                </a:r>
              </a:p>
              <a:p>
                <a:pPr lvl="1"/>
                <a:r>
                  <a:rPr lang="en-US" dirty="0" smtClean="0"/>
                  <a:t>Essentially 2x the Doppler Frequency than in either case alone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US">
                    <a:noFill/>
                  </a:rPr>
                  <a:t> </a:t>
                </a:r>
              </a:p>
            </p:txBody>
          </p:sp>
        </mc:Fallback>
      </mc:AlternateContent>
    </p:spTree>
    <p:extLst>
      <p:ext uri="{BB962C8B-B14F-4D97-AF65-F5344CB8AC3E}">
        <p14:creationId xmlns:p14="http://schemas.microsoft.com/office/powerpoint/2010/main" val="3490936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Doppler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Transducer </a:t>
                </a:r>
                <a:r>
                  <a:rPr lang="en-US" b="1" dirty="0" smtClean="0"/>
                  <a:t>T</a:t>
                </a:r>
                <a:r>
                  <a:rPr lang="en-US" dirty="0" smtClean="0"/>
                  <a:t> generates wave with frequency </a:t>
                </a:r>
                <a:r>
                  <a:rPr lang="en-US" i="1" dirty="0" err="1" smtClean="0"/>
                  <a:t>f</a:t>
                </a:r>
                <a:r>
                  <a:rPr lang="en-US" i="1" baseline="-25000" dirty="0" err="1" smtClean="0"/>
                  <a:t>S</a:t>
                </a:r>
                <a:r>
                  <a:rPr lang="en-US" i="1" dirty="0" smtClean="0"/>
                  <a:t> </a:t>
                </a:r>
                <a:endParaRPr lang="en-US" dirty="0"/>
              </a:p>
              <a:p>
                <a:r>
                  <a:rPr lang="en-US" dirty="0"/>
                  <a:t>O</a:t>
                </a:r>
                <a:r>
                  <a:rPr lang="en-US" dirty="0" smtClean="0"/>
                  <a:t>bject </a:t>
                </a:r>
                <a:r>
                  <a:rPr lang="en-US" b="1" dirty="0" smtClean="0"/>
                  <a:t>O</a:t>
                </a:r>
                <a:r>
                  <a:rPr lang="en-US" dirty="0" smtClean="0"/>
                  <a:t>, moving with velocity </a:t>
                </a:r>
                <a:r>
                  <a:rPr lang="en-US" i="1" dirty="0" smtClean="0"/>
                  <a:t>v</a:t>
                </a:r>
                <a:r>
                  <a:rPr lang="en-US" dirty="0" smtClean="0"/>
                  <a:t> at angle </a:t>
                </a:r>
                <a14:m>
                  <m:oMath xmlns:m="http://schemas.openxmlformats.org/officeDocument/2006/math">
                    <m:r>
                      <a:rPr lang="en-US" i="1">
                        <a:latin typeface="Cambria Math"/>
                        <a:ea typeface="Cambria Math"/>
                      </a:rPr>
                      <m:t>𝜃</m:t>
                    </m:r>
                  </m:oMath>
                </a14:m>
                <a:r>
                  <a:rPr lang="en-US" b="1" dirty="0" smtClean="0"/>
                  <a:t> </a:t>
                </a:r>
                <a:r>
                  <a:rPr lang="en-US" dirty="0" smtClean="0"/>
                  <a:t>relative to </a:t>
                </a:r>
                <a:r>
                  <a:rPr lang="en-US" i="1" dirty="0" smtClean="0"/>
                  <a:t>u</a:t>
                </a:r>
                <a:r>
                  <a:rPr lang="en-US" dirty="0" smtClean="0"/>
                  <a:t>, </a:t>
                </a:r>
                <a:r>
                  <a:rPr lang="en-US" dirty="0" err="1" smtClean="0"/>
                  <a:t>recieves</a:t>
                </a:r>
                <a:r>
                  <a:rPr lang="en-US" dirty="0" smtClean="0"/>
                  <a:t> a frequency </a:t>
                </a:r>
                <a:r>
                  <a:rPr lang="en-US" i="1" dirty="0" err="1" smtClean="0"/>
                  <a:t>f</a:t>
                </a:r>
                <a:r>
                  <a:rPr lang="en-US" i="1" baseline="-25000" dirty="0" err="1" smtClean="0"/>
                  <a:t>O</a:t>
                </a:r>
                <a:r>
                  <a:rPr lang="en-US" i="1" dirty="0" smtClean="0"/>
                  <a:t>. </a:t>
                </a:r>
              </a:p>
              <a:p>
                <a:pPr lvl="1"/>
                <a:r>
                  <a:rPr lang="en-US" dirty="0" smtClean="0"/>
                  <a:t>This frequency was shown before as [*]</a:t>
                </a:r>
              </a:p>
              <a:p>
                <a:r>
                  <a:rPr lang="en-US" dirty="0" smtClean="0"/>
                  <a:t>The object reflects or scatters the wave, so it is now a moving source with frequency </a:t>
                </a:r>
                <a:r>
                  <a:rPr lang="en-US" i="1" dirty="0" err="1" smtClean="0"/>
                  <a:t>f</a:t>
                </a:r>
                <a:r>
                  <a:rPr lang="en-US" i="1" baseline="-25000" dirty="0" err="1" smtClean="0"/>
                  <a:t>O</a:t>
                </a:r>
                <a:endParaRPr lang="en-US" i="1" baseline="-25000" dirty="0" smtClean="0"/>
              </a:p>
              <a:p>
                <a:r>
                  <a:rPr lang="en-US" dirty="0" smtClean="0"/>
                  <a:t>The stationary transducer now receives a frequency </a:t>
                </a:r>
                <a:r>
                  <a:rPr lang="en-US" i="1" dirty="0" err="1" smtClean="0"/>
                  <a:t>f</a:t>
                </a:r>
                <a:r>
                  <a:rPr lang="en-US" baseline="-25000" dirty="0" err="1" smtClean="0"/>
                  <a:t>T</a:t>
                </a:r>
                <a:r>
                  <a:rPr lang="en-US" dirty="0" smtClean="0"/>
                  <a:t> </a:t>
                </a:r>
              </a:p>
              <a:p>
                <a:pPr lvl="1"/>
                <a14:m>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𝑇</m:t>
                        </m:r>
                      </m:sub>
                    </m:sSub>
                  </m:oMath>
                </a14:m>
                <a:r>
                  <a:rPr lang="en-US" dirty="0" smtClean="0"/>
                  <a:t>=</a:t>
                </a:r>
                <a14:m>
                  <m:oMath xmlns:m="http://schemas.openxmlformats.org/officeDocument/2006/math">
                    <m:d>
                      <m:dPr>
                        <m:ctrlPr>
                          <a:rPr lang="en-US" b="0" i="1" dirty="0" smtClean="0">
                            <a:latin typeface="Cambria Math"/>
                          </a:rPr>
                        </m:ctrlPr>
                      </m:dPr>
                      <m:e>
                        <m:r>
                          <a:rPr lang="en-US" b="0" i="1" dirty="0" smtClean="0">
                            <a:latin typeface="Cambria Math"/>
                          </a:rPr>
                          <m:t>1+</m:t>
                        </m:r>
                        <m:f>
                          <m:fPr>
                            <m:ctrlPr>
                              <a:rPr lang="en-US" b="0" i="1" dirty="0" smtClean="0">
                                <a:latin typeface="Cambria Math"/>
                              </a:rPr>
                            </m:ctrlPr>
                          </m:fPr>
                          <m:num>
                            <m:r>
                              <a:rPr lang="en-US" b="0" i="1" dirty="0" smtClean="0">
                                <a:latin typeface="Cambria Math"/>
                              </a:rPr>
                              <m:t>2</m:t>
                            </m:r>
                            <m:r>
                              <a:rPr lang="en-US" b="0" i="1" dirty="0" smtClean="0">
                                <a:latin typeface="Cambria Math"/>
                              </a:rPr>
                              <m:t>𝑣</m:t>
                            </m:r>
                            <m:func>
                              <m:funcPr>
                                <m:ctrlPr>
                                  <a:rPr lang="en-US" b="0" i="1" dirty="0" smtClean="0">
                                    <a:latin typeface="Cambria Math"/>
                                  </a:rPr>
                                </m:ctrlPr>
                              </m:funcPr>
                              <m:fName>
                                <m:r>
                                  <m:rPr>
                                    <m:sty m:val="p"/>
                                  </m:rPr>
                                  <a:rPr lang="en-US" b="0" i="0" dirty="0" smtClean="0">
                                    <a:latin typeface="Cambria Math"/>
                                  </a:rPr>
                                  <m:t>cos</m:t>
                                </m:r>
                              </m:fName>
                              <m:e>
                                <m:r>
                                  <a:rPr lang="en-US" b="0" i="1" dirty="0" smtClean="0">
                                    <a:latin typeface="Cambria Math"/>
                                    <a:ea typeface="Cambria Math"/>
                                  </a:rPr>
                                  <m:t>𝜃</m:t>
                                </m:r>
                              </m:e>
                            </m:func>
                          </m:num>
                          <m:den>
                            <m:r>
                              <a:rPr lang="en-US" b="0" i="1" dirty="0" smtClean="0">
                                <a:latin typeface="Cambria Math"/>
                              </a:rPr>
                              <m:t>𝑐</m:t>
                            </m:r>
                            <m:r>
                              <a:rPr lang="en-US" b="0" i="1" dirty="0" smtClean="0">
                                <a:latin typeface="Cambria Math"/>
                              </a:rPr>
                              <m:t>−</m:t>
                            </m:r>
                            <m:r>
                              <a:rPr lang="en-US" b="0" i="1" dirty="0" smtClean="0">
                                <a:latin typeface="Cambria Math"/>
                              </a:rPr>
                              <m:t>𝑣</m:t>
                            </m:r>
                            <m:func>
                              <m:funcPr>
                                <m:ctrlPr>
                                  <a:rPr lang="en-US" b="0" i="1" dirty="0" smtClean="0">
                                    <a:latin typeface="Cambria Math"/>
                                  </a:rPr>
                                </m:ctrlPr>
                              </m:funcPr>
                              <m:fName>
                                <m:r>
                                  <m:rPr>
                                    <m:sty m:val="p"/>
                                  </m:rPr>
                                  <a:rPr lang="en-US" b="0" i="0" dirty="0" smtClean="0">
                                    <a:latin typeface="Cambria Math"/>
                                  </a:rPr>
                                  <m:t>cos</m:t>
                                </m:r>
                              </m:fName>
                              <m:e>
                                <m:r>
                                  <a:rPr lang="en-US" b="0" i="1" dirty="0" smtClean="0">
                                    <a:latin typeface="Cambria Math"/>
                                    <a:ea typeface="Cambria Math"/>
                                  </a:rPr>
                                  <m:t>𝜃</m:t>
                                </m:r>
                              </m:e>
                            </m:func>
                          </m:den>
                        </m:f>
                      </m:e>
                    </m:d>
                    <m:sSub>
                      <m:sSubPr>
                        <m:ctrlPr>
                          <a:rPr lang="en-US" b="0" i="1" dirty="0" smtClean="0">
                            <a:latin typeface="Cambria Math"/>
                          </a:rPr>
                        </m:ctrlPr>
                      </m:sSubPr>
                      <m:e>
                        <m:r>
                          <a:rPr lang="en-US" b="0" i="1" dirty="0" smtClean="0">
                            <a:latin typeface="Cambria Math"/>
                          </a:rPr>
                          <m:t>𝑓</m:t>
                        </m:r>
                      </m:e>
                      <m:sub>
                        <m:r>
                          <a:rPr lang="en-US" b="0" i="1" dirty="0" smtClean="0">
                            <a:latin typeface="Cambria Math"/>
                          </a:rPr>
                          <m:t>𝑠</m:t>
                        </m:r>
                      </m:sub>
                    </m:sSub>
                  </m:oMath>
                </a14:m>
                <a:endParaRPr lang="en-US" dirty="0" smtClean="0"/>
              </a:p>
              <a:p>
                <a:r>
                  <a:rPr lang="en-US" dirty="0" smtClean="0"/>
                  <a:t>The Doppler frequency in pulse echo mode will reduce to </a:t>
                </a:r>
              </a:p>
              <a:p>
                <a:pPr lvl="1"/>
                <a14:m>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𝐷</m:t>
                        </m:r>
                      </m:sub>
                    </m:sSub>
                    <m:r>
                      <a:rPr lang="en-US" i="1">
                        <a:latin typeface="Cambria Math"/>
                      </a:rPr>
                      <m:t>=</m:t>
                    </m:r>
                    <m:d>
                      <m:dPr>
                        <m:ctrlPr>
                          <a:rPr lang="en-US" i="1">
                            <a:latin typeface="Cambria Math"/>
                          </a:rPr>
                        </m:ctrlPr>
                      </m:dPr>
                      <m:e>
                        <m:f>
                          <m:fPr>
                            <m:ctrlPr>
                              <a:rPr lang="en-US" i="1">
                                <a:latin typeface="Cambria Math"/>
                              </a:rPr>
                            </m:ctrlPr>
                          </m:fPr>
                          <m:num>
                            <m:r>
                              <a:rPr lang="en-US" b="0" i="1" smtClean="0">
                                <a:latin typeface="Cambria Math"/>
                              </a:rPr>
                              <m:t>2</m:t>
                            </m:r>
                            <m:r>
                              <a:rPr lang="en-US" b="0" i="1" smtClean="0">
                                <a:latin typeface="Cambria Math"/>
                              </a:rPr>
                              <m:t>𝑣</m:t>
                            </m:r>
                            <m:func>
                              <m:funcPr>
                                <m:ctrlPr>
                                  <a:rPr lang="en-US" i="1">
                                    <a:latin typeface="Cambria Math"/>
                                  </a:rPr>
                                </m:ctrlPr>
                              </m:funcPr>
                              <m:fName>
                                <m:r>
                                  <m:rPr>
                                    <m:sty m:val="p"/>
                                  </m:rPr>
                                  <a:rPr lang="en-US">
                                    <a:latin typeface="Cambria Math"/>
                                  </a:rPr>
                                  <m:t>cos</m:t>
                                </m:r>
                              </m:fName>
                              <m:e>
                                <m:r>
                                  <a:rPr lang="en-US" i="1">
                                    <a:latin typeface="Cambria Math"/>
                                    <a:ea typeface="Cambria Math"/>
                                  </a:rPr>
                                  <m:t>𝜃</m:t>
                                </m:r>
                              </m:e>
                            </m:func>
                          </m:num>
                          <m:den>
                            <m:r>
                              <a:rPr lang="en-US" i="1">
                                <a:latin typeface="Cambria Math"/>
                              </a:rPr>
                              <m:t>𝑐</m:t>
                            </m:r>
                          </m:den>
                        </m:f>
                      </m:e>
                    </m:d>
                    <m:sSub>
                      <m:sSubPr>
                        <m:ctrlPr>
                          <a:rPr lang="en-US" i="1">
                            <a:latin typeface="Cambria Math"/>
                          </a:rPr>
                        </m:ctrlPr>
                      </m:sSubPr>
                      <m:e>
                        <m:r>
                          <a:rPr lang="en-US" i="1">
                            <a:latin typeface="Cambria Math"/>
                          </a:rPr>
                          <m:t>𝑓</m:t>
                        </m:r>
                      </m:e>
                      <m:sub>
                        <m:r>
                          <a:rPr lang="en-US" i="1">
                            <a:latin typeface="Cambria Math"/>
                          </a:rPr>
                          <m:t>𝑠</m:t>
                        </m:r>
                      </m:sub>
                    </m:sSub>
                  </m:oMath>
                </a14:m>
                <a:endParaRPr lang="en-US" dirty="0" smtClean="0"/>
              </a:p>
              <a:p>
                <a:r>
                  <a:rPr lang="en-US" dirty="0" smtClean="0"/>
                  <a:t>Pg. 332, final paragraph</a:t>
                </a:r>
              </a:p>
              <a:p>
                <a:pPr lvl="1"/>
                <a:r>
                  <a:rPr lang="en-US" dirty="0" smtClean="0"/>
                  <a:t>Doppler shift </a:t>
                </a:r>
                <a:r>
                  <a:rPr lang="en-US" dirty="0" err="1" smtClean="0"/>
                  <a:t>velocimeter</a:t>
                </a:r>
                <a:endParaRPr lang="en-US" dirty="0" smtClean="0"/>
              </a:p>
              <a:p>
                <a:pPr lvl="1"/>
                <a:r>
                  <a:rPr lang="en-US" dirty="0" smtClean="0"/>
                  <a:t>|</a:t>
                </a:r>
                <a:r>
                  <a:rPr lang="en-US" i="1" dirty="0" err="1" smtClean="0"/>
                  <a:t>f</a:t>
                </a:r>
                <a:r>
                  <a:rPr lang="en-US" i="1" baseline="-25000" dirty="0" err="1" smtClean="0"/>
                  <a:t>D</a:t>
                </a:r>
                <a:r>
                  <a:rPr lang="en-US" dirty="0" smtClean="0"/>
                  <a:t>| evaluation - Doppler Motion</a:t>
                </a:r>
              </a:p>
              <a:p>
                <a:pPr lvl="1"/>
                <a:r>
                  <a:rPr lang="en-US" i="1" dirty="0" err="1" smtClean="0"/>
                  <a:t>f</a:t>
                </a:r>
                <a:r>
                  <a:rPr lang="en-US" i="1" baseline="-25000" dirty="0" err="1" smtClean="0"/>
                  <a:t>D</a:t>
                </a:r>
                <a:r>
                  <a:rPr lang="en-US" i="1" dirty="0" smtClean="0"/>
                  <a:t> </a:t>
                </a:r>
                <a:r>
                  <a:rPr lang="en-US" dirty="0" smtClean="0"/>
                  <a:t>magnitude and sign -</a:t>
                </a:r>
                <a:r>
                  <a:rPr lang="en-US" i="1" dirty="0" smtClean="0"/>
                  <a:t> </a:t>
                </a:r>
                <a:r>
                  <a:rPr lang="en-US" dirty="0" smtClean="0"/>
                  <a:t>Doppler </a:t>
                </a:r>
                <a:r>
                  <a:rPr lang="en-US" dirty="0" err="1" smtClean="0"/>
                  <a:t>Imagaing</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779" r="-1120"/>
                </a:stretch>
              </a:blipFill>
            </p:spPr>
            <p:txBody>
              <a:bodyPr/>
              <a:lstStyle/>
              <a:p>
                <a:r>
                  <a:rPr lang="en-US">
                    <a:noFill/>
                  </a:rPr>
                  <a:t> </a:t>
                </a:r>
              </a:p>
            </p:txBody>
          </p:sp>
        </mc:Fallback>
      </mc:AlternateContent>
    </p:spTree>
    <p:extLst>
      <p:ext uri="{BB962C8B-B14F-4D97-AF65-F5344CB8AC3E}">
        <p14:creationId xmlns:p14="http://schemas.microsoft.com/office/powerpoint/2010/main" val="34177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Ultrasound</a:t>
            </a:r>
            <a:endParaRPr lang="en-US" dirty="0"/>
          </a:p>
        </p:txBody>
      </p:sp>
      <p:sp>
        <p:nvSpPr>
          <p:cNvPr id="3" name="Content Placeholder 2"/>
          <p:cNvSpPr>
            <a:spLocks noGrp="1"/>
          </p:cNvSpPr>
          <p:nvPr>
            <p:ph idx="1"/>
          </p:nvPr>
        </p:nvSpPr>
        <p:spPr/>
        <p:txBody>
          <a:bodyPr/>
          <a:lstStyle/>
          <a:p>
            <a:r>
              <a:rPr lang="en-US" dirty="0" smtClean="0"/>
              <a:t>Ultrasound is sound with frequencies higher than about 20 kHz</a:t>
            </a:r>
          </a:p>
          <a:p>
            <a:pPr lvl="1"/>
            <a:r>
              <a:rPr lang="en-US" dirty="0" smtClean="0"/>
              <a:t>For medical ultrasound, systems operate at much higher frequencies, typically 1 – 10 MHz</a:t>
            </a:r>
          </a:p>
          <a:p>
            <a:r>
              <a:rPr lang="en-US" dirty="0" smtClean="0"/>
              <a:t>Propagation of ultrasound waves are defined by the theory of </a:t>
            </a:r>
            <a:r>
              <a:rPr lang="en-US" i="1" dirty="0" smtClean="0"/>
              <a:t>acoustics</a:t>
            </a:r>
            <a:endParaRPr lang="en-US" dirty="0" smtClean="0"/>
          </a:p>
          <a:p>
            <a:pPr lvl="1"/>
            <a:r>
              <a:rPr lang="en-US" dirty="0" smtClean="0"/>
              <a:t>Ultrasound moves in a wavelike fashion by expansion and compression of the medium through which it travels</a:t>
            </a:r>
          </a:p>
          <a:p>
            <a:pPr lvl="1"/>
            <a:r>
              <a:rPr lang="en-US" dirty="0" smtClean="0"/>
              <a:t>Ultrasound waves travel at different speeds depending on material</a:t>
            </a:r>
          </a:p>
          <a:p>
            <a:pPr lvl="1"/>
            <a:r>
              <a:rPr lang="en-US" dirty="0" smtClean="0"/>
              <a:t>Ultrasound waves can be absorbed, refracted, focused, reflected, and scattered. </a:t>
            </a:r>
          </a:p>
        </p:txBody>
      </p:sp>
    </p:spTree>
    <p:extLst>
      <p:ext uri="{BB962C8B-B14F-4D97-AF65-F5344CB8AC3E}">
        <p14:creationId xmlns:p14="http://schemas.microsoft.com/office/powerpoint/2010/main" val="610903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Pattern Formation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Simple Field Pattern Model</a:t>
                </a:r>
              </a:p>
              <a:p>
                <a:pPr lvl="1"/>
                <a:r>
                  <a:rPr lang="en-US" dirty="0" smtClean="0"/>
                  <a:t>Geometric Approximation		</a:t>
                </a:r>
                <a14:m>
                  <m:oMath xmlns:m="http://schemas.openxmlformats.org/officeDocument/2006/math">
                    <m:f>
                      <m:fPr>
                        <m:ctrlPr>
                          <a:rPr lang="en-US" b="0" i="1" smtClean="0">
                            <a:latin typeface="Cambria Math"/>
                          </a:rPr>
                        </m:ctrlPr>
                      </m:fPr>
                      <m:num>
                        <m:sSup>
                          <m:sSupPr>
                            <m:ctrlPr>
                              <a:rPr lang="en-US" b="0" i="1" smtClean="0">
                                <a:latin typeface="Cambria Math"/>
                              </a:rPr>
                            </m:ctrlPr>
                          </m:sSupPr>
                          <m:e>
                            <m:r>
                              <a:rPr lang="en-US" b="0" i="1" smtClean="0">
                                <a:latin typeface="Cambria Math"/>
                              </a:rPr>
                              <m:t>𝐷</m:t>
                            </m:r>
                          </m:e>
                          <m:sup>
                            <m:r>
                              <a:rPr lang="en-US" b="0" i="1" smtClean="0">
                                <a:latin typeface="Cambria Math"/>
                              </a:rPr>
                              <m:t>2</m:t>
                            </m:r>
                          </m:sup>
                        </m:sSup>
                      </m:num>
                      <m:den>
                        <m:r>
                          <a:rPr lang="en-US" b="0" i="1" smtClean="0">
                            <a:latin typeface="Cambria Math"/>
                          </a:rPr>
                          <m:t>4</m:t>
                        </m:r>
                        <m:r>
                          <a:rPr lang="en-US" b="0" i="1" smtClean="0">
                            <a:latin typeface="Cambria Math"/>
                          </a:rPr>
                          <m:t>𝜆</m:t>
                        </m:r>
                      </m:den>
                    </m:f>
                  </m:oMath>
                </a14:m>
                <a:endParaRPr lang="en-US" dirty="0" smtClean="0"/>
              </a:p>
              <a:p>
                <a:pPr lvl="1"/>
                <a:r>
                  <a:rPr lang="en-US" dirty="0" smtClean="0"/>
                  <a:t>Fresnel Region			</a:t>
                </a:r>
                <a14:m>
                  <m:oMath xmlns:m="http://schemas.openxmlformats.org/officeDocument/2006/math">
                    <m:f>
                      <m:fPr>
                        <m:ctrlPr>
                          <a:rPr lang="en-US" b="0" i="1" smtClean="0">
                            <a:latin typeface="Cambria Math"/>
                          </a:rPr>
                        </m:ctrlPr>
                      </m:fPr>
                      <m:num>
                        <m:sSup>
                          <m:sSupPr>
                            <m:ctrlPr>
                              <a:rPr lang="en-US" b="0" i="1" smtClean="0">
                                <a:latin typeface="Cambria Math"/>
                              </a:rPr>
                            </m:ctrlPr>
                          </m:sSupPr>
                          <m:e>
                            <m:r>
                              <a:rPr lang="en-US" b="0" i="1" smtClean="0">
                                <a:latin typeface="Cambria Math"/>
                              </a:rPr>
                              <m:t>𝐷</m:t>
                            </m:r>
                          </m:e>
                          <m:sup>
                            <m:r>
                              <a:rPr lang="en-US" b="0" i="1" smtClean="0">
                                <a:latin typeface="Cambria Math"/>
                              </a:rPr>
                              <m:t>2</m:t>
                            </m:r>
                          </m:sup>
                        </m:sSup>
                      </m:num>
                      <m:den>
                        <m:r>
                          <a:rPr lang="en-US" b="0" i="1" smtClean="0">
                            <a:latin typeface="Cambria Math"/>
                          </a:rPr>
                          <m:t>𝜆</m:t>
                        </m:r>
                      </m:den>
                    </m:f>
                  </m:oMath>
                </a14:m>
                <a:endParaRPr lang="en-US" dirty="0" smtClean="0"/>
              </a:p>
              <a:p>
                <a:pPr lvl="1"/>
                <a:r>
                  <a:rPr lang="en-US" dirty="0" err="1" smtClean="0"/>
                  <a:t>Fraunhofer</a:t>
                </a:r>
                <a:r>
                  <a:rPr lang="en-US" dirty="0" smtClean="0"/>
                  <a:t> Region			</a:t>
                </a:r>
                <a14:m>
                  <m:oMath xmlns:m="http://schemas.openxmlformats.org/officeDocument/2006/math">
                    <m:r>
                      <a:rPr lang="en-US" b="0" i="1" smtClean="0">
                        <a:latin typeface="Cambria Math"/>
                      </a:rPr>
                      <m:t>&gt;</m:t>
                    </m:r>
                    <m:f>
                      <m:fPr>
                        <m:ctrlPr>
                          <a:rPr lang="en-US" b="0" i="1" smtClean="0">
                            <a:latin typeface="Cambria Math"/>
                          </a:rPr>
                        </m:ctrlPr>
                      </m:fPr>
                      <m:num>
                        <m:sSup>
                          <m:sSupPr>
                            <m:ctrlPr>
                              <a:rPr lang="en-US" b="0" i="1" smtClean="0">
                                <a:latin typeface="Cambria Math"/>
                              </a:rPr>
                            </m:ctrlPr>
                          </m:sSupPr>
                          <m:e>
                            <m:r>
                              <a:rPr lang="en-US" b="0" i="1" smtClean="0">
                                <a:latin typeface="Cambria Math"/>
                              </a:rPr>
                              <m:t>𝐷</m:t>
                            </m:r>
                          </m:e>
                          <m:sup>
                            <m:r>
                              <a:rPr lang="en-US" b="0" i="1" smtClean="0">
                                <a:latin typeface="Cambria Math"/>
                              </a:rPr>
                              <m:t>2</m:t>
                            </m:r>
                          </m:sup>
                        </m:sSup>
                      </m:num>
                      <m:den>
                        <m:r>
                          <a:rPr lang="en-US" b="0" i="1" smtClean="0">
                            <a:latin typeface="Cambria Math"/>
                          </a:rPr>
                          <m:t>𝜆</m:t>
                        </m:r>
                      </m:den>
                    </m:f>
                  </m:oMath>
                </a14:m>
                <a:endParaRPr lang="en-US" dirty="0" smtClean="0"/>
              </a:p>
              <a:p>
                <a:pPr lvl="1"/>
                <a:endParaRPr lang="en-US" dirty="0"/>
              </a:p>
              <a:p>
                <a:pPr lvl="1"/>
                <a:endParaRPr lang="en-US" dirty="0" smtClean="0"/>
              </a:p>
              <a:p>
                <a:r>
                  <a:rPr lang="en-US" dirty="0" smtClean="0"/>
                  <a:t>Wave diameter</a:t>
                </a:r>
                <a:endParaRPr lang="en-US" dirty="0"/>
              </a:p>
              <a:p>
                <a:pPr lvl="1"/>
                <a14:m>
                  <m:oMath xmlns:m="http://schemas.openxmlformats.org/officeDocument/2006/math">
                    <m:r>
                      <a:rPr lang="en-US" b="0" i="1" smtClean="0">
                        <a:latin typeface="Cambria Math"/>
                      </a:rPr>
                      <m:t>𝑤</m:t>
                    </m:r>
                    <m:d>
                      <m:dPr>
                        <m:ctrlPr>
                          <a:rPr lang="en-US" b="0" i="1" smtClean="0">
                            <a:latin typeface="Cambria Math"/>
                          </a:rPr>
                        </m:ctrlPr>
                      </m:dPr>
                      <m:e>
                        <m:r>
                          <a:rPr lang="en-US" b="0" i="1" smtClean="0">
                            <a:latin typeface="Cambria Math"/>
                          </a:rPr>
                          <m:t>𝑧</m:t>
                        </m:r>
                      </m:e>
                    </m:d>
                    <m:r>
                      <a:rPr lang="en-US" b="0" i="1" smtClean="0">
                        <a:latin typeface="Cambria Math"/>
                      </a:rPr>
                      <m:t>={</m:t>
                    </m:r>
                    <m:r>
                      <a:rPr lang="en-US" b="0" i="1" smtClean="0">
                        <a:latin typeface="Cambria Math"/>
                      </a:rPr>
                      <m:t>𝐷</m:t>
                    </m:r>
                    <m:r>
                      <a:rPr lang="en-US" b="0" i="1" smtClean="0">
                        <a:latin typeface="Cambria Math"/>
                      </a:rPr>
                      <m:t>,  </m:t>
                    </m:r>
                    <m:r>
                      <a:rPr lang="en-US" b="0" i="1" smtClean="0">
                        <a:latin typeface="Cambria Math"/>
                      </a:rPr>
                      <m:t>𝑧</m:t>
                    </m:r>
                    <m:r>
                      <a:rPr lang="en-US" b="0" i="1" smtClean="0">
                        <a:latin typeface="Cambria Math"/>
                      </a:rPr>
                      <m:t>&lt;</m:t>
                    </m:r>
                    <m:f>
                      <m:fPr>
                        <m:ctrlPr>
                          <a:rPr lang="en-US" b="0" i="1" smtClean="0">
                            <a:latin typeface="Cambria Math"/>
                          </a:rPr>
                        </m:ctrlPr>
                      </m:fPr>
                      <m:num>
                        <m:sSup>
                          <m:sSupPr>
                            <m:ctrlPr>
                              <a:rPr lang="en-US" b="0" i="1" smtClean="0">
                                <a:latin typeface="Cambria Math"/>
                              </a:rPr>
                            </m:ctrlPr>
                          </m:sSupPr>
                          <m:e>
                            <m:r>
                              <a:rPr lang="en-US" b="0" i="1" smtClean="0">
                                <a:latin typeface="Cambria Math"/>
                              </a:rPr>
                              <m:t>𝐷</m:t>
                            </m:r>
                          </m:e>
                          <m:sup>
                            <m:r>
                              <a:rPr lang="en-US" b="0" i="1" smtClean="0">
                                <a:latin typeface="Cambria Math"/>
                              </a:rPr>
                              <m:t>2</m:t>
                            </m:r>
                          </m:sup>
                        </m:sSup>
                      </m:num>
                      <m:den>
                        <m:r>
                          <a:rPr lang="en-US" b="0" i="1" smtClean="0">
                            <a:latin typeface="Cambria Math"/>
                          </a:rPr>
                          <m:t>𝜆</m:t>
                        </m:r>
                      </m:den>
                    </m:f>
                    <m:r>
                      <a:rPr lang="en-US" b="0" i="0" smtClean="0">
                        <a:latin typeface="Cambria Math"/>
                      </a:rPr>
                      <m:t>;  </m:t>
                    </m:r>
                    <m:f>
                      <m:fPr>
                        <m:ctrlPr>
                          <a:rPr lang="en-US" b="0" i="1" smtClean="0">
                            <a:latin typeface="Cambria Math"/>
                          </a:rPr>
                        </m:ctrlPr>
                      </m:fPr>
                      <m:num>
                        <m:r>
                          <m:rPr>
                            <m:sty m:val="p"/>
                          </m:rPr>
                          <a:rPr lang="en-US" b="0" i="0" smtClean="0">
                            <a:latin typeface="Cambria Math"/>
                          </a:rPr>
                          <m:t>λz</m:t>
                        </m:r>
                      </m:num>
                      <m:den>
                        <m:r>
                          <m:rPr>
                            <m:sty m:val="p"/>
                          </m:rPr>
                          <a:rPr lang="en-US" b="0" i="0" smtClean="0">
                            <a:latin typeface="Cambria Math"/>
                          </a:rPr>
                          <m:t>D</m:t>
                        </m:r>
                      </m:den>
                    </m:f>
                    <m:r>
                      <a:rPr lang="en-US" b="0" i="0" smtClean="0">
                        <a:latin typeface="Cambria Math"/>
                      </a:rPr>
                      <m:t>, </m:t>
                    </m:r>
                    <m:r>
                      <m:rPr>
                        <m:sty m:val="p"/>
                      </m:rPr>
                      <a:rPr lang="en-US" b="0" i="0" smtClean="0">
                        <a:latin typeface="Cambria Math"/>
                      </a:rPr>
                      <m:t>z</m:t>
                    </m:r>
                    <m:r>
                      <a:rPr lang="en-US" b="0" i="0" smtClean="0">
                        <a:latin typeface="Cambria Math"/>
                      </a:rPr>
                      <m:t>&gt;</m:t>
                    </m:r>
                    <m:f>
                      <m:fPr>
                        <m:ctrlPr>
                          <a:rPr lang="en-US" b="0" i="1" smtClean="0">
                            <a:latin typeface="Cambria Math"/>
                          </a:rPr>
                        </m:ctrlPr>
                      </m:fPr>
                      <m:num>
                        <m:sSup>
                          <m:sSupPr>
                            <m:ctrlPr>
                              <a:rPr lang="en-US" b="0" i="1" smtClean="0">
                                <a:latin typeface="Cambria Math"/>
                              </a:rPr>
                            </m:ctrlPr>
                          </m:sSupPr>
                          <m:e>
                            <m:r>
                              <m:rPr>
                                <m:sty m:val="p"/>
                              </m:rPr>
                              <a:rPr lang="en-US" b="0" i="0" smtClean="0">
                                <a:latin typeface="Cambria Math"/>
                              </a:rPr>
                              <m:t>D</m:t>
                            </m:r>
                          </m:e>
                          <m:sup>
                            <m:r>
                              <a:rPr lang="en-US" b="0" i="0" smtClean="0">
                                <a:latin typeface="Cambria Math"/>
                              </a:rPr>
                              <m:t>2</m:t>
                            </m:r>
                          </m:sup>
                        </m:sSup>
                      </m:num>
                      <m:den>
                        <m:r>
                          <m:rPr>
                            <m:sty m:val="p"/>
                          </m:rPr>
                          <a:rPr lang="en-US" b="0" i="0" smtClean="0">
                            <a:latin typeface="Cambria Math"/>
                          </a:rPr>
                          <m:t>λ</m:t>
                        </m:r>
                      </m:den>
                    </m:f>
                  </m:oMath>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US">
                    <a:noFill/>
                  </a:rPr>
                  <a:t> </a:t>
                </a:r>
              </a:p>
            </p:txBody>
          </p:sp>
        </mc:Fallback>
      </mc:AlternateContent>
    </p:spTree>
    <p:extLst>
      <p:ext uri="{BB962C8B-B14F-4D97-AF65-F5344CB8AC3E}">
        <p14:creationId xmlns:p14="http://schemas.microsoft.com/office/powerpoint/2010/main" val="2331306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Beam Pattern Formation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Diffraction Formulation</a:t>
                </a:r>
              </a:p>
              <a:p>
                <a:pPr lvl="1"/>
                <a:r>
                  <a:rPr lang="en-US" dirty="0" smtClean="0"/>
                  <a:t>Narrow </a:t>
                </a:r>
                <a:r>
                  <a:rPr lang="en-US" dirty="0" err="1" smtClean="0"/>
                  <a:t>Bandpulse</a:t>
                </a:r>
                <a:r>
                  <a:rPr lang="en-US" dirty="0" smtClean="0"/>
                  <a:t> Model</a:t>
                </a:r>
              </a:p>
              <a:p>
                <a:pPr lvl="2"/>
                <a14:m>
                  <m:oMath xmlns:m="http://schemas.openxmlformats.org/officeDocument/2006/math">
                    <m:r>
                      <a:rPr lang="en-US" b="0" i="1" smtClean="0">
                        <a:latin typeface="Cambria Math"/>
                      </a:rPr>
                      <m:t>𝑛</m:t>
                    </m:r>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𝑅𝑒</m:t>
                    </m:r>
                    <m:r>
                      <a:rPr lang="en-US" b="0" i="1" smtClean="0">
                        <a:latin typeface="Cambria Math"/>
                      </a:rPr>
                      <m:t>{</m:t>
                    </m:r>
                    <m:acc>
                      <m:accPr>
                        <m:chr m:val="̃"/>
                        <m:ctrlPr>
                          <a:rPr lang="en-US" b="0" i="1" smtClean="0">
                            <a:latin typeface="Cambria Math"/>
                          </a:rPr>
                        </m:ctrlPr>
                      </m:accPr>
                      <m:e>
                        <m:r>
                          <a:rPr lang="en-US" b="0" i="1" smtClean="0">
                            <a:latin typeface="Cambria Math"/>
                          </a:rPr>
                          <m:t>𝑛</m:t>
                        </m:r>
                      </m:e>
                    </m:acc>
                    <m:d>
                      <m:dPr>
                        <m:ctrlPr>
                          <a:rPr lang="en-US" b="0" i="1" smtClean="0">
                            <a:latin typeface="Cambria Math"/>
                          </a:rPr>
                        </m:ctrlPr>
                      </m:dPr>
                      <m:e>
                        <m:r>
                          <a:rPr lang="en-US" b="0" i="1" smtClean="0">
                            <a:latin typeface="Cambria Math"/>
                          </a:rPr>
                          <m:t>𝑡</m:t>
                        </m:r>
                      </m:e>
                    </m:d>
                    <m:sSup>
                      <m:sSupPr>
                        <m:ctrlPr>
                          <a:rPr lang="en-US" b="0"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rPr>
                          <m:t>𝑗</m:t>
                        </m:r>
                        <m:r>
                          <a:rPr lang="en-US" b="0" i="1" smtClean="0">
                            <a:latin typeface="Cambria Math"/>
                          </a:rPr>
                          <m:t>2</m:t>
                        </m:r>
                        <m:r>
                          <a:rPr lang="en-US" b="0" i="1" smtClean="0">
                            <a:latin typeface="Cambria Math"/>
                            <a:ea typeface="Cambria Math"/>
                          </a:rPr>
                          <m:t>𝜋</m:t>
                        </m:r>
                        <m:sSub>
                          <m:sSubPr>
                            <m:ctrlPr>
                              <a:rPr lang="en-US" b="0" i="1" smtClean="0">
                                <a:latin typeface="Cambria Math"/>
                                <a:ea typeface="Cambria Math"/>
                              </a:rPr>
                            </m:ctrlPr>
                          </m:sSubPr>
                          <m:e>
                            <m:r>
                              <a:rPr lang="en-US" b="0" i="1" smtClean="0">
                                <a:latin typeface="Cambria Math"/>
                                <a:ea typeface="Cambria Math"/>
                              </a:rPr>
                              <m:t>𝑓</m:t>
                            </m:r>
                          </m:e>
                          <m:sub>
                            <m:r>
                              <a:rPr lang="en-US" b="0" i="1" smtClean="0">
                                <a:latin typeface="Cambria Math"/>
                                <a:ea typeface="Cambria Math"/>
                              </a:rPr>
                              <m:t>0</m:t>
                            </m:r>
                          </m:sub>
                        </m:sSub>
                        <m:r>
                          <a:rPr lang="en-US" b="0" i="1" smtClean="0">
                            <a:latin typeface="Cambria Math"/>
                            <a:ea typeface="Cambria Math"/>
                          </a:rPr>
                          <m:t>𝑡</m:t>
                        </m:r>
                      </m:sup>
                    </m:sSup>
                    <m:r>
                      <a:rPr lang="en-US" b="0" i="1" smtClean="0">
                        <a:latin typeface="Cambria Math"/>
                      </a:rPr>
                      <m:t>}</m:t>
                    </m:r>
                  </m:oMath>
                </a14:m>
                <a:endParaRPr lang="en-US" dirty="0" smtClean="0"/>
              </a:p>
              <a:p>
                <a:pPr lvl="2"/>
                <a14:m>
                  <m:oMath xmlns:m="http://schemas.openxmlformats.org/officeDocument/2006/math">
                    <m:acc>
                      <m:accPr>
                        <m:chr m:val="̃"/>
                        <m:ctrlPr>
                          <a:rPr lang="en-US" b="0" i="1" smtClean="0">
                            <a:latin typeface="Cambria Math"/>
                          </a:rPr>
                        </m:ctrlPr>
                      </m:accPr>
                      <m:e>
                        <m:r>
                          <a:rPr lang="en-US" b="0" i="1" smtClean="0">
                            <a:latin typeface="Cambria Math"/>
                          </a:rPr>
                          <m:t>𝑛</m:t>
                        </m:r>
                      </m:e>
                    </m:acc>
                    <m:d>
                      <m:dPr>
                        <m:ctrlPr>
                          <a:rPr lang="en-US" b="0" i="1" smtClean="0">
                            <a:latin typeface="Cambria Math"/>
                          </a:rPr>
                        </m:ctrlPr>
                      </m:dPr>
                      <m:e>
                        <m:r>
                          <a:rPr lang="en-US" b="0" i="1" smtClean="0">
                            <a:latin typeface="Cambria Math"/>
                          </a:rPr>
                          <m:t>𝑡</m:t>
                        </m:r>
                      </m:e>
                    </m:d>
                    <m:r>
                      <a:rPr lang="en-US" b="0" i="0" smtClean="0">
                        <a:latin typeface="Cambria Math"/>
                      </a:rPr>
                      <m:t>=</m:t>
                    </m:r>
                    <m:sSub>
                      <m:sSubPr>
                        <m:ctrlPr>
                          <a:rPr lang="en-US" b="0" i="1" smtClean="0">
                            <a:latin typeface="Cambria Math"/>
                          </a:rPr>
                        </m:ctrlPr>
                      </m:sSubPr>
                      <m:e>
                        <m:r>
                          <m:rPr>
                            <m:sty m:val="p"/>
                          </m:rPr>
                          <a:rPr lang="en-US" b="0" i="0" smtClean="0">
                            <a:latin typeface="Cambria Math"/>
                          </a:rPr>
                          <m:t>n</m:t>
                        </m:r>
                      </m:e>
                      <m:sub>
                        <m:r>
                          <m:rPr>
                            <m:sty m:val="p"/>
                          </m:rPr>
                          <a:rPr lang="en-US" b="0" i="0" smtClean="0">
                            <a:latin typeface="Cambria Math"/>
                          </a:rPr>
                          <m:t>e</m:t>
                        </m:r>
                      </m:sub>
                    </m:sSub>
                    <m:d>
                      <m:dPr>
                        <m:ctrlPr>
                          <a:rPr lang="en-US" b="0" i="1" smtClean="0">
                            <a:latin typeface="Cambria Math"/>
                          </a:rPr>
                        </m:ctrlPr>
                      </m:dPr>
                      <m:e>
                        <m:r>
                          <m:rPr>
                            <m:sty m:val="p"/>
                          </m:rPr>
                          <a:rPr lang="en-US" b="0" i="0" smtClean="0">
                            <a:latin typeface="Cambria Math"/>
                          </a:rPr>
                          <m:t>t</m:t>
                        </m:r>
                      </m:e>
                    </m:d>
                    <m:sSup>
                      <m:sSupPr>
                        <m:ctrlPr>
                          <a:rPr lang="en-US" b="0" i="1" smtClean="0">
                            <a:latin typeface="Cambria Math"/>
                          </a:rPr>
                        </m:ctrlPr>
                      </m:sSupPr>
                      <m:e>
                        <m:r>
                          <m:rPr>
                            <m:sty m:val="p"/>
                          </m:rPr>
                          <a:rPr lang="en-US" b="0" i="0" smtClean="0">
                            <a:latin typeface="Cambria Math"/>
                          </a:rPr>
                          <m:t>e</m:t>
                        </m:r>
                      </m:e>
                      <m:sup>
                        <m:r>
                          <m:rPr>
                            <m:sty m:val="p"/>
                          </m:rPr>
                          <a:rPr lang="en-US" b="0" i="0" smtClean="0">
                            <a:latin typeface="Cambria Math"/>
                          </a:rPr>
                          <m:t>j</m:t>
                        </m:r>
                        <m:r>
                          <m:rPr>
                            <m:sty m:val="p"/>
                          </m:rPr>
                          <a:rPr lang="el-GR" b="0" i="1" smtClean="0">
                            <a:latin typeface="Cambria Math"/>
                            <a:ea typeface="Cambria Math"/>
                          </a:rPr>
                          <m:t>θ</m:t>
                        </m:r>
                      </m:sup>
                    </m:sSup>
                  </m:oMath>
                </a14:m>
                <a:endParaRPr lang="en-US" dirty="0" smtClean="0"/>
              </a:p>
              <a:p>
                <a:pPr lvl="1"/>
                <a:r>
                  <a:rPr lang="en-US" dirty="0" smtClean="0"/>
                  <a:t>Where ‘n’ is the pressure signal and ‘</a:t>
                </a:r>
                <a14:m>
                  <m:oMath xmlns:m="http://schemas.openxmlformats.org/officeDocument/2006/math">
                    <m:sSub>
                      <m:sSubPr>
                        <m:ctrlPr>
                          <a:rPr lang="en-US" b="0" i="1" smtClean="0">
                            <a:latin typeface="Cambria Math"/>
                          </a:rPr>
                        </m:ctrlPr>
                      </m:sSubPr>
                      <m:e>
                        <m:r>
                          <m:rPr>
                            <m:sty m:val="p"/>
                          </m:rPr>
                          <a:rPr lang="en-US" b="0" i="0" smtClean="0">
                            <a:latin typeface="Cambria Math"/>
                          </a:rPr>
                          <m:t>n</m:t>
                        </m:r>
                      </m:e>
                      <m:sub>
                        <m:r>
                          <m:rPr>
                            <m:sty m:val="p"/>
                          </m:rPr>
                          <a:rPr lang="en-US" b="0" i="0" smtClean="0">
                            <a:latin typeface="Cambria Math"/>
                          </a:rPr>
                          <m:t>e</m:t>
                        </m:r>
                      </m:sub>
                    </m:sSub>
                  </m:oMath>
                </a14:m>
                <a:r>
                  <a:rPr lang="en-US" dirty="0" smtClean="0"/>
                  <a:t>’ is the envelope (Fig 10.6)</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r="-320"/>
                </a:stretch>
              </a:blipFill>
            </p:spPr>
            <p:txBody>
              <a:bodyPr/>
              <a:lstStyle/>
              <a:p>
                <a:r>
                  <a:rPr lang="en-US">
                    <a:noFill/>
                  </a:rPr>
                  <a:t> </a:t>
                </a:r>
              </a:p>
            </p:txBody>
          </p:sp>
        </mc:Fallback>
      </mc:AlternateContent>
    </p:spTree>
    <p:extLst>
      <p:ext uri="{BB962C8B-B14F-4D97-AF65-F5344CB8AC3E}">
        <p14:creationId xmlns:p14="http://schemas.microsoft.com/office/powerpoint/2010/main" val="4074795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Pattern Formation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7620000" cy="4800600"/>
              </a:xfrm>
            </p:spPr>
            <p:txBody>
              <a:bodyPr>
                <a:normAutofit fontScale="62500" lnSpcReduction="20000"/>
              </a:bodyPr>
              <a:lstStyle/>
              <a:p>
                <a:r>
                  <a:rPr lang="en-US" sz="2900" dirty="0" smtClean="0"/>
                  <a:t>Received Signal with Field Pattern</a:t>
                </a:r>
              </a:p>
              <a:p>
                <a:pPr lvl="1"/>
                <a:r>
                  <a:rPr lang="en-US" sz="2900" dirty="0" smtClean="0"/>
                  <a:t>See Fig 10.7, assume a spherical scatter at (</a:t>
                </a:r>
                <a:r>
                  <a:rPr lang="en-US" sz="2900" dirty="0" err="1" smtClean="0"/>
                  <a:t>x,y,z</a:t>
                </a:r>
                <a:r>
                  <a:rPr lang="en-US" sz="2900" dirty="0" smtClean="0"/>
                  <a:t>)</a:t>
                </a:r>
              </a:p>
              <a:p>
                <a:pPr lvl="1"/>
                <a:r>
                  <a:rPr lang="en-US" sz="2900" dirty="0" smtClean="0"/>
                  <a:t>Pressure Summation:</a:t>
                </a:r>
              </a:p>
              <a:p>
                <a:pPr lvl="2"/>
                <a14:m>
                  <m:oMath xmlns:m="http://schemas.openxmlformats.org/officeDocument/2006/math">
                    <m:r>
                      <a:rPr lang="en-US" sz="2600" b="0" i="1" smtClean="0">
                        <a:latin typeface="Cambria Math"/>
                      </a:rPr>
                      <m:t>𝑝</m:t>
                    </m:r>
                    <m:d>
                      <m:dPr>
                        <m:ctrlPr>
                          <a:rPr lang="en-US" sz="2600" b="0" i="1" smtClean="0">
                            <a:latin typeface="Cambria Math"/>
                          </a:rPr>
                        </m:ctrlPr>
                      </m:dPr>
                      <m:e>
                        <m:r>
                          <a:rPr lang="en-US" sz="2600" b="0" i="1" smtClean="0">
                            <a:latin typeface="Cambria Math"/>
                          </a:rPr>
                          <m:t>𝑥</m:t>
                        </m:r>
                        <m:r>
                          <a:rPr lang="en-US" sz="2600" b="0" i="1" smtClean="0">
                            <a:latin typeface="Cambria Math"/>
                          </a:rPr>
                          <m:t>,</m:t>
                        </m:r>
                        <m:r>
                          <a:rPr lang="en-US" sz="2600" b="0" i="1" smtClean="0">
                            <a:latin typeface="Cambria Math"/>
                          </a:rPr>
                          <m:t>𝑦</m:t>
                        </m:r>
                        <m:r>
                          <a:rPr lang="en-US" sz="2600" b="0" i="1" smtClean="0">
                            <a:latin typeface="Cambria Math"/>
                          </a:rPr>
                          <m:t>,</m:t>
                        </m:r>
                        <m:r>
                          <a:rPr lang="en-US" sz="2600" b="0" i="1" smtClean="0">
                            <a:latin typeface="Cambria Math"/>
                          </a:rPr>
                          <m:t>𝑧</m:t>
                        </m:r>
                      </m:e>
                    </m:d>
                    <m:r>
                      <a:rPr lang="en-US" sz="2600" b="0" i="1" smtClean="0">
                        <a:latin typeface="Cambria Math"/>
                      </a:rPr>
                      <m:t>= </m:t>
                    </m:r>
                    <m:nary>
                      <m:naryPr>
                        <m:ctrlPr>
                          <a:rPr lang="en-US" sz="2600" b="0" i="1" smtClean="0">
                            <a:latin typeface="Cambria Math"/>
                          </a:rPr>
                        </m:ctrlPr>
                      </m:naryPr>
                      <m:sub>
                        <m:r>
                          <m:rPr>
                            <m:brk m:alnAt="23"/>
                          </m:rPr>
                          <a:rPr lang="en-US" sz="2600" b="0" i="1" smtClean="0">
                            <a:latin typeface="Cambria Math"/>
                          </a:rPr>
                          <m:t>−</m:t>
                        </m:r>
                        <m:r>
                          <a:rPr lang="en-US" sz="2600" b="0" i="1" smtClean="0">
                            <a:latin typeface="Cambria Math"/>
                            <a:ea typeface="Cambria Math"/>
                          </a:rPr>
                          <m:t>∞</m:t>
                        </m:r>
                      </m:sub>
                      <m:sup>
                        <m:r>
                          <a:rPr lang="en-US" sz="2600" b="0" i="1" smtClean="0">
                            <a:latin typeface="Cambria Math"/>
                            <a:ea typeface="Cambria Math"/>
                          </a:rPr>
                          <m:t>∞</m:t>
                        </m:r>
                      </m:sup>
                      <m:e>
                        <m:nary>
                          <m:naryPr>
                            <m:ctrlPr>
                              <a:rPr lang="en-US" sz="2600" b="0" i="1" smtClean="0">
                                <a:latin typeface="Cambria Math"/>
                              </a:rPr>
                            </m:ctrlPr>
                          </m:naryPr>
                          <m:sub>
                            <m:r>
                              <m:rPr>
                                <m:brk m:alnAt="23"/>
                              </m:rPr>
                              <a:rPr lang="en-US" sz="2600" b="0" i="1" smtClean="0">
                                <a:latin typeface="Cambria Math"/>
                              </a:rPr>
                              <m:t>−</m:t>
                            </m:r>
                            <m:r>
                              <a:rPr lang="en-US" sz="2600" b="0" i="1" smtClean="0">
                                <a:latin typeface="Cambria Math"/>
                                <a:ea typeface="Cambria Math"/>
                              </a:rPr>
                              <m:t>∞</m:t>
                            </m:r>
                          </m:sub>
                          <m:sup>
                            <m:r>
                              <a:rPr lang="en-US" sz="2600" b="0" i="1" smtClean="0">
                                <a:latin typeface="Cambria Math"/>
                                <a:ea typeface="Cambria Math"/>
                              </a:rPr>
                              <m:t>∞</m:t>
                            </m:r>
                          </m:sup>
                          <m:e>
                            <m:f>
                              <m:fPr>
                                <m:ctrlPr>
                                  <a:rPr lang="en-US" sz="2600" b="0" i="1" smtClean="0">
                                    <a:latin typeface="Cambria Math"/>
                                  </a:rPr>
                                </m:ctrlPr>
                              </m:fPr>
                              <m:num>
                                <m:r>
                                  <a:rPr lang="en-US" sz="2600" b="0" i="1" smtClean="0">
                                    <a:latin typeface="Cambria Math"/>
                                  </a:rPr>
                                  <m:t>𝑠</m:t>
                                </m:r>
                                <m:d>
                                  <m:dPr>
                                    <m:ctrlPr>
                                      <a:rPr lang="en-US" sz="2600" b="0" i="1" smtClean="0">
                                        <a:latin typeface="Cambria Math"/>
                                      </a:rPr>
                                    </m:ctrlPr>
                                  </m:dPr>
                                  <m:e>
                                    <m:sSub>
                                      <m:sSubPr>
                                        <m:ctrlPr>
                                          <a:rPr lang="en-US" sz="2600" b="0" i="1" smtClean="0">
                                            <a:latin typeface="Cambria Math"/>
                                          </a:rPr>
                                        </m:ctrlPr>
                                      </m:sSubPr>
                                      <m:e>
                                        <m:r>
                                          <a:rPr lang="en-US" sz="2600" b="0" i="1" smtClean="0">
                                            <a:latin typeface="Cambria Math"/>
                                          </a:rPr>
                                          <m:t>𝑥</m:t>
                                        </m:r>
                                      </m:e>
                                      <m:sub>
                                        <m:r>
                                          <a:rPr lang="en-US" sz="2600" b="0" i="1" smtClean="0">
                                            <a:latin typeface="Cambria Math"/>
                                          </a:rPr>
                                          <m:t>0</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𝑦</m:t>
                                        </m:r>
                                      </m:e>
                                      <m:sub>
                                        <m:r>
                                          <a:rPr lang="en-US" sz="2600" b="0" i="1" smtClean="0">
                                            <a:latin typeface="Cambria Math"/>
                                          </a:rPr>
                                          <m:t>0</m:t>
                                        </m:r>
                                      </m:sub>
                                    </m:sSub>
                                  </m:e>
                                </m:d>
                                <m:r>
                                  <a:rPr lang="en-US" sz="2600" b="0" i="1" smtClean="0">
                                    <a:latin typeface="Cambria Math"/>
                                  </a:rPr>
                                  <m:t>𝑧</m:t>
                                </m:r>
                              </m:num>
                              <m:den>
                                <m:sSubSup>
                                  <m:sSubSupPr>
                                    <m:ctrlPr>
                                      <a:rPr lang="en-US" sz="2600" b="0" i="1" smtClean="0">
                                        <a:latin typeface="Cambria Math"/>
                                      </a:rPr>
                                    </m:ctrlPr>
                                  </m:sSubSupPr>
                                  <m:e>
                                    <m:r>
                                      <a:rPr lang="en-US" sz="2600" b="0" i="1" smtClean="0">
                                        <a:latin typeface="Cambria Math"/>
                                      </a:rPr>
                                      <m:t>𝑟</m:t>
                                    </m:r>
                                  </m:e>
                                  <m:sub>
                                    <m:r>
                                      <a:rPr lang="en-US" sz="2600" b="0" i="1" smtClean="0">
                                        <a:latin typeface="Cambria Math"/>
                                      </a:rPr>
                                      <m:t>0</m:t>
                                    </m:r>
                                  </m:sub>
                                  <m:sup>
                                    <m:r>
                                      <a:rPr lang="en-US" sz="2600" b="0" i="1" smtClean="0">
                                        <a:latin typeface="Cambria Math"/>
                                      </a:rPr>
                                      <m:t>2</m:t>
                                    </m:r>
                                  </m:sup>
                                </m:sSubSup>
                              </m:den>
                            </m:f>
                          </m:e>
                        </m:nary>
                        <m:r>
                          <a:rPr lang="en-US" sz="2600" b="0" i="1" smtClean="0">
                            <a:latin typeface="Cambria Math"/>
                          </a:rPr>
                          <m:t>𝑛</m:t>
                        </m:r>
                        <m:d>
                          <m:dPr>
                            <m:ctrlPr>
                              <a:rPr lang="en-US" sz="2600" b="0" i="1" smtClean="0">
                                <a:latin typeface="Cambria Math"/>
                              </a:rPr>
                            </m:ctrlPr>
                          </m:dPr>
                          <m:e>
                            <m:r>
                              <a:rPr lang="en-US" sz="2600" b="0" i="1" smtClean="0">
                                <a:latin typeface="Cambria Math"/>
                              </a:rPr>
                              <m:t>𝑡</m:t>
                            </m:r>
                            <m:r>
                              <a:rPr lang="en-US" sz="2600" b="0" i="1" smtClean="0">
                                <a:latin typeface="Cambria Math"/>
                              </a:rPr>
                              <m:t>−</m:t>
                            </m:r>
                            <m:sSup>
                              <m:sSupPr>
                                <m:ctrlPr>
                                  <a:rPr lang="en-US" sz="2600" b="0" i="1" smtClean="0">
                                    <a:latin typeface="Cambria Math"/>
                                  </a:rPr>
                                </m:ctrlPr>
                              </m:sSupPr>
                              <m:e>
                                <m:r>
                                  <a:rPr lang="en-US" sz="2600" b="0" i="1" smtClean="0">
                                    <a:latin typeface="Cambria Math"/>
                                  </a:rPr>
                                  <m:t>𝑐</m:t>
                                </m:r>
                              </m:e>
                              <m:sup>
                                <m:r>
                                  <a:rPr lang="en-US" sz="2600" b="0" i="1" smtClean="0">
                                    <a:latin typeface="Cambria Math"/>
                                  </a:rPr>
                                  <m:t>−1</m:t>
                                </m:r>
                              </m:sup>
                            </m:sSup>
                            <m:sSub>
                              <m:sSubPr>
                                <m:ctrlPr>
                                  <a:rPr lang="en-US" sz="2600" b="0" i="1" smtClean="0">
                                    <a:latin typeface="Cambria Math"/>
                                  </a:rPr>
                                </m:ctrlPr>
                              </m:sSubPr>
                              <m:e>
                                <m:r>
                                  <a:rPr lang="en-US" sz="2600" b="0" i="1" smtClean="0">
                                    <a:latin typeface="Cambria Math"/>
                                  </a:rPr>
                                  <m:t>𝑟</m:t>
                                </m:r>
                              </m:e>
                              <m:sub>
                                <m:r>
                                  <a:rPr lang="en-US" sz="2600" b="0" i="1" smtClean="0">
                                    <a:latin typeface="Cambria Math"/>
                                  </a:rPr>
                                  <m:t>0</m:t>
                                </m:r>
                              </m:sub>
                            </m:sSub>
                          </m:e>
                        </m:d>
                        <m:r>
                          <a:rPr lang="en-US" sz="2600" b="0" i="1" smtClean="0">
                            <a:latin typeface="Cambria Math"/>
                          </a:rPr>
                          <m:t>𝑑</m:t>
                        </m:r>
                        <m:sSub>
                          <m:sSubPr>
                            <m:ctrlPr>
                              <a:rPr lang="en-US" sz="2600" b="0" i="1" smtClean="0">
                                <a:latin typeface="Cambria Math"/>
                              </a:rPr>
                            </m:ctrlPr>
                          </m:sSubPr>
                          <m:e>
                            <m:r>
                              <a:rPr lang="en-US" sz="2600" b="0" i="1" smtClean="0">
                                <a:latin typeface="Cambria Math"/>
                              </a:rPr>
                              <m:t>𝑥</m:t>
                            </m:r>
                          </m:e>
                          <m:sub>
                            <m:r>
                              <a:rPr lang="en-US" sz="2600" b="0" i="1" smtClean="0">
                                <a:latin typeface="Cambria Math"/>
                              </a:rPr>
                              <m:t>0</m:t>
                            </m:r>
                          </m:sub>
                        </m:sSub>
                        <m:r>
                          <a:rPr lang="en-US" sz="2600" b="0" i="1" smtClean="0">
                            <a:latin typeface="Cambria Math"/>
                          </a:rPr>
                          <m:t>𝑑</m:t>
                        </m:r>
                        <m:sSub>
                          <m:sSubPr>
                            <m:ctrlPr>
                              <a:rPr lang="en-US" sz="2600" b="0" i="1" smtClean="0">
                                <a:latin typeface="Cambria Math"/>
                              </a:rPr>
                            </m:ctrlPr>
                          </m:sSubPr>
                          <m:e>
                            <m:r>
                              <a:rPr lang="en-US" sz="2600" b="0" i="1" smtClean="0">
                                <a:latin typeface="Cambria Math"/>
                              </a:rPr>
                              <m:t>𝑦</m:t>
                            </m:r>
                          </m:e>
                          <m:sub>
                            <m:r>
                              <a:rPr lang="en-US" sz="2600" b="0" i="1" smtClean="0">
                                <a:latin typeface="Cambria Math"/>
                              </a:rPr>
                              <m:t>0</m:t>
                            </m:r>
                          </m:sub>
                        </m:sSub>
                      </m:e>
                    </m:nary>
                  </m:oMath>
                </a14:m>
                <a:endParaRPr lang="en-US" sz="2600" dirty="0" smtClean="0"/>
              </a:p>
              <a:p>
                <a:pPr lvl="1"/>
                <a:r>
                  <a:rPr lang="en-US" sz="2900" dirty="0" smtClean="0"/>
                  <a:t>Received Electrical Waveform</a:t>
                </a:r>
              </a:p>
              <a:p>
                <a:pPr lvl="2"/>
                <a14:m>
                  <m:oMath xmlns:m="http://schemas.openxmlformats.org/officeDocument/2006/math">
                    <m:r>
                      <a:rPr lang="en-US" sz="2600" b="0" i="1" smtClean="0">
                        <a:latin typeface="Cambria Math"/>
                      </a:rPr>
                      <m:t>𝑟</m:t>
                    </m:r>
                    <m:d>
                      <m:dPr>
                        <m:ctrlPr>
                          <a:rPr lang="en-US" sz="2600" b="0" i="1" smtClean="0">
                            <a:latin typeface="Cambria Math"/>
                          </a:rPr>
                        </m:ctrlPr>
                      </m:dPr>
                      <m:e>
                        <m:r>
                          <a:rPr lang="en-US" sz="2600" b="0" i="1" smtClean="0">
                            <a:latin typeface="Cambria Math"/>
                          </a:rPr>
                          <m:t>𝑥</m:t>
                        </m:r>
                        <m:r>
                          <a:rPr lang="en-US" sz="2600" b="0" i="1" smtClean="0">
                            <a:latin typeface="Cambria Math"/>
                          </a:rPr>
                          <m:t>,</m:t>
                        </m:r>
                        <m:r>
                          <a:rPr lang="en-US" sz="2600" b="0" i="1" smtClean="0">
                            <a:latin typeface="Cambria Math"/>
                          </a:rPr>
                          <m:t>𝑦</m:t>
                        </m:r>
                        <m:r>
                          <a:rPr lang="en-US" sz="2600" b="0" i="1" smtClean="0">
                            <a:latin typeface="Cambria Math"/>
                          </a:rPr>
                          <m:t>,</m:t>
                        </m:r>
                        <m:r>
                          <a:rPr lang="en-US" sz="2600" b="0" i="1" smtClean="0">
                            <a:latin typeface="Cambria Math"/>
                          </a:rPr>
                          <m:t>𝑧</m:t>
                        </m:r>
                      </m:e>
                    </m:d>
                    <m:r>
                      <a:rPr lang="en-US" sz="2600" b="0" i="1" smtClean="0">
                        <a:latin typeface="Cambria Math"/>
                      </a:rPr>
                      <m:t>=</m:t>
                    </m:r>
                    <m:r>
                      <a:rPr lang="en-US" sz="2600" b="0" i="1" smtClean="0">
                        <a:latin typeface="Cambria Math"/>
                      </a:rPr>
                      <m:t>𝐾𝑅</m:t>
                    </m:r>
                    <m:r>
                      <a:rPr lang="en-US" sz="2600" b="0" i="1" smtClean="0">
                        <a:latin typeface="Cambria Math"/>
                      </a:rPr>
                      <m:t>(</m:t>
                    </m:r>
                    <m:r>
                      <a:rPr lang="en-US" sz="2600" b="0" i="1" smtClean="0">
                        <a:latin typeface="Cambria Math"/>
                      </a:rPr>
                      <m:t>𝑥</m:t>
                    </m:r>
                    <m:r>
                      <a:rPr lang="en-US" sz="2600" b="0" i="1" smtClean="0">
                        <a:latin typeface="Cambria Math"/>
                      </a:rPr>
                      <m:t>,</m:t>
                    </m:r>
                    <m:r>
                      <a:rPr lang="en-US" sz="2600" b="0" i="1" smtClean="0">
                        <a:latin typeface="Cambria Math"/>
                      </a:rPr>
                      <m:t>𝑦</m:t>
                    </m:r>
                    <m:r>
                      <a:rPr lang="en-US" sz="2600" b="0" i="1" smtClean="0">
                        <a:latin typeface="Cambria Math"/>
                      </a:rPr>
                      <m:t>,</m:t>
                    </m:r>
                    <m:r>
                      <a:rPr lang="en-US" sz="2600" b="0" i="1" smtClean="0">
                        <a:latin typeface="Cambria Math"/>
                      </a:rPr>
                      <m:t>𝑧</m:t>
                    </m:r>
                    <m:r>
                      <a:rPr lang="en-US" sz="2600" b="0" i="1" smtClean="0">
                        <a:latin typeface="Cambria Math"/>
                      </a:rPr>
                      <m:t>)</m:t>
                    </m:r>
                    <m:nary>
                      <m:naryPr>
                        <m:ctrlPr>
                          <a:rPr lang="en-US" sz="2600" b="0" i="1" smtClean="0">
                            <a:latin typeface="Cambria Math"/>
                          </a:rPr>
                        </m:ctrlPr>
                      </m:naryPr>
                      <m:sub>
                        <m:r>
                          <m:rPr>
                            <m:brk m:alnAt="23"/>
                          </m:rPr>
                          <a:rPr lang="en-US" sz="2600" b="0" i="1" smtClean="0">
                            <a:latin typeface="Cambria Math"/>
                          </a:rPr>
                          <m:t>−</m:t>
                        </m:r>
                        <m:r>
                          <a:rPr lang="en-US" sz="2600" b="0" i="1" smtClean="0">
                            <a:latin typeface="Cambria Math"/>
                            <a:ea typeface="Cambria Math"/>
                          </a:rPr>
                          <m:t>∞</m:t>
                        </m:r>
                      </m:sub>
                      <m:sup>
                        <m:r>
                          <a:rPr lang="en-US" sz="2600" b="0" i="1" smtClean="0">
                            <a:latin typeface="Cambria Math"/>
                            <a:ea typeface="Cambria Math"/>
                          </a:rPr>
                          <m:t>∞</m:t>
                        </m:r>
                      </m:sup>
                      <m:e>
                        <m:nary>
                          <m:naryPr>
                            <m:ctrlPr>
                              <a:rPr lang="en-US" sz="2600" b="0" i="1" smtClean="0">
                                <a:latin typeface="Cambria Math"/>
                              </a:rPr>
                            </m:ctrlPr>
                          </m:naryPr>
                          <m:sub>
                            <m:r>
                              <m:rPr>
                                <m:brk m:alnAt="23"/>
                              </m:rPr>
                              <a:rPr lang="en-US" sz="2600" b="0" i="1" smtClean="0">
                                <a:latin typeface="Cambria Math"/>
                              </a:rPr>
                              <m:t>−</m:t>
                            </m:r>
                            <m:r>
                              <a:rPr lang="en-US" sz="2600" b="0" i="1" smtClean="0">
                                <a:latin typeface="Cambria Math"/>
                                <a:ea typeface="Cambria Math"/>
                              </a:rPr>
                              <m:t>∞</m:t>
                            </m:r>
                          </m:sub>
                          <m:sup>
                            <m:r>
                              <a:rPr lang="en-US" sz="2600" b="0" i="1" smtClean="0">
                                <a:latin typeface="Cambria Math"/>
                                <a:ea typeface="Cambria Math"/>
                              </a:rPr>
                              <m:t>∞</m:t>
                            </m:r>
                          </m:sup>
                          <m:e>
                            <m:f>
                              <m:fPr>
                                <m:ctrlPr>
                                  <a:rPr lang="en-US" sz="2600" b="0" i="1" smtClean="0">
                                    <a:latin typeface="Cambria Math"/>
                                  </a:rPr>
                                </m:ctrlPr>
                              </m:fPr>
                              <m:num>
                                <m:r>
                                  <a:rPr lang="en-US" sz="2600" b="0" i="1" smtClean="0">
                                    <a:latin typeface="Cambria Math"/>
                                  </a:rPr>
                                  <m:t>𝑠</m:t>
                                </m:r>
                                <m:d>
                                  <m:dPr>
                                    <m:ctrlPr>
                                      <a:rPr lang="en-US" sz="2600" b="0" i="1" smtClean="0">
                                        <a:latin typeface="Cambria Math"/>
                                      </a:rPr>
                                    </m:ctrlPr>
                                  </m:dPr>
                                  <m:e>
                                    <m:sSubSup>
                                      <m:sSubSupPr>
                                        <m:ctrlPr>
                                          <a:rPr lang="en-US" sz="2600" b="0" i="1" smtClean="0">
                                            <a:latin typeface="Cambria Math"/>
                                          </a:rPr>
                                        </m:ctrlPr>
                                      </m:sSubSupPr>
                                      <m:e>
                                        <m:r>
                                          <a:rPr lang="en-US" sz="2600" b="0" i="1" smtClean="0">
                                            <a:latin typeface="Cambria Math"/>
                                          </a:rPr>
                                          <m:t>𝑥</m:t>
                                        </m:r>
                                      </m:e>
                                      <m:sub>
                                        <m:r>
                                          <a:rPr lang="en-US" sz="2600" b="0" i="1" smtClean="0">
                                            <a:latin typeface="Cambria Math"/>
                                          </a:rPr>
                                          <m:t>0</m:t>
                                        </m:r>
                                      </m:sub>
                                      <m:sup>
                                        <m:r>
                                          <a:rPr lang="en-US" sz="2600" b="0" i="1" smtClean="0">
                                            <a:latin typeface="Cambria Math"/>
                                          </a:rPr>
                                          <m:t>′</m:t>
                                        </m:r>
                                      </m:sup>
                                    </m:sSubSup>
                                    <m:r>
                                      <a:rPr lang="en-US" sz="2600" b="0" i="1" smtClean="0">
                                        <a:latin typeface="Cambria Math"/>
                                      </a:rPr>
                                      <m:t>,</m:t>
                                    </m:r>
                                    <m:sSubSup>
                                      <m:sSubSupPr>
                                        <m:ctrlPr>
                                          <a:rPr lang="en-US" sz="2600" b="0" i="1" smtClean="0">
                                            <a:latin typeface="Cambria Math"/>
                                          </a:rPr>
                                        </m:ctrlPr>
                                      </m:sSubSupPr>
                                      <m:e>
                                        <m:r>
                                          <a:rPr lang="en-US" sz="2600" b="0" i="1" smtClean="0">
                                            <a:latin typeface="Cambria Math"/>
                                          </a:rPr>
                                          <m:t>𝑦</m:t>
                                        </m:r>
                                      </m:e>
                                      <m:sub>
                                        <m:r>
                                          <a:rPr lang="en-US" sz="2600" b="0" i="1" smtClean="0">
                                            <a:latin typeface="Cambria Math"/>
                                          </a:rPr>
                                          <m:t>0</m:t>
                                        </m:r>
                                      </m:sub>
                                      <m:sup>
                                        <m:r>
                                          <a:rPr lang="en-US" sz="2600" b="0" i="1" smtClean="0">
                                            <a:latin typeface="Cambria Math"/>
                                          </a:rPr>
                                          <m:t>′</m:t>
                                        </m:r>
                                      </m:sup>
                                    </m:sSubSup>
                                  </m:e>
                                </m:d>
                                <m:r>
                                  <a:rPr lang="en-US" sz="2600" b="0" i="1" smtClean="0">
                                    <a:latin typeface="Cambria Math"/>
                                  </a:rPr>
                                  <m:t>𝑧</m:t>
                                </m:r>
                              </m:num>
                              <m:den>
                                <m:sSup>
                                  <m:sSupPr>
                                    <m:ctrlPr>
                                      <a:rPr lang="en-US" sz="2600" b="0" i="1" smtClean="0">
                                        <a:latin typeface="Cambria Math"/>
                                      </a:rPr>
                                    </m:ctrlPr>
                                  </m:sSupPr>
                                  <m:e>
                                    <m:sSubSup>
                                      <m:sSubSupPr>
                                        <m:ctrlPr>
                                          <a:rPr lang="en-US" sz="2600" b="0" i="1" smtClean="0">
                                            <a:latin typeface="Cambria Math"/>
                                          </a:rPr>
                                        </m:ctrlPr>
                                      </m:sSubSupPr>
                                      <m:e>
                                        <m:r>
                                          <a:rPr lang="en-US" sz="2600" b="0" i="1" smtClean="0">
                                            <a:latin typeface="Cambria Math"/>
                                          </a:rPr>
                                          <m:t>𝑟</m:t>
                                        </m:r>
                                      </m:e>
                                      <m:sub>
                                        <m:r>
                                          <a:rPr lang="en-US" sz="2600" b="0" i="1" smtClean="0">
                                            <a:latin typeface="Cambria Math"/>
                                          </a:rPr>
                                          <m:t>0</m:t>
                                        </m:r>
                                      </m:sub>
                                      <m:sup>
                                        <m:r>
                                          <a:rPr lang="en-US" sz="2600" b="0" i="1" smtClean="0">
                                            <a:latin typeface="Cambria Math"/>
                                          </a:rPr>
                                          <m:t>′</m:t>
                                        </m:r>
                                      </m:sup>
                                    </m:sSubSup>
                                  </m:e>
                                  <m:sup>
                                    <m:r>
                                      <a:rPr lang="en-US" sz="2600" b="0" i="1" smtClean="0">
                                        <a:latin typeface="Cambria Math"/>
                                      </a:rPr>
                                      <m:t>2</m:t>
                                    </m:r>
                                  </m:sup>
                                </m:sSup>
                              </m:den>
                            </m:f>
                            <m:r>
                              <a:rPr lang="en-US" sz="2600" b="0" i="1" smtClean="0">
                                <a:latin typeface="Cambria Math"/>
                              </a:rPr>
                              <m:t> </m:t>
                            </m:r>
                            <m:r>
                              <a:rPr lang="en-US" sz="2600" b="0" i="1" smtClean="0">
                                <a:latin typeface="Cambria Math"/>
                              </a:rPr>
                              <m:t>𝑋</m:t>
                            </m:r>
                            <m:r>
                              <a:rPr lang="en-US" sz="2600" b="0" i="1" smtClean="0">
                                <a:latin typeface="Cambria Math"/>
                              </a:rPr>
                              <m:t> </m:t>
                            </m:r>
                          </m:e>
                        </m:nary>
                      </m:e>
                    </m:nary>
                    <m:nary>
                      <m:naryPr>
                        <m:ctrlPr>
                          <a:rPr lang="en-US" sz="2600" b="0" i="1" smtClean="0">
                            <a:latin typeface="Cambria Math"/>
                          </a:rPr>
                        </m:ctrlPr>
                      </m:naryPr>
                      <m:sub>
                        <m:r>
                          <m:rPr>
                            <m:brk m:alnAt="23"/>
                          </m:rPr>
                          <a:rPr lang="en-US" sz="2600" b="0" i="1" smtClean="0">
                            <a:latin typeface="Cambria Math"/>
                          </a:rPr>
                          <m:t>−</m:t>
                        </m:r>
                        <m:r>
                          <a:rPr lang="en-US" sz="2600" b="0" i="1" smtClean="0">
                            <a:latin typeface="Cambria Math"/>
                            <a:ea typeface="Cambria Math"/>
                          </a:rPr>
                          <m:t>∞</m:t>
                        </m:r>
                      </m:sub>
                      <m:sup>
                        <m:r>
                          <a:rPr lang="en-US" sz="2600" b="0" i="1" smtClean="0">
                            <a:latin typeface="Cambria Math"/>
                            <a:ea typeface="Cambria Math"/>
                          </a:rPr>
                          <m:t>∞</m:t>
                        </m:r>
                      </m:sup>
                      <m:e>
                        <m:nary>
                          <m:naryPr>
                            <m:ctrlPr>
                              <a:rPr lang="en-US" sz="2600" b="0" i="1" smtClean="0">
                                <a:latin typeface="Cambria Math"/>
                              </a:rPr>
                            </m:ctrlPr>
                          </m:naryPr>
                          <m:sub>
                            <m:r>
                              <m:rPr>
                                <m:brk m:alnAt="23"/>
                              </m:rPr>
                              <a:rPr lang="en-US" sz="2600" b="0" i="1" smtClean="0">
                                <a:latin typeface="Cambria Math"/>
                              </a:rPr>
                              <m:t>−</m:t>
                            </m:r>
                            <m:r>
                              <a:rPr lang="en-US" sz="2600" b="0" i="1" smtClean="0">
                                <a:latin typeface="Cambria Math"/>
                                <a:ea typeface="Cambria Math"/>
                              </a:rPr>
                              <m:t>∞</m:t>
                            </m:r>
                          </m:sub>
                          <m:sup>
                            <m:r>
                              <a:rPr lang="en-US" sz="2600" b="0" i="1" smtClean="0">
                                <a:latin typeface="Cambria Math"/>
                                <a:ea typeface="Cambria Math"/>
                              </a:rPr>
                              <m:t>∞</m:t>
                            </m:r>
                          </m:sup>
                          <m:e>
                            <m:f>
                              <m:fPr>
                                <m:ctrlPr>
                                  <a:rPr lang="en-US" sz="2600" b="0" i="1" smtClean="0">
                                    <a:latin typeface="Cambria Math"/>
                                  </a:rPr>
                                </m:ctrlPr>
                              </m:fPr>
                              <m:num>
                                <m:r>
                                  <a:rPr lang="en-US" sz="2600" b="0" i="1" smtClean="0">
                                    <a:latin typeface="Cambria Math"/>
                                  </a:rPr>
                                  <m:t>𝑠</m:t>
                                </m:r>
                                <m:d>
                                  <m:dPr>
                                    <m:ctrlPr>
                                      <a:rPr lang="en-US" sz="2600" b="0" i="1" smtClean="0">
                                        <a:latin typeface="Cambria Math"/>
                                      </a:rPr>
                                    </m:ctrlPr>
                                  </m:dPr>
                                  <m:e>
                                    <m:sSubSup>
                                      <m:sSubSupPr>
                                        <m:ctrlPr>
                                          <a:rPr lang="en-US" sz="2600" b="0" i="1" smtClean="0">
                                            <a:latin typeface="Cambria Math"/>
                                          </a:rPr>
                                        </m:ctrlPr>
                                      </m:sSubSupPr>
                                      <m:e>
                                        <m:r>
                                          <a:rPr lang="en-US" sz="2600" b="0" i="1" smtClean="0">
                                            <a:latin typeface="Cambria Math"/>
                                          </a:rPr>
                                          <m:t>𝑥</m:t>
                                        </m:r>
                                      </m:e>
                                      <m:sub>
                                        <m:r>
                                          <a:rPr lang="en-US" sz="2600" b="0" i="1" smtClean="0">
                                            <a:latin typeface="Cambria Math"/>
                                          </a:rPr>
                                          <m:t>0</m:t>
                                        </m:r>
                                      </m:sub>
                                      <m:sup/>
                                    </m:sSubSup>
                                    <m:r>
                                      <a:rPr lang="en-US" sz="2600" b="0" i="1" smtClean="0">
                                        <a:latin typeface="Cambria Math"/>
                                      </a:rPr>
                                      <m:t>,</m:t>
                                    </m:r>
                                    <m:sSubSup>
                                      <m:sSubSupPr>
                                        <m:ctrlPr>
                                          <a:rPr lang="en-US" sz="2600" b="0" i="1" smtClean="0">
                                            <a:latin typeface="Cambria Math"/>
                                          </a:rPr>
                                        </m:ctrlPr>
                                      </m:sSubSupPr>
                                      <m:e>
                                        <m:r>
                                          <a:rPr lang="en-US" sz="2600" b="0" i="1" smtClean="0">
                                            <a:latin typeface="Cambria Math"/>
                                          </a:rPr>
                                          <m:t>𝑦</m:t>
                                        </m:r>
                                      </m:e>
                                      <m:sub>
                                        <m:r>
                                          <a:rPr lang="en-US" sz="2600" b="0" i="1" smtClean="0">
                                            <a:latin typeface="Cambria Math"/>
                                          </a:rPr>
                                          <m:t>0</m:t>
                                        </m:r>
                                      </m:sub>
                                      <m:sup/>
                                    </m:sSubSup>
                                  </m:e>
                                </m:d>
                                <m:r>
                                  <a:rPr lang="en-US" sz="2600" b="0" i="1" smtClean="0">
                                    <a:latin typeface="Cambria Math"/>
                                  </a:rPr>
                                  <m:t>𝑧</m:t>
                                </m:r>
                                <m:r>
                                  <a:rPr lang="en-US" sz="2600" b="0" i="1" smtClean="0">
                                    <a:latin typeface="Cambria Math"/>
                                  </a:rPr>
                                  <m:t>∗</m:t>
                                </m:r>
                                <m:r>
                                  <a:rPr lang="en-US" sz="2600" b="0" i="1" smtClean="0">
                                    <a:latin typeface="Cambria Math"/>
                                  </a:rPr>
                                  <m:t>𝑛</m:t>
                                </m:r>
                                <m:r>
                                  <a:rPr lang="en-US" sz="2600" b="0" i="1" smtClean="0">
                                    <a:latin typeface="Cambria Math"/>
                                  </a:rPr>
                                  <m:t>(</m:t>
                                </m:r>
                                <m:r>
                                  <a:rPr lang="en-US" sz="2600" b="0" i="1" smtClean="0">
                                    <a:latin typeface="Cambria Math"/>
                                  </a:rPr>
                                  <m:t>𝑡</m:t>
                                </m:r>
                                <m:r>
                                  <a:rPr lang="en-US" sz="2600" b="0" i="1" smtClean="0">
                                    <a:latin typeface="Cambria Math"/>
                                  </a:rPr>
                                  <m:t>−2</m:t>
                                </m:r>
                                <m:sSup>
                                  <m:sSupPr>
                                    <m:ctrlPr>
                                      <a:rPr lang="en-US" sz="2600" b="0" i="1" smtClean="0">
                                        <a:latin typeface="Cambria Math"/>
                                      </a:rPr>
                                    </m:ctrlPr>
                                  </m:sSupPr>
                                  <m:e>
                                    <m:r>
                                      <a:rPr lang="en-US" sz="2600" b="0" i="1" smtClean="0">
                                        <a:latin typeface="Cambria Math"/>
                                      </a:rPr>
                                      <m:t>𝑐</m:t>
                                    </m:r>
                                  </m:e>
                                  <m:sup>
                                    <m:r>
                                      <a:rPr lang="en-US" sz="2600" b="0" i="1" smtClean="0">
                                        <a:latin typeface="Cambria Math"/>
                                      </a:rPr>
                                      <m:t>−1</m:t>
                                    </m:r>
                                  </m:sup>
                                </m:sSup>
                                <m:sSub>
                                  <m:sSubPr>
                                    <m:ctrlPr>
                                      <a:rPr lang="en-US" sz="2600" b="0" i="1" smtClean="0">
                                        <a:latin typeface="Cambria Math"/>
                                      </a:rPr>
                                    </m:ctrlPr>
                                  </m:sSubPr>
                                  <m:e>
                                    <m:r>
                                      <a:rPr lang="en-US" sz="2600" b="0" i="1" smtClean="0">
                                        <a:latin typeface="Cambria Math"/>
                                      </a:rPr>
                                      <m:t>𝑟</m:t>
                                    </m:r>
                                  </m:e>
                                  <m:sub>
                                    <m:r>
                                      <a:rPr lang="en-US" sz="2600" b="0" i="1" smtClean="0">
                                        <a:latin typeface="Cambria Math"/>
                                      </a:rPr>
                                      <m:t>0</m:t>
                                    </m:r>
                                  </m:sub>
                                </m:sSub>
                                <m:r>
                                  <a:rPr lang="en-US" sz="2600" b="0" i="1" smtClean="0">
                                    <a:latin typeface="Cambria Math"/>
                                  </a:rPr>
                                  <m:t>−</m:t>
                                </m:r>
                                <m:sSup>
                                  <m:sSupPr>
                                    <m:ctrlPr>
                                      <a:rPr lang="en-US" sz="2600" b="0" i="1" smtClean="0">
                                        <a:latin typeface="Cambria Math"/>
                                      </a:rPr>
                                    </m:ctrlPr>
                                  </m:sSupPr>
                                  <m:e>
                                    <m:r>
                                      <a:rPr lang="en-US" sz="2600" b="0" i="1" smtClean="0">
                                        <a:latin typeface="Cambria Math"/>
                                      </a:rPr>
                                      <m:t>𝑐</m:t>
                                    </m:r>
                                  </m:e>
                                  <m:sup>
                                    <m:r>
                                      <a:rPr lang="en-US" sz="2600" b="0" i="1" smtClean="0">
                                        <a:latin typeface="Cambria Math"/>
                                      </a:rPr>
                                      <m:t>−1</m:t>
                                    </m:r>
                                  </m:sup>
                                </m:sSup>
                                <m:sSubSup>
                                  <m:sSubSupPr>
                                    <m:ctrlPr>
                                      <a:rPr lang="en-US" sz="2600" b="0" i="1" smtClean="0">
                                        <a:latin typeface="Cambria Math"/>
                                      </a:rPr>
                                    </m:ctrlPr>
                                  </m:sSubSupPr>
                                  <m:e>
                                    <m:r>
                                      <a:rPr lang="en-US" sz="2600" b="0" i="1" smtClean="0">
                                        <a:latin typeface="Cambria Math"/>
                                      </a:rPr>
                                      <m:t>𝑟</m:t>
                                    </m:r>
                                  </m:e>
                                  <m:sub>
                                    <m:r>
                                      <a:rPr lang="en-US" sz="2600" b="0" i="1" smtClean="0">
                                        <a:latin typeface="Cambria Math"/>
                                      </a:rPr>
                                      <m:t>0</m:t>
                                    </m:r>
                                  </m:sub>
                                  <m:sup>
                                    <m:r>
                                      <a:rPr lang="en-US" sz="2600" b="0" i="1" smtClean="0">
                                        <a:latin typeface="Cambria Math"/>
                                      </a:rPr>
                                      <m:t>′</m:t>
                                    </m:r>
                                  </m:sup>
                                </m:sSubSup>
                                <m:r>
                                  <a:rPr lang="en-US" sz="2600" b="0" i="1" smtClean="0">
                                    <a:latin typeface="Cambria Math"/>
                                  </a:rPr>
                                  <m:t>)</m:t>
                                </m:r>
                              </m:num>
                              <m:den>
                                <m:eqArr>
                                  <m:eqArrPr>
                                    <m:ctrlPr>
                                      <a:rPr lang="en-US" sz="2600" b="0" i="1" smtClean="0">
                                        <a:latin typeface="Cambria Math"/>
                                      </a:rPr>
                                    </m:ctrlPr>
                                  </m:eqArrPr>
                                  <m:e>
                                    <m:sSup>
                                      <m:sSupPr>
                                        <m:ctrlPr>
                                          <a:rPr lang="en-US" sz="2600" b="0" i="1" smtClean="0">
                                            <a:latin typeface="Cambria Math"/>
                                          </a:rPr>
                                        </m:ctrlPr>
                                      </m:sSupPr>
                                      <m:e>
                                        <m:sSubSup>
                                          <m:sSubSupPr>
                                            <m:ctrlPr>
                                              <a:rPr lang="en-US" sz="2600" b="0" i="1" smtClean="0">
                                                <a:latin typeface="Cambria Math"/>
                                              </a:rPr>
                                            </m:ctrlPr>
                                          </m:sSubSupPr>
                                          <m:e>
                                            <m:r>
                                              <a:rPr lang="en-US" sz="2600" b="0" i="1" smtClean="0">
                                                <a:latin typeface="Cambria Math"/>
                                              </a:rPr>
                                              <m:t>𝑟</m:t>
                                            </m:r>
                                          </m:e>
                                          <m:sub>
                                            <m:r>
                                              <a:rPr lang="en-US" sz="2600" b="0" i="1" smtClean="0">
                                                <a:latin typeface="Cambria Math"/>
                                              </a:rPr>
                                              <m:t>0</m:t>
                                            </m:r>
                                          </m:sub>
                                          <m:sup/>
                                        </m:sSubSup>
                                      </m:e>
                                      <m:sup>
                                        <m:r>
                                          <a:rPr lang="en-US" sz="2600" b="0" i="1" smtClean="0">
                                            <a:latin typeface="Cambria Math"/>
                                          </a:rPr>
                                          <m:t>2</m:t>
                                        </m:r>
                                      </m:sup>
                                    </m:sSup>
                                  </m:e>
                                  <m:e/>
                                </m:eqArr>
                              </m:den>
                            </m:f>
                            <m:r>
                              <a:rPr lang="en-US" sz="2600" b="0" i="1" smtClean="0">
                                <a:latin typeface="Cambria Math"/>
                              </a:rPr>
                              <m:t>𝑑</m:t>
                            </m:r>
                            <m:sSub>
                              <m:sSubPr>
                                <m:ctrlPr>
                                  <a:rPr lang="en-US" sz="2600" b="0" i="1" smtClean="0">
                                    <a:latin typeface="Cambria Math"/>
                                  </a:rPr>
                                </m:ctrlPr>
                              </m:sSubPr>
                              <m:e>
                                <m:r>
                                  <a:rPr lang="en-US" sz="2600" b="0" i="1" smtClean="0">
                                    <a:latin typeface="Cambria Math"/>
                                  </a:rPr>
                                  <m:t>𝑥</m:t>
                                </m:r>
                              </m:e>
                              <m:sub>
                                <m:r>
                                  <a:rPr lang="en-US" sz="2600" b="0" i="1" smtClean="0">
                                    <a:latin typeface="Cambria Math"/>
                                  </a:rPr>
                                  <m:t>0</m:t>
                                </m:r>
                              </m:sub>
                            </m:sSub>
                            <m:r>
                              <a:rPr lang="en-US" sz="2600" b="0" i="1" smtClean="0">
                                <a:latin typeface="Cambria Math"/>
                              </a:rPr>
                              <m:t>𝑑</m:t>
                            </m:r>
                            <m:sSub>
                              <m:sSubPr>
                                <m:ctrlPr>
                                  <a:rPr lang="en-US" sz="2600" b="0" i="1" smtClean="0">
                                    <a:latin typeface="Cambria Math"/>
                                  </a:rPr>
                                </m:ctrlPr>
                              </m:sSubPr>
                              <m:e>
                                <m:r>
                                  <a:rPr lang="en-US" sz="2600" b="0" i="1" smtClean="0">
                                    <a:latin typeface="Cambria Math"/>
                                  </a:rPr>
                                  <m:t>𝑦</m:t>
                                </m:r>
                              </m:e>
                              <m:sub>
                                <m:r>
                                  <a:rPr lang="en-US" sz="2600" b="0" i="1" smtClean="0">
                                    <a:latin typeface="Cambria Math"/>
                                  </a:rPr>
                                  <m:t>0</m:t>
                                </m:r>
                              </m:sub>
                            </m:sSub>
                            <m:r>
                              <a:rPr lang="en-US" sz="2600" b="0" i="1" smtClean="0">
                                <a:latin typeface="Cambria Math"/>
                              </a:rPr>
                              <m:t>𝑑</m:t>
                            </m:r>
                            <m:sSub>
                              <m:sSubPr>
                                <m:ctrlPr>
                                  <a:rPr lang="en-US" sz="2600" b="0" i="1" smtClean="0">
                                    <a:latin typeface="Cambria Math"/>
                                  </a:rPr>
                                </m:ctrlPr>
                              </m:sSubPr>
                              <m:e>
                                <m:r>
                                  <a:rPr lang="en-US" sz="2600" b="0" i="1" smtClean="0">
                                    <a:latin typeface="Cambria Math"/>
                                  </a:rPr>
                                  <m:t>𝑋</m:t>
                                </m:r>
                              </m:e>
                              <m:sub>
                                <m:r>
                                  <a:rPr lang="en-US" sz="2600" b="0" i="1" smtClean="0">
                                    <a:latin typeface="Cambria Math"/>
                                  </a:rPr>
                                  <m:t>0</m:t>
                                </m:r>
                              </m:sub>
                            </m:sSub>
                            <m:r>
                              <a:rPr lang="en-US" sz="2600" b="0" i="1" smtClean="0">
                                <a:latin typeface="Cambria Math"/>
                              </a:rPr>
                              <m:t>𝑑</m:t>
                            </m:r>
                            <m:sSub>
                              <m:sSubPr>
                                <m:ctrlPr>
                                  <a:rPr lang="en-US" sz="2600" b="0" i="1" smtClean="0">
                                    <a:latin typeface="Cambria Math"/>
                                  </a:rPr>
                                </m:ctrlPr>
                              </m:sSubPr>
                              <m:e>
                                <m:r>
                                  <a:rPr lang="en-US" sz="2600" b="0" i="1" smtClean="0">
                                    <a:latin typeface="Cambria Math"/>
                                  </a:rPr>
                                  <m:t>𝑌</m:t>
                                </m:r>
                              </m:e>
                              <m:sub>
                                <m:r>
                                  <a:rPr lang="en-US" sz="2600" b="0" i="1" smtClean="0">
                                    <a:latin typeface="Cambria Math"/>
                                  </a:rPr>
                                  <m:t>0</m:t>
                                </m:r>
                              </m:sub>
                            </m:sSub>
                          </m:e>
                        </m:nary>
                      </m:e>
                    </m:nary>
                  </m:oMath>
                </a14:m>
                <a:endParaRPr lang="en-US" sz="2600" dirty="0" smtClean="0"/>
              </a:p>
              <a:p>
                <a:pPr lvl="1"/>
                <a:r>
                  <a:rPr lang="en-US" sz="2900" dirty="0" smtClean="0"/>
                  <a:t>These equations are to be simplified using several assumptions</a:t>
                </a:r>
              </a:p>
              <a:p>
                <a:pPr lvl="2"/>
                <a:r>
                  <a:rPr lang="en-US" sz="2600" dirty="0" smtClean="0"/>
                  <a:t>Plane wave Approximation</a:t>
                </a:r>
              </a:p>
              <a:p>
                <a:pPr lvl="2"/>
                <a:r>
                  <a:rPr lang="en-US" sz="2600" dirty="0" smtClean="0"/>
                  <a:t>Paraxial Approximation</a:t>
                </a:r>
              </a:p>
              <a:p>
                <a:pPr lvl="2"/>
                <a:r>
                  <a:rPr lang="en-US" sz="2600" dirty="0" smtClean="0"/>
                  <a:t>Fresnel Approximation</a:t>
                </a:r>
              </a:p>
              <a:p>
                <a:pPr lvl="2"/>
                <a:r>
                  <a:rPr lang="en-US" sz="2600" dirty="0" err="1" smtClean="0"/>
                  <a:t>Fraunhofer</a:t>
                </a:r>
                <a:r>
                  <a:rPr lang="en-US" sz="2600" dirty="0" smtClean="0"/>
                  <a:t> Approximation</a:t>
                </a:r>
              </a:p>
              <a:p>
                <a:pPr lvl="1"/>
                <a:r>
                  <a:rPr lang="en-US" sz="2900" dirty="0" smtClean="0"/>
                  <a:t>See Eq. 10.65,.66,.72</a:t>
                </a: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7620000" cy="4800600"/>
              </a:xfrm>
              <a:blipFill rotWithShape="1">
                <a:blip r:embed="rId2"/>
                <a:stretch>
                  <a:fillRect t="-1652" r="-3680"/>
                </a:stretch>
              </a:blipFill>
            </p:spPr>
            <p:txBody>
              <a:bodyPr/>
              <a:lstStyle/>
              <a:p>
                <a:r>
                  <a:rPr lang="en-US">
                    <a:noFill/>
                  </a:rPr>
                  <a:t> </a:t>
                </a:r>
              </a:p>
            </p:txBody>
          </p:sp>
        </mc:Fallback>
      </mc:AlternateContent>
    </p:spTree>
    <p:extLst>
      <p:ext uri="{BB962C8B-B14F-4D97-AF65-F5344CB8AC3E}">
        <p14:creationId xmlns:p14="http://schemas.microsoft.com/office/powerpoint/2010/main" val="969701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a:t>
            </a:r>
            <a:endParaRPr lang="en-US" dirty="0"/>
          </a:p>
        </p:txBody>
      </p:sp>
      <p:sp>
        <p:nvSpPr>
          <p:cNvPr id="3" name="Content Placeholder 2"/>
          <p:cNvSpPr>
            <a:spLocks noGrp="1"/>
          </p:cNvSpPr>
          <p:nvPr>
            <p:ph idx="1"/>
          </p:nvPr>
        </p:nvSpPr>
        <p:spPr/>
        <p:txBody>
          <a:bodyPr>
            <a:normAutofit/>
          </a:bodyPr>
          <a:lstStyle/>
          <a:p>
            <a:r>
              <a:rPr lang="en-US" dirty="0" smtClean="0"/>
              <a:t>Works through:</a:t>
            </a:r>
          </a:p>
          <a:p>
            <a:pPr lvl="1"/>
            <a:r>
              <a:rPr lang="en-US" dirty="0" smtClean="0"/>
              <a:t>Electrical means</a:t>
            </a:r>
          </a:p>
          <a:p>
            <a:pPr lvl="1"/>
            <a:r>
              <a:rPr lang="en-US" dirty="0" smtClean="0"/>
              <a:t>Geometric  Adjustment to the transducer crystal</a:t>
            </a:r>
          </a:p>
          <a:p>
            <a:pPr lvl="1"/>
            <a:r>
              <a:rPr lang="en-US" dirty="0" smtClean="0"/>
              <a:t>Applying a lens</a:t>
            </a:r>
          </a:p>
          <a:p>
            <a:r>
              <a:rPr lang="en-US" dirty="0" smtClean="0"/>
              <a:t>Curved Lenses or Vibrators focus sound in the same way that convex optical lenses focus light.</a:t>
            </a:r>
          </a:p>
          <a:p>
            <a:r>
              <a:rPr lang="en-US" dirty="0" smtClean="0"/>
              <a:t>Increased resolution at the focal depth comes at the cost </a:t>
            </a:r>
            <a:r>
              <a:rPr lang="en-US" smtClean="0"/>
              <a:t>of range.</a:t>
            </a:r>
            <a:endParaRPr lang="en-US"/>
          </a:p>
        </p:txBody>
      </p:sp>
    </p:spTree>
    <p:extLst>
      <p:ext uri="{BB962C8B-B14F-4D97-AF65-F5344CB8AC3E}">
        <p14:creationId xmlns:p14="http://schemas.microsoft.com/office/powerpoint/2010/main" val="2287944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Ultrasound Imaging Systems</a:t>
            </a:r>
            <a:endParaRPr lang="en-US" dirty="0"/>
          </a:p>
        </p:txBody>
      </p:sp>
      <p:sp>
        <p:nvSpPr>
          <p:cNvPr id="3" name="Subtitle 2"/>
          <p:cNvSpPr>
            <a:spLocks noGrp="1"/>
          </p:cNvSpPr>
          <p:nvPr>
            <p:ph type="subTitle" idx="1"/>
          </p:nvPr>
        </p:nvSpPr>
        <p:spPr/>
        <p:txBody>
          <a:bodyPr>
            <a:normAutofit lnSpcReduction="10000"/>
          </a:bodyPr>
          <a:lstStyle/>
          <a:p>
            <a:r>
              <a:rPr lang="en-US" dirty="0" smtClean="0"/>
              <a:t>Krystal </a:t>
            </a:r>
            <a:r>
              <a:rPr lang="en-US" dirty="0" err="1" smtClean="0"/>
              <a:t>Kerney</a:t>
            </a:r>
            <a:endParaRPr lang="en-US" dirty="0" smtClean="0"/>
          </a:p>
          <a:p>
            <a:r>
              <a:rPr lang="en-US" dirty="0" smtClean="0"/>
              <a:t>Kyle Fontaine</a:t>
            </a:r>
          </a:p>
          <a:p>
            <a:r>
              <a:rPr lang="en-US" dirty="0" smtClean="0"/>
              <a:t>Ryan O’Flaherty</a:t>
            </a:r>
            <a:endParaRPr lang="en-US" dirty="0"/>
          </a:p>
        </p:txBody>
      </p:sp>
    </p:spTree>
    <p:extLst>
      <p:ext uri="{BB962C8B-B14F-4D97-AF65-F5344CB8AC3E}">
        <p14:creationId xmlns:p14="http://schemas.microsoft.com/office/powerpoint/2010/main" val="526898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First, do no harm</a:t>
            </a:r>
          </a:p>
          <a:p>
            <a:endParaRPr lang="en-US" dirty="0"/>
          </a:p>
          <a:p>
            <a:endParaRPr lang="en-US" dirty="0" smtClean="0"/>
          </a:p>
          <a:p>
            <a:r>
              <a:rPr lang="en-US" dirty="0" smtClean="0"/>
              <a:t>Poses no known risk to the patient</a:t>
            </a:r>
          </a:p>
          <a:p>
            <a:endParaRPr lang="en-US" dirty="0"/>
          </a:p>
          <a:p>
            <a:endParaRPr lang="en-US" dirty="0" smtClean="0"/>
          </a:p>
          <a:p>
            <a:r>
              <a:rPr lang="en-US" dirty="0" smtClean="0"/>
              <a:t>Least expensive tool for the job</a:t>
            </a:r>
          </a:p>
          <a:p>
            <a:endParaRPr lang="en-US" dirty="0"/>
          </a:p>
          <a:p>
            <a:endParaRPr lang="en-US" dirty="0" smtClean="0"/>
          </a:p>
          <a:p>
            <a:r>
              <a:rPr lang="en-US" dirty="0" smtClean="0"/>
              <a:t>Portable (necessary to move from bedside to operating room)</a:t>
            </a:r>
            <a:endParaRPr lang="en-US" dirty="0"/>
          </a:p>
        </p:txBody>
      </p:sp>
    </p:spTree>
    <p:extLst>
      <p:ext uri="{BB962C8B-B14F-4D97-AF65-F5344CB8AC3E}">
        <p14:creationId xmlns:p14="http://schemas.microsoft.com/office/powerpoint/2010/main" val="16724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a:t>
            </a:r>
            <a:endParaRPr lang="en-US" dirty="0"/>
          </a:p>
        </p:txBody>
      </p:sp>
      <p:sp>
        <p:nvSpPr>
          <p:cNvPr id="3" name="Content Placeholder 2"/>
          <p:cNvSpPr>
            <a:spLocks noGrp="1"/>
          </p:cNvSpPr>
          <p:nvPr>
            <p:ph idx="1"/>
          </p:nvPr>
        </p:nvSpPr>
        <p:spPr/>
        <p:txBody>
          <a:bodyPr/>
          <a:lstStyle/>
          <a:p>
            <a:endParaRPr lang="en-US" dirty="0" smtClean="0"/>
          </a:p>
          <a:p>
            <a:r>
              <a:rPr lang="en-US" dirty="0" smtClean="0"/>
              <a:t>Ultrasound Transducer</a:t>
            </a:r>
          </a:p>
          <a:p>
            <a:pPr lvl="1"/>
            <a:r>
              <a:rPr lang="en-US" dirty="0" smtClean="0"/>
              <a:t>Transducer Materials</a:t>
            </a:r>
          </a:p>
          <a:p>
            <a:pPr lvl="1"/>
            <a:r>
              <a:rPr lang="en-US" dirty="0" smtClean="0"/>
              <a:t>Resonance</a:t>
            </a:r>
          </a:p>
          <a:p>
            <a:pPr lvl="1"/>
            <a:endParaRPr lang="en-US" dirty="0" smtClean="0"/>
          </a:p>
          <a:p>
            <a:endParaRPr lang="en-US" dirty="0" smtClean="0"/>
          </a:p>
          <a:p>
            <a:r>
              <a:rPr lang="en-US" dirty="0" smtClean="0"/>
              <a:t>Ultrasound Probes</a:t>
            </a:r>
          </a:p>
          <a:p>
            <a:pPr lvl="1"/>
            <a:r>
              <a:rPr lang="en-US" dirty="0" smtClean="0"/>
              <a:t>Single- Element Probes</a:t>
            </a:r>
          </a:p>
          <a:p>
            <a:pPr lvl="1"/>
            <a:r>
              <a:rPr lang="en-US" dirty="0" smtClean="0"/>
              <a:t>Mechanical Scanners</a:t>
            </a:r>
          </a:p>
          <a:p>
            <a:pPr lvl="1"/>
            <a:r>
              <a:rPr lang="en-US" dirty="0" smtClean="0"/>
              <a:t>Electronic Scanners</a:t>
            </a:r>
            <a:endParaRPr lang="en-US" dirty="0"/>
          </a:p>
        </p:txBody>
      </p:sp>
    </p:spTree>
    <p:extLst>
      <p:ext uri="{BB962C8B-B14F-4D97-AF65-F5344CB8AC3E}">
        <p14:creationId xmlns:p14="http://schemas.microsoft.com/office/powerpoint/2010/main" val="1074180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Transducers</a:t>
            </a:r>
            <a:endParaRPr lang="en-US" dirty="0"/>
          </a:p>
        </p:txBody>
      </p:sp>
      <p:sp>
        <p:nvSpPr>
          <p:cNvPr id="3" name="Content Placeholder 2"/>
          <p:cNvSpPr>
            <a:spLocks noGrp="1"/>
          </p:cNvSpPr>
          <p:nvPr>
            <p:ph idx="1"/>
          </p:nvPr>
        </p:nvSpPr>
        <p:spPr/>
        <p:txBody>
          <a:bodyPr/>
          <a:lstStyle/>
          <a:p>
            <a:r>
              <a:rPr lang="en-US" dirty="0" smtClean="0"/>
              <a:t>Transducer Materials</a:t>
            </a:r>
          </a:p>
          <a:p>
            <a:pPr lvl="1"/>
            <a:r>
              <a:rPr lang="en-US" dirty="0" smtClean="0"/>
              <a:t>Piezoelectric Crystals – translates mechanical strain into electrical signal and vice versa</a:t>
            </a:r>
          </a:p>
          <a:p>
            <a:pPr lvl="1"/>
            <a:endParaRPr lang="en-US" dirty="0" smtClean="0"/>
          </a:p>
          <a:p>
            <a:pPr lvl="1"/>
            <a:r>
              <a:rPr lang="en-US" dirty="0" smtClean="0"/>
              <a:t>Most common material is Lead </a:t>
            </a:r>
            <a:r>
              <a:rPr lang="en-US" dirty="0" err="1" smtClean="0"/>
              <a:t>Zirconate</a:t>
            </a:r>
            <a:r>
              <a:rPr lang="en-US" dirty="0" smtClean="0"/>
              <a:t> </a:t>
            </a:r>
            <a:r>
              <a:rPr lang="en-US" dirty="0" err="1" smtClean="0"/>
              <a:t>Titanate</a:t>
            </a:r>
            <a:r>
              <a:rPr lang="en-US" dirty="0" smtClean="0"/>
              <a:t> (PZT)</a:t>
            </a:r>
          </a:p>
          <a:p>
            <a:pPr lvl="1"/>
            <a:endParaRPr lang="en-US" dirty="0" smtClean="0"/>
          </a:p>
          <a:p>
            <a:pPr lvl="1"/>
            <a:r>
              <a:rPr lang="en-US" dirty="0" smtClean="0"/>
              <a:t>Selected for a high d and g constants</a:t>
            </a:r>
          </a:p>
          <a:p>
            <a:pPr lvl="1"/>
            <a:endParaRPr lang="en-US" dirty="0" smtClean="0"/>
          </a:p>
          <a:p>
            <a:pPr lvl="1"/>
            <a:r>
              <a:rPr lang="en-US" dirty="0" smtClean="0"/>
              <a:t>Transmitting constant, d, relates strain to a unit electric field</a:t>
            </a:r>
          </a:p>
          <a:p>
            <a:pPr lvl="1"/>
            <a:endParaRPr lang="en-US" dirty="0" smtClean="0"/>
          </a:p>
          <a:p>
            <a:pPr lvl="1"/>
            <a:r>
              <a:rPr lang="en-US" dirty="0" smtClean="0"/>
              <a:t>Receiving constant, g, relates potential produced by unit stress</a:t>
            </a:r>
          </a:p>
          <a:p>
            <a:pPr lvl="1"/>
            <a:endParaRPr lang="en-US" dirty="0" smtClean="0"/>
          </a:p>
          <a:p>
            <a:pPr lvl="1"/>
            <a:r>
              <a:rPr lang="en-US" dirty="0" smtClean="0"/>
              <a:t>Other materials include: Quartz, </a:t>
            </a:r>
            <a:r>
              <a:rPr lang="en-US" dirty="0" err="1" smtClean="0"/>
              <a:t>Polyvinylidene</a:t>
            </a:r>
            <a:r>
              <a:rPr lang="en-US" dirty="0" smtClean="0"/>
              <a:t> Fluoride (PVDF)</a:t>
            </a:r>
          </a:p>
          <a:p>
            <a:endParaRPr lang="en-US" dirty="0" smtClean="0"/>
          </a:p>
        </p:txBody>
      </p:sp>
    </p:spTree>
    <p:extLst>
      <p:ext uri="{BB962C8B-B14F-4D97-AF65-F5344CB8AC3E}">
        <p14:creationId xmlns:p14="http://schemas.microsoft.com/office/powerpoint/2010/main" val="408490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Transducers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Resonance</a:t>
                </a:r>
              </a:p>
              <a:p>
                <a:pPr lvl="1"/>
                <a:r>
                  <a:rPr lang="en-US" dirty="0"/>
                  <a:t>Crystals tend to vibrate </a:t>
                </a:r>
                <a:r>
                  <a:rPr lang="en-US" dirty="0" err="1"/>
                  <a:t>sinusoidally</a:t>
                </a:r>
                <a:r>
                  <a:rPr lang="en-US" dirty="0"/>
                  <a:t> after initial excitation due to incoming acoustic waves reflecting off the back end of the </a:t>
                </a:r>
                <a:r>
                  <a:rPr lang="en-US" dirty="0" smtClean="0"/>
                  <a:t>crystal</a:t>
                </a:r>
              </a:p>
              <a:p>
                <a:pPr lvl="1"/>
                <a:endParaRPr lang="en-US" dirty="0"/>
              </a:p>
              <a:p>
                <a:pPr lvl="1"/>
                <a:r>
                  <a:rPr lang="en-US" dirty="0" smtClean="0"/>
                  <a:t>Fundamental </a:t>
                </a:r>
                <a:r>
                  <a:rPr lang="en-US" dirty="0"/>
                  <a:t>resonant </a:t>
                </a:r>
                <a:r>
                  <a:rPr lang="en-US" dirty="0" smtClean="0"/>
                  <a:t>frequency (FRF) </a:t>
                </a:r>
                <a:r>
                  <a:rPr lang="en-US" dirty="0"/>
                  <a:t>represents when the reflected wave interferes constructively with its source</a:t>
                </a:r>
                <a:r>
                  <a:rPr lang="en-US" dirty="0" smtClean="0"/>
                  <a:t>.</a:t>
                </a:r>
              </a:p>
              <a:p>
                <a:pPr lvl="1"/>
                <a:endParaRPr lang="en-US" dirty="0"/>
              </a:p>
              <a:p>
                <a:pPr lvl="1"/>
                <a14:m>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𝑇</m:t>
                        </m:r>
                      </m:sub>
                    </m:sSub>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𝑐</m:t>
                            </m:r>
                          </m:e>
                          <m:sub>
                            <m:r>
                              <a:rPr lang="en-US" b="0" i="1" smtClean="0">
                                <a:latin typeface="Cambria Math"/>
                              </a:rPr>
                              <m:t>𝑇</m:t>
                            </m:r>
                          </m:sub>
                        </m:sSub>
                      </m:num>
                      <m:den>
                        <m:r>
                          <a:rPr lang="en-US" b="0" i="1" smtClean="0">
                            <a:latin typeface="Cambria Math"/>
                          </a:rPr>
                          <m:t>2</m:t>
                        </m:r>
                        <m:sSub>
                          <m:sSubPr>
                            <m:ctrlPr>
                              <a:rPr lang="en-US" b="0" i="1" smtClean="0">
                                <a:latin typeface="Cambria Math"/>
                              </a:rPr>
                            </m:ctrlPr>
                          </m:sSubPr>
                          <m:e>
                            <m:r>
                              <a:rPr lang="en-US" b="0" i="1" smtClean="0">
                                <a:latin typeface="Cambria Math"/>
                              </a:rPr>
                              <m:t>𝑑</m:t>
                            </m:r>
                          </m:e>
                          <m:sub>
                            <m:r>
                              <a:rPr lang="en-US" b="0" i="1" smtClean="0">
                                <a:latin typeface="Cambria Math"/>
                              </a:rPr>
                              <m:t>𝑇</m:t>
                            </m:r>
                          </m:sub>
                        </m:sSub>
                      </m:den>
                    </m:f>
                  </m:oMath>
                </a14:m>
                <a:r>
                  <a:rPr lang="en-US" dirty="0" smtClean="0"/>
                  <a:t>				</a:t>
                </a:r>
                <a14:m>
                  <m:oMath xmlns:m="http://schemas.openxmlformats.org/officeDocument/2006/math">
                    <m:sSub>
                      <m:sSubPr>
                        <m:ctrlPr>
                          <a:rPr lang="en-US" b="0" i="1" smtClean="0">
                            <a:latin typeface="Cambria Math"/>
                          </a:rPr>
                        </m:ctrlPr>
                      </m:sSubPr>
                      <m:e>
                        <m:r>
                          <a:rPr lang="en-US" b="0" i="1" smtClean="0">
                            <a:latin typeface="Cambria Math"/>
                          </a:rPr>
                          <m:t>𝜆</m:t>
                        </m:r>
                      </m:e>
                      <m:sub>
                        <m:r>
                          <a:rPr lang="en-US" b="0" i="1" smtClean="0">
                            <a:latin typeface="Cambria Math"/>
                          </a:rPr>
                          <m:t>𝑇</m:t>
                        </m:r>
                      </m:sub>
                    </m:sSub>
                    <m:r>
                      <a:rPr lang="en-US" b="0" i="1" smtClean="0">
                        <a:latin typeface="Cambria Math"/>
                      </a:rPr>
                      <m:t>=2</m:t>
                    </m:r>
                    <m:sSub>
                      <m:sSubPr>
                        <m:ctrlPr>
                          <a:rPr lang="en-US" b="0" i="1" smtClean="0">
                            <a:latin typeface="Cambria Math"/>
                          </a:rPr>
                        </m:ctrlPr>
                      </m:sSubPr>
                      <m:e>
                        <m:r>
                          <a:rPr lang="en-US" b="0" i="1" smtClean="0">
                            <a:latin typeface="Cambria Math"/>
                          </a:rPr>
                          <m:t>𝑑</m:t>
                        </m:r>
                      </m:e>
                      <m:sub>
                        <m:r>
                          <a:rPr lang="en-US" b="0" i="1" smtClean="0">
                            <a:latin typeface="Cambria Math"/>
                          </a:rPr>
                          <m:t>𝑇</m:t>
                        </m:r>
                      </m:sub>
                    </m:sSub>
                  </m:oMath>
                </a14:m>
                <a:endParaRPr lang="en-US" dirty="0" smtClean="0"/>
              </a:p>
              <a:p>
                <a:pPr lvl="2"/>
                <a:r>
                  <a:rPr lang="en-US" dirty="0" smtClean="0"/>
                  <a:t>Where: </a:t>
                </a:r>
              </a:p>
              <a:p>
                <a:pPr lvl="3"/>
                <a14:m>
                  <m:oMath xmlns:m="http://schemas.openxmlformats.org/officeDocument/2006/math">
                    <m:sSub>
                      <m:sSubPr>
                        <m:ctrlPr>
                          <a:rPr lang="en-US" i="1">
                            <a:latin typeface="Cambria Math"/>
                          </a:rPr>
                        </m:ctrlPr>
                      </m:sSubPr>
                      <m:e>
                        <m:r>
                          <a:rPr lang="en-US" i="1">
                            <a:latin typeface="Cambria Math"/>
                          </a:rPr>
                          <m:t>𝑐</m:t>
                        </m:r>
                      </m:e>
                      <m:sub>
                        <m:r>
                          <a:rPr lang="en-US" i="1">
                            <a:latin typeface="Cambria Math"/>
                          </a:rPr>
                          <m:t>𝑇</m:t>
                        </m:r>
                      </m:sub>
                    </m:sSub>
                  </m:oMath>
                </a14:m>
                <a:r>
                  <a:rPr lang="en-US" dirty="0" smtClean="0"/>
                  <a:t> is the speed of sound in the transducer</a:t>
                </a:r>
              </a:p>
              <a:p>
                <a:pPr lvl="3"/>
                <a14:m>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𝑇</m:t>
                        </m:r>
                      </m:sub>
                    </m:sSub>
                  </m:oMath>
                </a14:m>
                <a:r>
                  <a:rPr lang="en-US" dirty="0" smtClean="0"/>
                  <a:t> is the thickness of the transducer</a:t>
                </a:r>
              </a:p>
              <a:p>
                <a:pPr lvl="3"/>
                <a14:m>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𝑇</m:t>
                        </m:r>
                      </m:sub>
                    </m:sSub>
                  </m:oMath>
                </a14:m>
                <a:r>
                  <a:rPr lang="en-US" dirty="0" smtClean="0"/>
                  <a:t> is the Fundamental Resonant Frequency</a:t>
                </a:r>
              </a:p>
              <a:p>
                <a:pPr lvl="3"/>
                <a14:m>
                  <m:oMath xmlns:m="http://schemas.openxmlformats.org/officeDocument/2006/math">
                    <m:sSub>
                      <m:sSubPr>
                        <m:ctrlPr>
                          <a:rPr lang="en-US" i="1">
                            <a:latin typeface="Cambria Math"/>
                          </a:rPr>
                        </m:ctrlPr>
                      </m:sSubPr>
                      <m:e>
                        <m:r>
                          <a:rPr lang="en-US" i="1">
                            <a:latin typeface="Cambria Math"/>
                          </a:rPr>
                          <m:t>𝜆</m:t>
                        </m:r>
                      </m:e>
                      <m:sub>
                        <m:r>
                          <a:rPr lang="en-US" i="1">
                            <a:latin typeface="Cambria Math"/>
                          </a:rPr>
                          <m:t>𝑇</m:t>
                        </m:r>
                      </m:sub>
                    </m:sSub>
                  </m:oMath>
                </a14:m>
                <a:r>
                  <a:rPr lang="en-US" dirty="0" smtClean="0"/>
                  <a:t> is the wavelength at the FRF</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762"/>
                </a:stretch>
              </a:blipFill>
            </p:spPr>
            <p:txBody>
              <a:bodyPr/>
              <a:lstStyle/>
              <a:p>
                <a:r>
                  <a:rPr lang="en-US">
                    <a:noFill/>
                  </a:rPr>
                  <a:t> </a:t>
                </a:r>
              </a:p>
            </p:txBody>
          </p:sp>
        </mc:Fallback>
      </mc:AlternateContent>
    </p:spTree>
    <p:extLst>
      <p:ext uri="{BB962C8B-B14F-4D97-AF65-F5344CB8AC3E}">
        <p14:creationId xmlns:p14="http://schemas.microsoft.com/office/powerpoint/2010/main" val="678530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Transducers</a:t>
            </a:r>
            <a:endParaRPr lang="en-US" dirty="0"/>
          </a:p>
        </p:txBody>
      </p:sp>
      <p:sp>
        <p:nvSpPr>
          <p:cNvPr id="3" name="Content Placeholder 2"/>
          <p:cNvSpPr>
            <a:spLocks noGrp="1"/>
          </p:cNvSpPr>
          <p:nvPr>
            <p:ph idx="1"/>
          </p:nvPr>
        </p:nvSpPr>
        <p:spPr/>
        <p:txBody>
          <a:bodyPr/>
          <a:lstStyle/>
          <a:p>
            <a:r>
              <a:rPr lang="en-US" dirty="0" smtClean="0"/>
              <a:t>Medical Transducers tend to be ‘shock excited’</a:t>
            </a:r>
          </a:p>
          <a:p>
            <a:pPr lvl="1"/>
            <a:r>
              <a:rPr lang="en-US" dirty="0" smtClean="0"/>
              <a:t>This refers to their output behaving as an impulse</a:t>
            </a:r>
          </a:p>
          <a:p>
            <a:endParaRPr lang="en-US" dirty="0" smtClean="0"/>
          </a:p>
          <a:p>
            <a:r>
              <a:rPr lang="en-US" dirty="0" smtClean="0"/>
              <a:t>Once excited the in-transducer wave continues to resonate until it loses energy</a:t>
            </a:r>
          </a:p>
          <a:p>
            <a:pPr lvl="1"/>
            <a:r>
              <a:rPr lang="en-US" dirty="0" smtClean="0"/>
              <a:t>This energy is damped away using epoxy backing in the transducer with a high coefficient of absorption. This compensates for PZT’s low absorption coefficient and the high reflectivity between the body and transducer.</a:t>
            </a:r>
          </a:p>
          <a:p>
            <a:pPr lvl="1"/>
            <a:r>
              <a:rPr lang="en-US" dirty="0" smtClean="0"/>
              <a:t>This epoxy must have a similar impedance to PZT in order to maintain a low coefficient of reflectivity between them.</a:t>
            </a:r>
          </a:p>
          <a:p>
            <a:pPr lvl="1"/>
            <a:r>
              <a:rPr lang="en-US" dirty="0" smtClean="0"/>
              <a:t>The epoxy finishes damping away the in-transducer wave’s energy in approximately 3-5 cycles.</a:t>
            </a:r>
          </a:p>
          <a:p>
            <a:pPr lvl="1"/>
            <a:endParaRPr lang="en-US" dirty="0"/>
          </a:p>
          <a:p>
            <a:endParaRPr lang="en-US" dirty="0"/>
          </a:p>
        </p:txBody>
      </p:sp>
    </p:spTree>
    <p:extLst>
      <p:ext uri="{BB962C8B-B14F-4D97-AF65-F5344CB8AC3E}">
        <p14:creationId xmlns:p14="http://schemas.microsoft.com/office/powerpoint/2010/main" val="265430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Ultrasound</a:t>
            </a:r>
            <a:endParaRPr lang="en-US" dirty="0"/>
          </a:p>
        </p:txBody>
      </p:sp>
      <p:sp>
        <p:nvSpPr>
          <p:cNvPr id="3" name="Content Placeholder 2"/>
          <p:cNvSpPr>
            <a:spLocks noGrp="1"/>
          </p:cNvSpPr>
          <p:nvPr>
            <p:ph idx="1"/>
          </p:nvPr>
        </p:nvSpPr>
        <p:spPr/>
        <p:txBody>
          <a:bodyPr/>
          <a:lstStyle/>
          <a:p>
            <a:r>
              <a:rPr lang="en-US" dirty="0" smtClean="0"/>
              <a:t>Process Overview</a:t>
            </a:r>
          </a:p>
          <a:p>
            <a:pPr lvl="1"/>
            <a:r>
              <a:rPr lang="en-US" dirty="0" smtClean="0"/>
              <a:t>Transducer (electrical signal </a:t>
            </a:r>
            <a:r>
              <a:rPr lang="en-US" dirty="0">
                <a:sym typeface="Wingdings" pitchFamily="2" charset="2"/>
              </a:rPr>
              <a:t> </a:t>
            </a:r>
            <a:r>
              <a:rPr lang="en-US" dirty="0" smtClean="0">
                <a:sym typeface="Wingdings" pitchFamily="2" charset="2"/>
              </a:rPr>
              <a:t> a    acoustic signal) generates pulses of ultrasound and sends them into patient</a:t>
            </a:r>
          </a:p>
          <a:p>
            <a:pPr lvl="1"/>
            <a:r>
              <a:rPr lang="en-US" dirty="0" smtClean="0">
                <a:sym typeface="Wingdings" pitchFamily="2" charset="2"/>
              </a:rPr>
              <a:t>Organ boundaries and complex tissues produces echoes  (reflection or scattering) which are detected by the transducer</a:t>
            </a:r>
          </a:p>
          <a:p>
            <a:pPr lvl="1"/>
            <a:r>
              <a:rPr lang="en-US" dirty="0" smtClean="0">
                <a:sym typeface="Wingdings" pitchFamily="2" charset="2"/>
              </a:rPr>
              <a:t>Echoes displayed on a grayscale anatomical image</a:t>
            </a:r>
          </a:p>
          <a:p>
            <a:pPr lvl="2"/>
            <a:r>
              <a:rPr lang="en-US" dirty="0" smtClean="0">
                <a:sym typeface="Wingdings" pitchFamily="2" charset="2"/>
              </a:rPr>
              <a:t>Each point in the image corresponds to an anatomical location of an echo-generating structure</a:t>
            </a:r>
          </a:p>
          <a:p>
            <a:pPr lvl="2"/>
            <a:r>
              <a:rPr lang="en-US" dirty="0" smtClean="0">
                <a:sym typeface="Wingdings" pitchFamily="2" charset="2"/>
              </a:rPr>
              <a:t>Brightness corresponds to echo strength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057400"/>
            <a:ext cx="366712" cy="29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900628"/>
            <a:ext cx="2209800" cy="162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158" y="4900628"/>
            <a:ext cx="1950937" cy="162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119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Probes</a:t>
            </a:r>
            <a:endParaRPr lang="en-US" dirty="0"/>
          </a:p>
        </p:txBody>
      </p:sp>
      <p:sp>
        <p:nvSpPr>
          <p:cNvPr id="3" name="Content Placeholder 2"/>
          <p:cNvSpPr>
            <a:spLocks noGrp="1"/>
          </p:cNvSpPr>
          <p:nvPr>
            <p:ph idx="1"/>
          </p:nvPr>
        </p:nvSpPr>
        <p:spPr/>
        <p:txBody>
          <a:bodyPr/>
          <a:lstStyle/>
          <a:p>
            <a:r>
              <a:rPr lang="en-US" dirty="0" smtClean="0"/>
              <a:t>Single Element Probes</a:t>
            </a:r>
          </a:p>
          <a:p>
            <a:pPr lvl="1"/>
            <a:r>
              <a:rPr lang="en-US" dirty="0" smtClean="0"/>
              <a:t>Simplest assembly of transducer</a:t>
            </a:r>
          </a:p>
          <a:p>
            <a:pPr lvl="1"/>
            <a:r>
              <a:rPr lang="en-US" dirty="0" smtClean="0"/>
              <a:t>Look to Figure 11.5, this illustrates the construction of a single element probe</a:t>
            </a:r>
          </a:p>
          <a:p>
            <a:pPr lvl="1"/>
            <a:r>
              <a:rPr lang="en-US" dirty="0" smtClean="0"/>
              <a:t>Lens or curved crystal</a:t>
            </a:r>
          </a:p>
          <a:p>
            <a:pPr lvl="1"/>
            <a:r>
              <a:rPr lang="en-US" dirty="0" smtClean="0"/>
              <a:t>Ultrasound beam requires steering</a:t>
            </a:r>
          </a:p>
          <a:p>
            <a:pPr lvl="1"/>
            <a:r>
              <a:rPr lang="en-US" dirty="0" smtClean="0"/>
              <a:t>Modern systems of scanning allow for real-time imaging</a:t>
            </a:r>
          </a:p>
          <a:p>
            <a:pPr lvl="1"/>
            <a:endParaRPr lang="en-US" dirty="0"/>
          </a:p>
        </p:txBody>
      </p:sp>
    </p:spTree>
    <p:extLst>
      <p:ext uri="{BB962C8B-B14F-4D97-AF65-F5344CB8AC3E}">
        <p14:creationId xmlns:p14="http://schemas.microsoft.com/office/powerpoint/2010/main" val="213652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Probes</a:t>
            </a:r>
            <a:endParaRPr lang="en-US" dirty="0"/>
          </a:p>
        </p:txBody>
      </p:sp>
      <p:sp>
        <p:nvSpPr>
          <p:cNvPr id="3" name="Content Placeholder 2"/>
          <p:cNvSpPr>
            <a:spLocks noGrp="1"/>
          </p:cNvSpPr>
          <p:nvPr>
            <p:ph idx="1"/>
          </p:nvPr>
        </p:nvSpPr>
        <p:spPr/>
        <p:txBody>
          <a:bodyPr/>
          <a:lstStyle/>
          <a:p>
            <a:r>
              <a:rPr lang="en-US" dirty="0" smtClean="0"/>
              <a:t>Mechanical Scanners</a:t>
            </a:r>
          </a:p>
          <a:p>
            <a:pPr lvl="1"/>
            <a:r>
              <a:rPr lang="en-US" dirty="0" smtClean="0"/>
              <a:t>Rocking or rotating a transducer crystal or set of crystals</a:t>
            </a:r>
          </a:p>
          <a:p>
            <a:pPr lvl="1"/>
            <a:r>
              <a:rPr lang="en-US" dirty="0" smtClean="0"/>
              <a:t>Figure 11.6</a:t>
            </a:r>
          </a:p>
          <a:p>
            <a:pPr lvl="1"/>
            <a:r>
              <a:rPr lang="en-US" dirty="0" smtClean="0"/>
              <a:t>Rocker – transducer travels through the same sector in a repeating fashion, first clockwise then counterclockwise</a:t>
            </a:r>
          </a:p>
          <a:p>
            <a:pPr lvl="1"/>
            <a:r>
              <a:rPr lang="en-US" dirty="0" smtClean="0"/>
              <a:t>Rotating – transducer is switched in as it enters the sector – always counterclockwise</a:t>
            </a:r>
          </a:p>
          <a:p>
            <a:pPr lvl="2"/>
            <a:r>
              <a:rPr lang="en-US" dirty="0" smtClean="0"/>
              <a:t>Regardless of design, field of view is always shaped like a slice of pie</a:t>
            </a:r>
            <a:endParaRPr lang="en-US" dirty="0"/>
          </a:p>
        </p:txBody>
      </p:sp>
    </p:spTree>
    <p:extLst>
      <p:ext uri="{BB962C8B-B14F-4D97-AF65-F5344CB8AC3E}">
        <p14:creationId xmlns:p14="http://schemas.microsoft.com/office/powerpoint/2010/main" val="2555372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Probes	</a:t>
            </a:r>
            <a:endParaRPr lang="en-US" dirty="0"/>
          </a:p>
        </p:txBody>
      </p:sp>
      <p:sp>
        <p:nvSpPr>
          <p:cNvPr id="3" name="Content Placeholder 2"/>
          <p:cNvSpPr>
            <a:spLocks noGrp="1"/>
          </p:cNvSpPr>
          <p:nvPr>
            <p:ph idx="1"/>
          </p:nvPr>
        </p:nvSpPr>
        <p:spPr/>
        <p:txBody>
          <a:bodyPr/>
          <a:lstStyle/>
          <a:p>
            <a:r>
              <a:rPr lang="en-US" dirty="0" smtClean="0"/>
              <a:t>Electronic Scanners</a:t>
            </a:r>
          </a:p>
          <a:p>
            <a:pPr lvl="1"/>
            <a:r>
              <a:rPr lang="en-US" dirty="0" smtClean="0"/>
              <a:t>Arrangement of elements in the assemblies is linear</a:t>
            </a:r>
          </a:p>
          <a:p>
            <a:pPr lvl="1"/>
            <a:r>
              <a:rPr lang="en-US" dirty="0" smtClean="0"/>
              <a:t>Each element is rectangular</a:t>
            </a:r>
          </a:p>
          <a:p>
            <a:pPr lvl="1"/>
            <a:r>
              <a:rPr lang="en-US" dirty="0" smtClean="0"/>
              <a:t>Focused using a lens</a:t>
            </a:r>
          </a:p>
          <a:p>
            <a:pPr lvl="1"/>
            <a:r>
              <a:rPr lang="en-US" dirty="0" smtClean="0"/>
              <a:t>Linear array probe</a:t>
            </a:r>
          </a:p>
          <a:p>
            <a:pPr lvl="2"/>
            <a:r>
              <a:rPr lang="en-US" dirty="0" smtClean="0"/>
              <a:t>Elements have widths on the order of a wavelength and are electronically grouped together making several elements appear as one.</a:t>
            </a:r>
          </a:p>
          <a:p>
            <a:pPr lvl="1"/>
            <a:r>
              <a:rPr lang="en-US" dirty="0" smtClean="0"/>
              <a:t>Phased array probe</a:t>
            </a:r>
          </a:p>
          <a:p>
            <a:pPr lvl="2"/>
            <a:r>
              <a:rPr lang="en-US" dirty="0" smtClean="0"/>
              <a:t>Elements have widths of a quarter wavelength and the timing of firing of the elements are electronically controlled in order to steer and focus the beam.</a:t>
            </a:r>
            <a:endParaRPr lang="en-US" dirty="0"/>
          </a:p>
        </p:txBody>
      </p:sp>
    </p:spTree>
    <p:extLst>
      <p:ext uri="{BB962C8B-B14F-4D97-AF65-F5344CB8AC3E}">
        <p14:creationId xmlns:p14="http://schemas.microsoft.com/office/powerpoint/2010/main" val="37194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Pulse-Echo Imaging</a:t>
            </a:r>
            <a:endParaRPr lang="en-US" dirty="0"/>
          </a:p>
        </p:txBody>
      </p:sp>
      <p:sp>
        <p:nvSpPr>
          <p:cNvPr id="3" name="Content Placeholder 2"/>
          <p:cNvSpPr>
            <a:spLocks noGrp="1"/>
          </p:cNvSpPr>
          <p:nvPr>
            <p:ph idx="1"/>
          </p:nvPr>
        </p:nvSpPr>
        <p:spPr/>
        <p:txBody>
          <a:bodyPr/>
          <a:lstStyle/>
          <a:p>
            <a:r>
              <a:rPr lang="en-US" dirty="0" smtClean="0"/>
              <a:t>Two important augmentations to basic imaging</a:t>
            </a:r>
          </a:p>
          <a:p>
            <a:pPr lvl="1"/>
            <a:r>
              <a:rPr lang="en-US" dirty="0" smtClean="0"/>
              <a:t>Phased arrays</a:t>
            </a:r>
          </a:p>
          <a:p>
            <a:pPr lvl="1"/>
            <a:r>
              <a:rPr lang="en-US" dirty="0" smtClean="0"/>
              <a:t>Doppler imaging</a:t>
            </a:r>
          </a:p>
          <a:p>
            <a:r>
              <a:rPr lang="en-US" dirty="0" smtClean="0"/>
              <a:t>Ideal ultrasound imaging system would reconstruct and display the spatial distribution of reflectivity </a:t>
            </a:r>
          </a:p>
          <a:p>
            <a:pPr lvl="1"/>
            <a:r>
              <a:rPr lang="en-US" dirty="0" smtClean="0"/>
              <a:t>Not possible!</a:t>
            </a:r>
          </a:p>
          <a:p>
            <a:pPr lvl="2"/>
            <a:r>
              <a:rPr lang="en-US" dirty="0" smtClean="0"/>
              <a:t>Transducer’s impulse response function blurs reflectivity</a:t>
            </a:r>
          </a:p>
          <a:p>
            <a:pPr lvl="2"/>
            <a:r>
              <a:rPr lang="en-US" dirty="0" smtClean="0"/>
              <a:t>Envelope detection creates artifacts called speckles</a:t>
            </a:r>
            <a:endParaRPr lang="en-US" dirty="0"/>
          </a:p>
        </p:txBody>
      </p:sp>
    </p:spTree>
    <p:extLst>
      <p:ext uri="{BB962C8B-B14F-4D97-AF65-F5344CB8AC3E}">
        <p14:creationId xmlns:p14="http://schemas.microsoft.com/office/powerpoint/2010/main" val="290399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Pulse-Echo Equation</a:t>
            </a:r>
            <a:endParaRPr lang="en-US" dirty="0"/>
          </a:p>
        </p:txBody>
      </p:sp>
      <p:sp>
        <p:nvSpPr>
          <p:cNvPr id="3" name="Content Placeholder 2"/>
          <p:cNvSpPr>
            <a:spLocks noGrp="1"/>
          </p:cNvSpPr>
          <p:nvPr>
            <p:ph idx="1"/>
          </p:nvPr>
        </p:nvSpPr>
        <p:spPr/>
        <p:txBody>
          <a:bodyPr/>
          <a:lstStyle/>
          <a:p>
            <a:r>
              <a:rPr lang="en-US" dirty="0" smtClean="0"/>
              <a:t>General form of equation using Fresnel approximation and </a:t>
            </a:r>
            <a:r>
              <a:rPr lang="en-US" dirty="0" err="1" smtClean="0"/>
              <a:t>Fraunhofer</a:t>
            </a:r>
            <a:r>
              <a:rPr lang="en-US" dirty="0" smtClean="0"/>
              <a:t> approximation is shown in equation 11.2</a:t>
            </a:r>
          </a:p>
          <a:p>
            <a:r>
              <a:rPr lang="en-US" dirty="0" smtClean="0"/>
              <a:t>TGC is time gain compensation to cancel the gain terms in equation 11.2</a:t>
            </a:r>
          </a:p>
          <a:p>
            <a:r>
              <a:rPr lang="en-US" dirty="0" smtClean="0"/>
              <a:t>Users can manually adapt the system to more or less gain so that subtle features can be seen in images.</a:t>
            </a:r>
          </a:p>
          <a:p>
            <a:r>
              <a:rPr lang="en-US" dirty="0" smtClean="0"/>
              <a:t>Inexpensive ultrasound systems use a simple envelope detection procedure as shown in figure 11.10</a:t>
            </a:r>
          </a:p>
          <a:p>
            <a:r>
              <a:rPr lang="en-US" dirty="0" smtClean="0"/>
              <a:t>A-mode signal is equation 11.10, it is the fundamental signal in all of ultrasound imaging.</a:t>
            </a:r>
            <a:endParaRPr lang="en-US" dirty="0"/>
          </a:p>
        </p:txBody>
      </p:sp>
    </p:spTree>
    <p:extLst>
      <p:ext uri="{BB962C8B-B14F-4D97-AF65-F5344CB8AC3E}">
        <p14:creationId xmlns:p14="http://schemas.microsoft.com/office/powerpoint/2010/main" val="2019162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Transducer Motion</a:t>
            </a:r>
            <a:endParaRPr lang="en-US" dirty="0"/>
          </a:p>
        </p:txBody>
      </p:sp>
      <p:sp>
        <p:nvSpPr>
          <p:cNvPr id="3" name="Content Placeholder 2"/>
          <p:cNvSpPr>
            <a:spLocks noGrp="1"/>
          </p:cNvSpPr>
          <p:nvPr>
            <p:ph idx="1"/>
          </p:nvPr>
        </p:nvSpPr>
        <p:spPr/>
        <p:txBody>
          <a:bodyPr/>
          <a:lstStyle/>
          <a:p>
            <a:r>
              <a:rPr lang="en-US" dirty="0" smtClean="0"/>
              <a:t>To acquire images, the transducer must move</a:t>
            </a:r>
          </a:p>
          <a:p>
            <a:pPr lvl="1"/>
            <a:r>
              <a:rPr lang="en-US" dirty="0" smtClean="0"/>
              <a:t>Consider (</a:t>
            </a:r>
            <a:r>
              <a:rPr lang="en-US" dirty="0" err="1" smtClean="0"/>
              <a:t>x,y</a:t>
            </a:r>
            <a:r>
              <a:rPr lang="en-US" dirty="0" smtClean="0"/>
              <a:t>) plane</a:t>
            </a:r>
          </a:p>
          <a:p>
            <a:pPr lvl="1"/>
            <a:r>
              <a:rPr lang="en-US" dirty="0" smtClean="0"/>
              <a:t>Assume the transducer energy travels down a cylinder having the same shape as its’ face</a:t>
            </a:r>
          </a:p>
          <a:p>
            <a:pPr lvl="1"/>
            <a:r>
              <a:rPr lang="en-US" dirty="0" smtClean="0"/>
              <a:t>The envelope equation, when it becomes a function of time and space can be thought of as an estimate of the reflectivity function as a function of spatial position</a:t>
            </a:r>
          </a:p>
          <a:p>
            <a:pPr lvl="1"/>
            <a:r>
              <a:rPr lang="en-US" dirty="0" smtClean="0"/>
              <a:t>Look at equation 11.20 and subsequent paragraph</a:t>
            </a:r>
          </a:p>
        </p:txBody>
      </p:sp>
    </p:spTree>
    <p:extLst>
      <p:ext uri="{BB962C8B-B14F-4D97-AF65-F5344CB8AC3E}">
        <p14:creationId xmlns:p14="http://schemas.microsoft.com/office/powerpoint/2010/main" val="235190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Imaging Modes</a:t>
            </a:r>
            <a:endParaRPr lang="en-US" dirty="0"/>
          </a:p>
        </p:txBody>
      </p:sp>
      <p:sp>
        <p:nvSpPr>
          <p:cNvPr id="3" name="Content Placeholder 2"/>
          <p:cNvSpPr>
            <a:spLocks noGrp="1"/>
          </p:cNvSpPr>
          <p:nvPr>
            <p:ph idx="1"/>
          </p:nvPr>
        </p:nvSpPr>
        <p:spPr>
          <a:xfrm>
            <a:off x="457200" y="1600200"/>
            <a:ext cx="7620000" cy="4953000"/>
          </a:xfrm>
        </p:spPr>
        <p:txBody>
          <a:bodyPr>
            <a:normAutofit/>
          </a:bodyPr>
          <a:lstStyle/>
          <a:p>
            <a:r>
              <a:rPr lang="en-US" dirty="0" smtClean="0"/>
              <a:t>A-Mode Scan</a:t>
            </a:r>
          </a:p>
          <a:p>
            <a:pPr lvl="1"/>
            <a:r>
              <a:rPr lang="en-US" dirty="0" smtClean="0"/>
              <a:t>Amplitude-mode signal</a:t>
            </a:r>
          </a:p>
          <a:p>
            <a:pPr lvl="1"/>
            <a:r>
              <a:rPr lang="en-US" dirty="0" smtClean="0"/>
              <a:t>Transducer is fired rapidly and a succession of signals can be displayed on an oscilloscope (See figure 11.11).</a:t>
            </a:r>
          </a:p>
          <a:p>
            <a:pPr lvl="1"/>
            <a:r>
              <a:rPr lang="en-US" dirty="0" smtClean="0"/>
              <a:t>The time between successive firings is called repetition time</a:t>
            </a:r>
          </a:p>
          <a:p>
            <a:pPr lvl="2"/>
            <a:r>
              <a:rPr lang="en-US" dirty="0" smtClean="0"/>
              <a:t>Interval should be long enough so that returning echoes have died out, but fast enough to capture motion</a:t>
            </a:r>
          </a:p>
          <a:p>
            <a:pPr lvl="1"/>
            <a:r>
              <a:rPr lang="en-US" dirty="0" smtClean="0"/>
              <a:t>Useful when looking at heart valve motion</a:t>
            </a:r>
          </a:p>
        </p:txBody>
      </p:sp>
    </p:spTree>
    <p:extLst>
      <p:ext uri="{BB962C8B-B14F-4D97-AF65-F5344CB8AC3E}">
        <p14:creationId xmlns:p14="http://schemas.microsoft.com/office/powerpoint/2010/main" val="605280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Imaging Modes</a:t>
            </a:r>
            <a:endParaRPr lang="en-US" dirty="0"/>
          </a:p>
        </p:txBody>
      </p:sp>
      <p:sp>
        <p:nvSpPr>
          <p:cNvPr id="3" name="Content Placeholder 2"/>
          <p:cNvSpPr>
            <a:spLocks noGrp="1"/>
          </p:cNvSpPr>
          <p:nvPr>
            <p:ph idx="1"/>
          </p:nvPr>
        </p:nvSpPr>
        <p:spPr/>
        <p:txBody>
          <a:bodyPr/>
          <a:lstStyle/>
          <a:p>
            <a:r>
              <a:rPr lang="en-US" dirty="0"/>
              <a:t>M-Mode Scan</a:t>
            </a:r>
          </a:p>
          <a:p>
            <a:pPr lvl="1"/>
            <a:r>
              <a:rPr lang="en-US" dirty="0"/>
              <a:t>Using each A-mode signal as a column in an image</a:t>
            </a:r>
          </a:p>
          <a:p>
            <a:pPr lvl="1"/>
            <a:r>
              <a:rPr lang="en-US" dirty="0"/>
              <a:t>Value of A-mode signal becomes the brightness of the M-mode image</a:t>
            </a:r>
          </a:p>
          <a:p>
            <a:pPr lvl="1"/>
            <a:r>
              <a:rPr lang="en-US" dirty="0"/>
              <a:t>Motion is revealed by bright traces moving up and down across the image as shown in figure 11.12</a:t>
            </a:r>
          </a:p>
          <a:p>
            <a:pPr lvl="1"/>
            <a:r>
              <a:rPr lang="en-US" dirty="0"/>
              <a:t>Most often used to image motion of heart valves and is therefore shown along with ECG.</a:t>
            </a:r>
          </a:p>
          <a:p>
            <a:endParaRPr lang="en-US" dirty="0"/>
          </a:p>
        </p:txBody>
      </p:sp>
    </p:spTree>
    <p:extLst>
      <p:ext uri="{BB962C8B-B14F-4D97-AF65-F5344CB8AC3E}">
        <p14:creationId xmlns:p14="http://schemas.microsoft.com/office/powerpoint/2010/main" val="4120709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Imaging Modes</a:t>
            </a:r>
            <a:endParaRPr lang="en-US" dirty="0"/>
          </a:p>
        </p:txBody>
      </p:sp>
      <p:sp>
        <p:nvSpPr>
          <p:cNvPr id="3" name="Content Placeholder 2"/>
          <p:cNvSpPr>
            <a:spLocks noGrp="1"/>
          </p:cNvSpPr>
          <p:nvPr>
            <p:ph idx="1"/>
          </p:nvPr>
        </p:nvSpPr>
        <p:spPr/>
        <p:txBody>
          <a:bodyPr/>
          <a:lstStyle/>
          <a:p>
            <a:r>
              <a:rPr lang="en-US" dirty="0" smtClean="0"/>
              <a:t>B-Mode Scan</a:t>
            </a:r>
          </a:p>
          <a:p>
            <a:pPr lvl="1"/>
            <a:r>
              <a:rPr lang="en-US" dirty="0" smtClean="0"/>
              <a:t>Created by scanning the transducer beam in a plane</a:t>
            </a:r>
          </a:p>
          <a:p>
            <a:pPr lvl="2"/>
            <a:r>
              <a:rPr lang="en-US" dirty="0" smtClean="0"/>
              <a:t>Example – moving the transducer in the x-direction while beam is aimed down the z-axis (figure 11.13)</a:t>
            </a:r>
          </a:p>
          <a:p>
            <a:pPr lvl="1"/>
            <a:r>
              <a:rPr lang="en-US" dirty="0" smtClean="0"/>
              <a:t>Succession of A-mode signals are keyed to the x-position of the transducer.</a:t>
            </a:r>
          </a:p>
          <a:p>
            <a:pPr lvl="1"/>
            <a:r>
              <a:rPr lang="en-US" dirty="0" smtClean="0"/>
              <a:t>Image is created by brightness-modulating a CRT along a column using the corresponding A-mode signal</a:t>
            </a:r>
          </a:p>
          <a:p>
            <a:pPr lvl="1"/>
            <a:r>
              <a:rPr lang="en-US" dirty="0" smtClean="0"/>
              <a:t>An advantage of manual-scan systems is that you can angle the transducer to hit the same point of the body from different directions</a:t>
            </a:r>
          </a:p>
          <a:p>
            <a:pPr lvl="1"/>
            <a:r>
              <a:rPr lang="en-US" dirty="0" smtClean="0"/>
              <a:t>When multiple views of the same tissue are included in a single B-mode image, it is referred to as compound B-mode scanning</a:t>
            </a:r>
          </a:p>
          <a:p>
            <a:pPr lvl="2"/>
            <a:r>
              <a:rPr lang="en-US" dirty="0" smtClean="0"/>
              <a:t>Disadvantage – suffer from severe artifacts due to refraction</a:t>
            </a:r>
            <a:endParaRPr lang="en-US" dirty="0"/>
          </a:p>
        </p:txBody>
      </p:sp>
    </p:spTree>
    <p:extLst>
      <p:ext uri="{BB962C8B-B14F-4D97-AF65-F5344CB8AC3E}">
        <p14:creationId xmlns:p14="http://schemas.microsoft.com/office/powerpoint/2010/main" val="1923022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Imaging Modes</a:t>
            </a:r>
            <a:endParaRPr lang="en-US" dirty="0"/>
          </a:p>
        </p:txBody>
      </p:sp>
      <p:sp>
        <p:nvSpPr>
          <p:cNvPr id="3" name="Content Placeholder 2"/>
          <p:cNvSpPr>
            <a:spLocks noGrp="1"/>
          </p:cNvSpPr>
          <p:nvPr>
            <p:ph idx="1"/>
          </p:nvPr>
        </p:nvSpPr>
        <p:spPr/>
        <p:txBody>
          <a:bodyPr/>
          <a:lstStyle/>
          <a:p>
            <a:r>
              <a:rPr lang="en-US" dirty="0" smtClean="0"/>
              <a:t>B-mode scanners</a:t>
            </a:r>
          </a:p>
          <a:p>
            <a:pPr lvl="1"/>
            <a:r>
              <a:rPr lang="en-US" dirty="0" smtClean="0"/>
              <a:t>Linear scanner – collection of transducers arranged in  a line, does not require motion.  Requires large flat area with which to maintain contact with the body.</a:t>
            </a:r>
          </a:p>
          <a:p>
            <a:pPr lvl="2"/>
            <a:r>
              <a:rPr lang="en-US" dirty="0" smtClean="0"/>
              <a:t>Abdominal imaging</a:t>
            </a:r>
          </a:p>
          <a:p>
            <a:pPr lvl="2"/>
            <a:r>
              <a:rPr lang="en-US" dirty="0" smtClean="0"/>
              <a:t>Obstetrics</a:t>
            </a:r>
          </a:p>
          <a:p>
            <a:pPr lvl="1"/>
            <a:r>
              <a:rPr lang="en-US" dirty="0" smtClean="0"/>
              <a:t>Mechanical sector scanner – pivots a transducer about an axis orthogonal to the transducer’s axis.</a:t>
            </a:r>
          </a:p>
          <a:p>
            <a:pPr lvl="1"/>
            <a:r>
              <a:rPr lang="en-US" dirty="0" smtClean="0"/>
              <a:t>Phased array sector-scanner – collection of very small transducer elements arranged in a line.  Smaller than linear scanner.  Advantage is that focus can be varied over time providing a dynamic focus.  Disadvantage is that </a:t>
            </a:r>
            <a:r>
              <a:rPr lang="en-US" dirty="0" err="1" smtClean="0"/>
              <a:t>sidelobes</a:t>
            </a:r>
            <a:r>
              <a:rPr lang="en-US" dirty="0" smtClean="0"/>
              <a:t> of acoustic energy are generated and can lead to artifacts.</a:t>
            </a:r>
          </a:p>
          <a:p>
            <a:pPr lvl="1"/>
            <a:endParaRPr lang="en-US" dirty="0"/>
          </a:p>
        </p:txBody>
      </p:sp>
    </p:spTree>
    <p:extLst>
      <p:ext uri="{BB962C8B-B14F-4D97-AF65-F5344CB8AC3E}">
        <p14:creationId xmlns:p14="http://schemas.microsoft.com/office/powerpoint/2010/main" val="157487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Equation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Acoustic wave </a:t>
                </a:r>
              </a:p>
              <a:p>
                <a:pPr lvl="1"/>
                <a:r>
                  <a:rPr lang="en-US" dirty="0" smtClean="0"/>
                  <a:t>Pressure wave that propagates through material via compression and expansion</a:t>
                </a:r>
              </a:p>
              <a:p>
                <a:pPr lvl="2"/>
                <a:r>
                  <a:rPr lang="en-US" dirty="0" smtClean="0"/>
                  <a:t>Compress a small volume of tissue </a:t>
                </a:r>
                <a:endParaRPr lang="en-US" dirty="0" smtClean="0">
                  <a:sym typeface="Wingdings" pitchFamily="2" charset="2"/>
                </a:endParaRPr>
              </a:p>
              <a:p>
                <a:pPr lvl="2"/>
                <a:r>
                  <a:rPr lang="en-US" dirty="0">
                    <a:sym typeface="Wingdings" pitchFamily="2" charset="2"/>
                  </a:rPr>
                  <a:t>R</a:t>
                </a:r>
                <a:r>
                  <a:rPr lang="en-US" dirty="0" smtClean="0">
                    <a:sym typeface="Wingdings" pitchFamily="2" charset="2"/>
                  </a:rPr>
                  <a:t>eleasing it causes it to expand past equilibrium</a:t>
                </a:r>
              </a:p>
              <a:p>
                <a:pPr lvl="2"/>
                <a:r>
                  <a:rPr lang="en-US" dirty="0">
                    <a:sym typeface="Wingdings" pitchFamily="2" charset="2"/>
                  </a:rPr>
                  <a:t>S</a:t>
                </a:r>
                <a:r>
                  <a:rPr lang="en-US" dirty="0" smtClean="0">
                    <a:sym typeface="Wingdings" pitchFamily="2" charset="2"/>
                  </a:rPr>
                  <a:t>urrounding tissues are compressed, sequence starts again</a:t>
                </a:r>
              </a:p>
              <a:p>
                <a:r>
                  <a:rPr lang="en-US" dirty="0" smtClean="0">
                    <a:sym typeface="Wingdings" pitchFamily="2" charset="2"/>
                  </a:rPr>
                  <a:t>In soft tissue, particles oscillate in same direction as wave</a:t>
                </a:r>
              </a:p>
              <a:p>
                <a:pPr lvl="1"/>
                <a:r>
                  <a:rPr lang="en-US" dirty="0" smtClean="0">
                    <a:sym typeface="Wingdings" pitchFamily="2" charset="2"/>
                  </a:rPr>
                  <a:t>This is a</a:t>
                </a:r>
                <a:r>
                  <a:rPr lang="en-US" i="1" dirty="0" smtClean="0">
                    <a:sym typeface="Wingdings" pitchFamily="2" charset="2"/>
                  </a:rPr>
                  <a:t> longitudinal wave</a:t>
                </a:r>
                <a:endParaRPr lang="en-US" dirty="0" smtClean="0">
                  <a:sym typeface="Wingdings" pitchFamily="2" charset="2"/>
                </a:endParaRPr>
              </a:p>
              <a:p>
                <a:r>
                  <a:rPr lang="en-US" dirty="0" smtClean="0">
                    <a:sym typeface="Wingdings" pitchFamily="2" charset="2"/>
                  </a:rPr>
                  <a:t>Speed of sound (</a:t>
                </a:r>
                <a:r>
                  <a:rPr lang="en-US" i="1" dirty="0" smtClean="0">
                    <a:sym typeface="Wingdings" pitchFamily="2" charset="2"/>
                  </a:rPr>
                  <a:t>c</a:t>
                </a:r>
                <a:r>
                  <a:rPr lang="en-US" dirty="0" smtClean="0">
                    <a:sym typeface="Wingdings" pitchFamily="2" charset="2"/>
                  </a:rPr>
                  <a:t>) waves is dependent on compressibility (</a:t>
                </a:r>
                <a:r>
                  <a:rPr lang="en-US" i="1" dirty="0" smtClean="0">
                    <a:sym typeface="Wingdings" pitchFamily="2" charset="2"/>
                  </a:rPr>
                  <a:t>k</a:t>
                </a:r>
                <a:r>
                  <a:rPr lang="en-US" dirty="0" smtClean="0">
                    <a:sym typeface="Wingdings" pitchFamily="2" charset="2"/>
                  </a:rPr>
                  <a:t>) and density (</a:t>
                </a:r>
                <a:r>
                  <a:rPr lang="en-US" i="1" dirty="0" smtClean="0">
                    <a:sym typeface="Wingdings" pitchFamily="2" charset="2"/>
                  </a:rPr>
                  <a:t>ρ</a:t>
                </a:r>
                <a:r>
                  <a:rPr lang="en-US" dirty="0" smtClean="0">
                    <a:sym typeface="Wingdings" pitchFamily="2" charset="2"/>
                  </a:rPr>
                  <a:t>)</a:t>
                </a:r>
              </a:p>
              <a:p>
                <a14:m>
                  <m:oMath xmlns:m="http://schemas.openxmlformats.org/officeDocument/2006/math">
                    <m:r>
                      <a:rPr lang="en-US" b="0" i="1" smtClean="0">
                        <a:latin typeface="Cambria Math"/>
                        <a:sym typeface="Wingdings" pitchFamily="2" charset="2"/>
                      </a:rPr>
                      <m:t>𝑐</m:t>
                    </m:r>
                    <m:r>
                      <a:rPr lang="en-US" b="0" i="1" smtClean="0">
                        <a:latin typeface="Cambria Math"/>
                        <a:sym typeface="Wingdings" pitchFamily="2" charset="2"/>
                      </a:rPr>
                      <m:t>=</m:t>
                    </m:r>
                    <m:rad>
                      <m:radPr>
                        <m:degHide m:val="on"/>
                        <m:ctrlPr>
                          <a:rPr lang="en-US" b="0" i="1" smtClean="0">
                            <a:latin typeface="Cambria Math"/>
                            <a:ea typeface="Cambria Math"/>
                            <a:sym typeface="Wingdings" pitchFamily="2" charset="2"/>
                          </a:rPr>
                        </m:ctrlPr>
                      </m:radPr>
                      <m:deg/>
                      <m:e>
                        <m:f>
                          <m:fPr>
                            <m:ctrlPr>
                              <a:rPr lang="en-US" b="0" i="1" smtClean="0">
                                <a:latin typeface="Cambria Math"/>
                                <a:ea typeface="Cambria Math"/>
                                <a:sym typeface="Wingdings" pitchFamily="2" charset="2"/>
                              </a:rPr>
                            </m:ctrlPr>
                          </m:fPr>
                          <m:num>
                            <m:r>
                              <a:rPr lang="en-US" b="0" i="1" smtClean="0">
                                <a:latin typeface="Cambria Math"/>
                                <a:ea typeface="Cambria Math"/>
                                <a:sym typeface="Wingdings" pitchFamily="2" charset="2"/>
                              </a:rPr>
                              <m:t>1</m:t>
                            </m:r>
                          </m:num>
                          <m:den>
                            <m:r>
                              <a:rPr lang="en-US" b="0" i="1" smtClean="0">
                                <a:latin typeface="Cambria Math"/>
                                <a:ea typeface="Cambria Math"/>
                                <a:sym typeface="Wingdings" pitchFamily="2" charset="2"/>
                              </a:rPr>
                              <m:t>𝑘</m:t>
                            </m:r>
                            <m:r>
                              <m:rPr>
                                <m:nor/>
                              </m:rPr>
                              <a:rPr lang="en-US" i="1" dirty="0">
                                <a:sym typeface="Wingdings" pitchFamily="2" charset="2"/>
                              </a:rPr>
                              <m:t>ρ</m:t>
                            </m:r>
                          </m:den>
                        </m:f>
                      </m:e>
                    </m:rad>
                  </m:oMath>
                </a14:m>
                <a:endParaRPr lang="en-US" b="0" dirty="0" smtClean="0">
                  <a:ea typeface="Cambria Math"/>
                  <a:sym typeface="Wingdings" pitchFamily="2" charset="2"/>
                </a:endParaRPr>
              </a:p>
              <a:p>
                <a:r>
                  <a:rPr lang="en-US" dirty="0" smtClean="0">
                    <a:sym typeface="Wingdings" pitchFamily="2" charset="2"/>
                  </a:rPr>
                  <a:t>Table 10.1</a:t>
                </a:r>
              </a:p>
              <a:p>
                <a:pPr lvl="1"/>
                <a:r>
                  <a:rPr lang="en-US" dirty="0" smtClean="0">
                    <a:sym typeface="Wingdings" pitchFamily="2" charset="2"/>
                  </a:rPr>
                  <a:t>Tissue ≈ 1540 m/s</a:t>
                </a:r>
              </a:p>
              <a:p>
                <a:pPr lvl="1"/>
                <a:r>
                  <a:rPr lang="en-US" dirty="0" smtClean="0">
                    <a:sym typeface="Wingdings" pitchFamily="2" charset="2"/>
                  </a:rPr>
                  <a:t>Air ≈ 330 m/s</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71" r="-1120" b="-1779"/>
                </a:stretch>
              </a:blipFill>
            </p:spPr>
            <p:txBody>
              <a:bodyPr/>
              <a:lstStyle/>
              <a:p>
                <a:r>
                  <a:rPr lang="en-US">
                    <a:noFill/>
                  </a:rPr>
                  <a:t> </a:t>
                </a:r>
              </a:p>
            </p:txBody>
          </p:sp>
        </mc:Fallback>
      </mc:AlternateContent>
    </p:spTree>
    <p:extLst>
      <p:ext uri="{BB962C8B-B14F-4D97-AF65-F5344CB8AC3E}">
        <p14:creationId xmlns:p14="http://schemas.microsoft.com/office/powerpoint/2010/main" val="2276402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Imaging Modes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Depth of penetration</a:t>
                </a:r>
              </a:p>
              <a:p>
                <a:pPr lvl="1"/>
                <a:r>
                  <a:rPr lang="en-US" dirty="0" smtClean="0"/>
                  <a:t>Limited by attenuation</a:t>
                </a:r>
              </a:p>
              <a:p>
                <a:pPr lvl="1"/>
                <a14:m>
                  <m:oMath xmlns:m="http://schemas.openxmlformats.org/officeDocument/2006/math">
                    <m:r>
                      <a:rPr lang="en-US" b="0" i="1" smtClean="0">
                        <a:latin typeface="Cambria Math"/>
                      </a:rPr>
                      <m:t>𝑧</m:t>
                    </m:r>
                    <m:r>
                      <a:rPr lang="en-US" b="0" i="1" smtClean="0">
                        <a:latin typeface="Cambria Math"/>
                      </a:rPr>
                      <m:t>=</m:t>
                    </m:r>
                    <m:f>
                      <m:fPr>
                        <m:ctrlPr>
                          <a:rPr lang="en-US" b="0" i="1" smtClean="0">
                            <a:latin typeface="Cambria Math"/>
                          </a:rPr>
                        </m:ctrlPr>
                      </m:fPr>
                      <m:num>
                        <m:r>
                          <a:rPr lang="en-US" b="0" i="1" smtClean="0">
                            <a:latin typeface="Cambria Math"/>
                          </a:rPr>
                          <m:t>−</m:t>
                        </m:r>
                        <m:r>
                          <a:rPr lang="en-US" b="0" i="1" smtClean="0">
                            <a:latin typeface="Cambria Math"/>
                          </a:rPr>
                          <m:t>𝐿</m:t>
                        </m:r>
                      </m:num>
                      <m:den>
                        <m:r>
                          <a:rPr lang="en-US" b="0" i="1" smtClean="0">
                            <a:latin typeface="Cambria Math"/>
                          </a:rPr>
                          <m:t>𝑎𝑓</m:t>
                        </m:r>
                      </m:den>
                    </m:f>
                  </m:oMath>
                </a14:m>
                <a:r>
                  <a:rPr lang="en-US" dirty="0" smtClean="0"/>
                  <a:t> is total range wave can travel before attenuated below system threshold</a:t>
                </a:r>
              </a:p>
              <a:p>
                <a:pPr lvl="1"/>
                <a14:m>
                  <m:oMath xmlns:m="http://schemas.openxmlformats.org/officeDocument/2006/math">
                    <m:sSub>
                      <m:sSubPr>
                        <m:ctrlPr>
                          <a:rPr lang="en-US" b="0" i="1" smtClean="0">
                            <a:latin typeface="Cambria Math"/>
                          </a:rPr>
                        </m:ctrlPr>
                      </m:sSubPr>
                      <m:e>
                        <m:r>
                          <a:rPr lang="en-US" b="0" i="1" smtClean="0">
                            <a:latin typeface="Cambria Math"/>
                          </a:rPr>
                          <m:t>𝑑</m:t>
                        </m:r>
                      </m:e>
                      <m:sub>
                        <m:r>
                          <a:rPr lang="en-US" b="0" i="1" smtClean="0">
                            <a:latin typeface="Cambria Math"/>
                          </a:rPr>
                          <m:t>𝑝</m:t>
                        </m:r>
                      </m:sub>
                    </m:sSub>
                    <m:r>
                      <a:rPr lang="en-US" b="0" i="1" smtClean="0">
                        <a:latin typeface="Cambria Math"/>
                      </a:rPr>
                      <m:t>=</m:t>
                    </m:r>
                    <m:f>
                      <m:fPr>
                        <m:ctrlPr>
                          <a:rPr lang="en-US" b="0" i="1" smtClean="0">
                            <a:latin typeface="Cambria Math"/>
                          </a:rPr>
                        </m:ctrlPr>
                      </m:fPr>
                      <m:num>
                        <m:r>
                          <a:rPr lang="en-US" b="0" i="1" smtClean="0">
                            <a:latin typeface="Cambria Math"/>
                          </a:rPr>
                          <m:t>𝐿</m:t>
                        </m:r>
                      </m:num>
                      <m:den>
                        <m:r>
                          <a:rPr lang="en-US" b="0" i="1" smtClean="0">
                            <a:latin typeface="Cambria Math"/>
                          </a:rPr>
                          <m:t>2</m:t>
                        </m:r>
                        <m:r>
                          <a:rPr lang="en-US" b="0" i="1" smtClean="0">
                            <a:latin typeface="Cambria Math"/>
                          </a:rPr>
                          <m:t>𝑎𝑓</m:t>
                        </m:r>
                      </m:den>
                    </m:f>
                  </m:oMath>
                </a14:m>
                <a:r>
                  <a:rPr lang="en-US" dirty="0" smtClean="0"/>
                  <a:t> , depth of penetration can only be half of the above equation (round trip)</a:t>
                </a:r>
              </a:p>
              <a:p>
                <a:r>
                  <a:rPr lang="en-US" dirty="0" smtClean="0"/>
                  <a:t>Pulse Repetition Rate</a:t>
                </a:r>
              </a:p>
              <a:p>
                <a:pPr lvl="1"/>
                <a:r>
                  <a:rPr lang="en-US" dirty="0" smtClean="0"/>
                  <a:t>New pulse generated only after echoes from previous pulse are gone</a:t>
                </a:r>
              </a:p>
              <a:p>
                <a:pPr lvl="1"/>
                <a14:m>
                  <m:oMath xmlns:m="http://schemas.openxmlformats.org/officeDocument/2006/math">
                    <m:sSub>
                      <m:sSubPr>
                        <m:ctrlPr>
                          <a:rPr lang="en-US" b="0" i="1" smtClean="0">
                            <a:latin typeface="Cambria Math"/>
                          </a:rPr>
                        </m:ctrlPr>
                      </m:sSubPr>
                      <m:e>
                        <m:r>
                          <a:rPr lang="en-US" b="0" i="1" smtClean="0">
                            <a:latin typeface="Cambria Math"/>
                          </a:rPr>
                          <m:t>𝑇</m:t>
                        </m:r>
                      </m:e>
                      <m:sub>
                        <m:r>
                          <a:rPr lang="en-US" b="0" i="1" smtClean="0">
                            <a:latin typeface="Cambria Math"/>
                          </a:rPr>
                          <m:t>𝑅</m:t>
                        </m:r>
                      </m:sub>
                    </m:sSub>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2</m:t>
                        </m:r>
                        <m:sSub>
                          <m:sSubPr>
                            <m:ctrlPr>
                              <a:rPr lang="en-US" b="0" i="1" smtClean="0">
                                <a:latin typeface="Cambria Math"/>
                                <a:ea typeface="Cambria Math"/>
                              </a:rPr>
                            </m:ctrlPr>
                          </m:sSubPr>
                          <m:e>
                            <m:r>
                              <a:rPr lang="en-US" b="0" i="1" smtClean="0">
                                <a:latin typeface="Cambria Math"/>
                                <a:ea typeface="Cambria Math"/>
                              </a:rPr>
                              <m:t>𝑑</m:t>
                            </m:r>
                          </m:e>
                          <m:sub>
                            <m:r>
                              <a:rPr lang="en-US" b="0" i="1" smtClean="0">
                                <a:latin typeface="Cambria Math"/>
                                <a:ea typeface="Cambria Math"/>
                              </a:rPr>
                              <m:t>𝑝</m:t>
                            </m:r>
                          </m:sub>
                        </m:sSub>
                      </m:num>
                      <m:den>
                        <m:r>
                          <a:rPr lang="en-US" b="0" i="1" smtClean="0">
                            <a:latin typeface="Cambria Math"/>
                            <a:ea typeface="Cambria Math"/>
                          </a:rPr>
                          <m:t>𝑐</m:t>
                        </m:r>
                      </m:den>
                    </m:f>
                  </m:oMath>
                </a14:m>
                <a:r>
                  <a:rPr lang="en-US" dirty="0" smtClean="0"/>
                  <a:t> , pulse repetition interval – round trip time to max depth of penetration</a:t>
                </a:r>
              </a:p>
              <a:p>
                <a:pPr lvl="1"/>
                <a14:m>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𝑅</m:t>
                        </m:r>
                      </m:sub>
                    </m:sSub>
                    <m:r>
                      <a:rPr lang="en-US" b="0" i="1" smtClean="0">
                        <a:latin typeface="Cambria Math"/>
                      </a:rPr>
                      <m:t>=</m:t>
                    </m:r>
                    <m:f>
                      <m:fPr>
                        <m:ctrlPr>
                          <a:rPr lang="en-US" b="0" i="1" smtClean="0">
                            <a:latin typeface="Cambria Math"/>
                          </a:rPr>
                        </m:ctrlPr>
                      </m:fPr>
                      <m:num>
                        <m:r>
                          <a:rPr lang="en-US" b="0" i="1" smtClean="0">
                            <a:latin typeface="Cambria Math"/>
                          </a:rPr>
                          <m:t>1</m:t>
                        </m:r>
                      </m:num>
                      <m:den>
                        <m:sSub>
                          <m:sSubPr>
                            <m:ctrlPr>
                              <a:rPr lang="en-US" b="0" i="1" smtClean="0">
                                <a:latin typeface="Cambria Math"/>
                              </a:rPr>
                            </m:ctrlPr>
                          </m:sSubPr>
                          <m:e>
                            <m:r>
                              <a:rPr lang="en-US" b="0" i="1" smtClean="0">
                                <a:latin typeface="Cambria Math"/>
                              </a:rPr>
                              <m:t>𝑇</m:t>
                            </m:r>
                          </m:e>
                          <m:sub>
                            <m:r>
                              <a:rPr lang="en-US" b="0" i="1" smtClean="0">
                                <a:latin typeface="Cambria Math"/>
                              </a:rPr>
                              <m:t>𝑅</m:t>
                            </m:r>
                          </m:sub>
                        </m:sSub>
                      </m:den>
                    </m:f>
                  </m:oMath>
                </a14:m>
                <a:r>
                  <a:rPr lang="en-US" dirty="0" smtClean="0"/>
                  <a:t>  , pulse repetition rate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525"/>
                </a:stretch>
              </a:blipFill>
            </p:spPr>
            <p:txBody>
              <a:bodyPr/>
              <a:lstStyle/>
              <a:p>
                <a:r>
                  <a:rPr lang="en-US">
                    <a:noFill/>
                  </a:rPr>
                  <a:t> </a:t>
                </a:r>
              </a:p>
            </p:txBody>
          </p:sp>
        </mc:Fallback>
      </mc:AlternateContent>
    </p:spTree>
    <p:extLst>
      <p:ext uri="{BB962C8B-B14F-4D97-AF65-F5344CB8AC3E}">
        <p14:creationId xmlns:p14="http://schemas.microsoft.com/office/powerpoint/2010/main" val="2468761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Imaging Modes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B-Mode Image Frame Rate</a:t>
                </a:r>
              </a:p>
              <a:p>
                <a:pPr lvl="1"/>
                <a:r>
                  <a:rPr lang="en-US" dirty="0" smtClean="0"/>
                  <a:t>If N pulses are required to generate an image </a:t>
                </a:r>
                <a:r>
                  <a:rPr lang="en-US" dirty="0" smtClean="0">
                    <a:sym typeface="Wingdings" pitchFamily="2" charset="2"/>
                  </a:rPr>
                  <a:t> Frame rate </a:t>
                </a:r>
                <a14:m>
                  <m:oMath xmlns:m="http://schemas.openxmlformats.org/officeDocument/2006/math">
                    <m:r>
                      <a:rPr lang="en-US" b="0" i="1" smtClean="0">
                        <a:latin typeface="Cambria Math"/>
                        <a:sym typeface="Wingdings" pitchFamily="2" charset="2"/>
                      </a:rPr>
                      <m:t>𝐹</m:t>
                    </m:r>
                    <m:r>
                      <a:rPr lang="en-US" b="0" i="1" smtClean="0">
                        <a:latin typeface="Cambria Math"/>
                        <a:sym typeface="Wingdings" pitchFamily="2" charset="2"/>
                      </a:rPr>
                      <m:t>=</m:t>
                    </m:r>
                    <m:f>
                      <m:fPr>
                        <m:ctrlPr>
                          <a:rPr lang="en-US" b="0" i="1" smtClean="0">
                            <a:latin typeface="Cambria Math"/>
                            <a:sym typeface="Wingdings" pitchFamily="2" charset="2"/>
                          </a:rPr>
                        </m:ctrlPr>
                      </m:fPr>
                      <m:num>
                        <m:r>
                          <a:rPr lang="en-US" b="0" i="1" smtClean="0">
                            <a:latin typeface="Cambria Math"/>
                            <a:sym typeface="Wingdings" pitchFamily="2" charset="2"/>
                          </a:rPr>
                          <m:t>1</m:t>
                        </m:r>
                      </m:num>
                      <m:den>
                        <m:sSub>
                          <m:sSubPr>
                            <m:ctrlPr>
                              <a:rPr lang="en-US" b="0" i="1" smtClean="0">
                                <a:latin typeface="Cambria Math"/>
                                <a:sym typeface="Wingdings" pitchFamily="2" charset="2"/>
                              </a:rPr>
                            </m:ctrlPr>
                          </m:sSubPr>
                          <m:e>
                            <m:r>
                              <a:rPr lang="en-US" b="0" i="1" smtClean="0">
                                <a:latin typeface="Cambria Math"/>
                                <a:sym typeface="Wingdings" pitchFamily="2" charset="2"/>
                              </a:rPr>
                              <m:t>𝑇</m:t>
                            </m:r>
                          </m:e>
                          <m:sub>
                            <m:r>
                              <a:rPr lang="en-US" b="0" i="1" smtClean="0">
                                <a:latin typeface="Cambria Math"/>
                                <a:sym typeface="Wingdings" pitchFamily="2" charset="2"/>
                              </a:rPr>
                              <m:t>𝑅</m:t>
                            </m:r>
                          </m:sub>
                        </m:sSub>
                        <m:r>
                          <a:rPr lang="en-US" b="0" i="1" smtClean="0">
                            <a:latin typeface="Cambria Math"/>
                            <a:sym typeface="Wingdings" pitchFamily="2" charset="2"/>
                          </a:rPr>
                          <m:t>𝑁</m:t>
                        </m:r>
                      </m:den>
                    </m:f>
                  </m:oMath>
                </a14:m>
                <a:endParaRPr lang="en-US" dirty="0" smtClean="0"/>
              </a:p>
              <a:p>
                <a:pPr lvl="1"/>
                <a:r>
                  <a:rPr lang="en-US" dirty="0" smtClean="0"/>
                  <a:t>Typical frame rates in commercial ultrasound systems around 10-100 frames/sec</a:t>
                </a:r>
              </a:p>
              <a:p>
                <a:pPr lvl="1"/>
                <a:r>
                  <a:rPr lang="en-US" dirty="0" smtClean="0"/>
                  <a:t>Low end values create a great deal of flicker, unacceptable</a:t>
                </a:r>
              </a:p>
              <a:p>
                <a:pPr lvl="1"/>
                <a:r>
                  <a:rPr lang="en-US" dirty="0" smtClean="0"/>
                  <a:t>Scan conversion solves this (converts polar to rectangular) by reading out data at higher rate.</a:t>
                </a:r>
              </a:p>
              <a:p>
                <a:pPr lvl="1"/>
                <a:r>
                  <a:rPr lang="en-US" dirty="0" smtClean="0"/>
                  <a:t>Can also reduce field of view to enable increased frame rate (reduce 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US">
                    <a:noFill/>
                  </a:rPr>
                  <a:t> </a:t>
                </a:r>
              </a:p>
            </p:txBody>
          </p:sp>
        </mc:Fallback>
      </mc:AlternateContent>
    </p:spTree>
    <p:extLst>
      <p:ext uri="{BB962C8B-B14F-4D97-AF65-F5344CB8AC3E}">
        <p14:creationId xmlns:p14="http://schemas.microsoft.com/office/powerpoint/2010/main" val="4122669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Imaging Modes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A-mode</a:t>
            </a:r>
            <a:r>
              <a:rPr lang="en-US" dirty="0"/>
              <a:t>: A-mode (amplitude mode) is the simplest type of ultrasound. A single transducer scans a line through the body with the echoes plotted on screen as a function of depth. Therapeutic ultrasound aimed at a specific tumor or calculus is also A-mode, to allow for pinpoint accurate focus of the destructive wave energy</a:t>
            </a:r>
            <a:r>
              <a:rPr lang="en-US" dirty="0" smtClean="0"/>
              <a:t>.</a:t>
            </a:r>
            <a:endParaRPr lang="en-US" dirty="0"/>
          </a:p>
          <a:p>
            <a:r>
              <a:rPr lang="en-US" b="1" dirty="0"/>
              <a:t>B-mode or 2D mode</a:t>
            </a:r>
            <a:r>
              <a:rPr lang="en-US" dirty="0"/>
              <a:t>: In B-mode (brightness mode) ultrasound, a linear array of transducers simultaneously scans a plane through the body that can be viewed as a two-dimensional image on screen. More commonly known as 2D mode now</a:t>
            </a:r>
            <a:r>
              <a:rPr lang="en-US" dirty="0" smtClean="0"/>
              <a:t>.</a:t>
            </a:r>
            <a:endParaRPr lang="en-US" dirty="0"/>
          </a:p>
          <a:p>
            <a:r>
              <a:rPr lang="en-US" b="1" dirty="0"/>
              <a:t>C-mode</a:t>
            </a:r>
            <a:r>
              <a:rPr lang="en-US" dirty="0"/>
              <a:t>: A C-mode image is formed in a plane normal to a B-mode image. A gate that selects data from a specific depth from an A-mode line is used; then the transducer is moved in the 2D plane to sample the entire region at this fixed depth. When the transducer traverses the area in a spiral, an area of 100 cm</a:t>
            </a:r>
            <a:r>
              <a:rPr lang="en-US" baseline="30000" dirty="0"/>
              <a:t>2</a:t>
            </a:r>
            <a:r>
              <a:rPr lang="en-US" dirty="0"/>
              <a:t> can be scanned in around 10 seconds</a:t>
            </a:r>
            <a:r>
              <a:rPr lang="en-US" dirty="0" smtClean="0"/>
              <a:t>.</a:t>
            </a:r>
            <a:endParaRPr lang="en-US" dirty="0"/>
          </a:p>
          <a:p>
            <a:r>
              <a:rPr lang="en-US" b="1" dirty="0"/>
              <a:t>M-mode</a:t>
            </a:r>
            <a:r>
              <a:rPr lang="en-US" dirty="0"/>
              <a:t>: In M-mode (motion mode) ultrasound, pulses are emitted in quick succession – each time, either an A-mode or B-mode image is taken. Over time, this is analogous to recording a </a:t>
            </a:r>
            <a:r>
              <a:rPr lang="en-US" dirty="0" smtClean="0"/>
              <a:t>video in </a:t>
            </a:r>
            <a:r>
              <a:rPr lang="en-US" dirty="0"/>
              <a:t>ultrasound. As the organ boundaries that produce reflections move relative to the probe, this can be used to determine the velocity of specific organ structures.</a:t>
            </a:r>
          </a:p>
          <a:p>
            <a:endParaRPr lang="en-US" dirty="0"/>
          </a:p>
        </p:txBody>
      </p:sp>
    </p:spTree>
    <p:extLst>
      <p:ext uri="{BB962C8B-B14F-4D97-AF65-F5344CB8AC3E}">
        <p14:creationId xmlns:p14="http://schemas.microsoft.com/office/powerpoint/2010/main" val="1994739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Imaging Modes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Doppler mode</a:t>
            </a:r>
            <a:r>
              <a:rPr lang="en-US" dirty="0"/>
              <a:t>: This mode makes use of the Doppler effect in measuring and visualizing blood flow </a:t>
            </a:r>
          </a:p>
          <a:p>
            <a:pPr lvl="1"/>
            <a:r>
              <a:rPr lang="en-US" b="1" dirty="0"/>
              <a:t>Color Doppler</a:t>
            </a:r>
            <a:r>
              <a:rPr lang="en-US" dirty="0"/>
              <a:t>: Velocity information is presented as a color coded overlay on top of a B-mode image</a:t>
            </a:r>
          </a:p>
          <a:p>
            <a:pPr lvl="1"/>
            <a:r>
              <a:rPr lang="en-US" b="1" dirty="0"/>
              <a:t>Continuous Doppler</a:t>
            </a:r>
            <a:r>
              <a:rPr lang="en-US" dirty="0"/>
              <a:t>: Doppler information is sampled along a line through the body, and all velocities detected at each time point is presented (on a time line)</a:t>
            </a:r>
          </a:p>
          <a:p>
            <a:pPr lvl="1"/>
            <a:r>
              <a:rPr lang="en-US" b="1" dirty="0"/>
              <a:t>Pulsed wave (PW) Doppler</a:t>
            </a:r>
            <a:r>
              <a:rPr lang="en-US" dirty="0"/>
              <a:t>: Doppler information is sampled from only a small sample volume (defined in 2D image), and presented on a timeline</a:t>
            </a:r>
          </a:p>
          <a:p>
            <a:pPr lvl="1"/>
            <a:r>
              <a:rPr lang="en-US" b="1" dirty="0"/>
              <a:t>Duplex</a:t>
            </a:r>
            <a:r>
              <a:rPr lang="en-US" dirty="0"/>
              <a:t>: a common name for the simultaneous presentation of 2D and (usually) PW Doppler information. (Using modern ultrasound machines color Doppler is almost always also used, hence the alternative name </a:t>
            </a:r>
            <a:r>
              <a:rPr lang="en-US" b="1" dirty="0"/>
              <a:t>Triplex</a:t>
            </a:r>
            <a:r>
              <a:rPr lang="en-US" dirty="0"/>
              <a:t>.)</a:t>
            </a:r>
          </a:p>
          <a:p>
            <a:r>
              <a:rPr lang="en-US" b="1" dirty="0"/>
              <a:t>Pulse inversion mode</a:t>
            </a:r>
            <a:r>
              <a:rPr lang="en-US" dirty="0"/>
              <a:t>: In this mode two successive pulses with opposite sign are emitted and then subtracted from each other. This implies that any linearly responding constituent will disappear while gases with non-linear compressibility stands out.</a:t>
            </a:r>
          </a:p>
          <a:p>
            <a:r>
              <a:rPr lang="en-US" b="1" dirty="0"/>
              <a:t>Harmonic mode</a:t>
            </a:r>
            <a:r>
              <a:rPr lang="en-US" dirty="0"/>
              <a:t>: In this mode a deep penetrating fundamental frequency is emitted into the body and a harmonic overtone is detected. In this way depth penetration can be gained with improved lateral resolution.</a:t>
            </a:r>
          </a:p>
          <a:p>
            <a:endParaRPr lang="en-US" dirty="0"/>
          </a:p>
        </p:txBody>
      </p:sp>
    </p:spTree>
    <p:extLst>
      <p:ext uri="{BB962C8B-B14F-4D97-AF65-F5344CB8AC3E}">
        <p14:creationId xmlns:p14="http://schemas.microsoft.com/office/powerpoint/2010/main" val="3155835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and Focusing</a:t>
            </a:r>
            <a:endParaRPr lang="en-US" dirty="0"/>
          </a:p>
        </p:txBody>
      </p:sp>
      <p:sp>
        <p:nvSpPr>
          <p:cNvPr id="3" name="Content Placeholder 2"/>
          <p:cNvSpPr>
            <a:spLocks noGrp="1"/>
          </p:cNvSpPr>
          <p:nvPr>
            <p:ph idx="1"/>
          </p:nvPr>
        </p:nvSpPr>
        <p:spPr/>
        <p:txBody>
          <a:bodyPr/>
          <a:lstStyle/>
          <a:p>
            <a:r>
              <a:rPr lang="en-US" dirty="0" smtClean="0"/>
              <a:t>Phased Array</a:t>
            </a:r>
          </a:p>
          <a:p>
            <a:r>
              <a:rPr lang="en-US" dirty="0" smtClean="0"/>
              <a:t>Steering</a:t>
            </a:r>
          </a:p>
          <a:p>
            <a:pPr lvl="1"/>
            <a:r>
              <a:rPr lang="en-US" dirty="0" smtClean="0"/>
              <a:t>Add a separate delay element to each transducer to steer acoustic beam</a:t>
            </a:r>
          </a:p>
          <a:p>
            <a:pPr lvl="1"/>
            <a:r>
              <a:rPr lang="en-US" dirty="0" smtClean="0"/>
              <a:t>Firing times for each transducer to generate a plane wave in a known direction</a:t>
            </a:r>
          </a:p>
          <a:p>
            <a:pPr lvl="1"/>
            <a:r>
              <a:rPr lang="en-US" dirty="0" smtClean="0"/>
              <a:t>Eq. 11.31 and Figures 11.15, 11.16</a:t>
            </a:r>
          </a:p>
          <a:p>
            <a:r>
              <a:rPr lang="en-US" dirty="0" smtClean="0"/>
              <a:t>Steering + Focusing</a:t>
            </a:r>
          </a:p>
          <a:p>
            <a:pPr lvl="1"/>
            <a:r>
              <a:rPr lang="en-US" dirty="0" smtClean="0"/>
              <a:t>Focusing = Refinement of steering</a:t>
            </a:r>
          </a:p>
          <a:p>
            <a:pPr lvl="1"/>
            <a:r>
              <a:rPr lang="en-US" dirty="0" smtClean="0"/>
              <a:t>Figure 11.17 and Eq. 11.34</a:t>
            </a:r>
          </a:p>
          <a:p>
            <a:pPr lvl="2"/>
            <a:r>
              <a:rPr lang="en-US" dirty="0" smtClean="0"/>
              <a:t>Delays are not multiples of a base delay</a:t>
            </a:r>
          </a:p>
          <a:p>
            <a:pPr lvl="2"/>
            <a:r>
              <a:rPr lang="en-US" dirty="0" smtClean="0"/>
              <a:t>Don’t need to be fire in same order as their geometric order</a:t>
            </a:r>
          </a:p>
          <a:p>
            <a:pPr lvl="2"/>
            <a:endParaRPr lang="en-US" dirty="0"/>
          </a:p>
        </p:txBody>
      </p:sp>
    </p:spTree>
    <p:extLst>
      <p:ext uri="{BB962C8B-B14F-4D97-AF65-F5344CB8AC3E}">
        <p14:creationId xmlns:p14="http://schemas.microsoft.com/office/powerpoint/2010/main" val="726635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Beamforming</a:t>
            </a:r>
            <a:r>
              <a:rPr lang="en-US" dirty="0" smtClean="0"/>
              <a:t> and Dynamic Focusing</a:t>
            </a:r>
            <a:endParaRPr lang="en-US" dirty="0"/>
          </a:p>
        </p:txBody>
      </p:sp>
      <p:sp>
        <p:nvSpPr>
          <p:cNvPr id="3" name="Content Placeholder 2"/>
          <p:cNvSpPr>
            <a:spLocks noGrp="1"/>
          </p:cNvSpPr>
          <p:nvPr>
            <p:ph idx="1"/>
          </p:nvPr>
        </p:nvSpPr>
        <p:spPr/>
        <p:txBody>
          <a:bodyPr>
            <a:normAutofit lnSpcReduction="10000"/>
          </a:bodyPr>
          <a:lstStyle/>
          <a:p>
            <a:r>
              <a:rPr lang="en-US" dirty="0" err="1" smtClean="0"/>
              <a:t>Beamforming</a:t>
            </a:r>
            <a:endParaRPr lang="en-US" dirty="0" smtClean="0"/>
          </a:p>
          <a:p>
            <a:pPr lvl="1"/>
            <a:r>
              <a:rPr lang="en-US" dirty="0" smtClean="0"/>
              <a:t>Plane wave incident upon the transducer from a direction </a:t>
            </a:r>
            <a:r>
              <a:rPr lang="el-GR" dirty="0" smtClean="0"/>
              <a:t>ϴ</a:t>
            </a:r>
            <a:r>
              <a:rPr lang="en-US" dirty="0"/>
              <a:t> </a:t>
            </a:r>
            <a:r>
              <a:rPr lang="en-US" dirty="0" smtClean="0"/>
              <a:t>will hit one transducer at the end of the array first and then successive transducers. </a:t>
            </a:r>
          </a:p>
          <a:p>
            <a:pPr lvl="1"/>
            <a:r>
              <a:rPr lang="en-US" dirty="0" smtClean="0"/>
              <a:t>Delay the received waveforms to coherently sum them </a:t>
            </a:r>
            <a:r>
              <a:rPr lang="en-US" dirty="0" smtClean="0">
                <a:sym typeface="Wingdings" pitchFamily="2" charset="2"/>
              </a:rPr>
              <a:t> the entire ray is sensitized to direction </a:t>
            </a:r>
            <a:r>
              <a:rPr lang="el-GR" dirty="0" smtClean="0"/>
              <a:t>ϴ</a:t>
            </a:r>
            <a:endParaRPr lang="en-US" dirty="0" smtClean="0"/>
          </a:p>
          <a:p>
            <a:pPr lvl="2"/>
            <a:r>
              <a:rPr lang="en-US" dirty="0" smtClean="0"/>
              <a:t>Device delays are same as the transmit delays for steering + focusing</a:t>
            </a:r>
          </a:p>
          <a:p>
            <a:pPr lvl="1"/>
            <a:r>
              <a:rPr lang="en-US" dirty="0" smtClean="0"/>
              <a:t>Result is increased sensitivity for directions</a:t>
            </a:r>
          </a:p>
          <a:p>
            <a:pPr lvl="1"/>
            <a:r>
              <a:rPr lang="en-US" dirty="0" smtClean="0"/>
              <a:t>Figure 11.18</a:t>
            </a:r>
          </a:p>
          <a:p>
            <a:r>
              <a:rPr lang="en-US" dirty="0" smtClean="0"/>
              <a:t>Dynamic Focusing</a:t>
            </a:r>
          </a:p>
          <a:p>
            <a:pPr lvl="1"/>
            <a:r>
              <a:rPr lang="en-US" dirty="0" smtClean="0"/>
              <a:t>Manipulates delays on transducer signals such that they have increased sensitivity to a particular point in space at a particular time.</a:t>
            </a:r>
          </a:p>
          <a:p>
            <a:pPr lvl="1"/>
            <a:r>
              <a:rPr lang="en-US" dirty="0" smtClean="0"/>
              <a:t>Figure 11.19, Eq. </a:t>
            </a:r>
            <a:r>
              <a:rPr lang="en-US" smtClean="0"/>
              <a:t>11.39</a:t>
            </a:r>
            <a:endParaRPr lang="en-US" dirty="0"/>
          </a:p>
        </p:txBody>
      </p:sp>
    </p:spTree>
    <p:extLst>
      <p:ext uri="{BB962C8B-B14F-4D97-AF65-F5344CB8AC3E}">
        <p14:creationId xmlns:p14="http://schemas.microsoft.com/office/powerpoint/2010/main" val="324192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Acoustic wave can be described as spatially dependent, time-varying pressure function</a:t>
                </a:r>
              </a:p>
              <a:p>
                <a:pPr lvl="1"/>
                <a:r>
                  <a:rPr lang="en-US" dirty="0" smtClean="0"/>
                  <a:t>Acoustic Pressure </a:t>
                </a:r>
                <a:r>
                  <a:rPr lang="en-US" dirty="0" smtClean="0">
                    <a:sym typeface="Wingdings" pitchFamily="2" charset="2"/>
                  </a:rPr>
                  <a:t></a:t>
                </a:r>
                <a:r>
                  <a:rPr lang="en-US" i="1" dirty="0" smtClean="0"/>
                  <a:t>P ( x , y , z , t )</a:t>
                </a:r>
              </a:p>
              <a:p>
                <a:r>
                  <a:rPr lang="en-US" dirty="0" smtClean="0"/>
                  <a:t>For longitudinal waves: </a:t>
                </a:r>
                <a:r>
                  <a:rPr lang="en-US" i="1" dirty="0" smtClean="0"/>
                  <a:t>P = Zv</a:t>
                </a:r>
              </a:p>
              <a:p>
                <a:pPr lvl="1"/>
                <a:r>
                  <a:rPr lang="en-US" i="1" dirty="0" smtClean="0"/>
                  <a:t>Z = </a:t>
                </a:r>
                <a:r>
                  <a:rPr lang="en-US" i="1" dirty="0" smtClean="0">
                    <a:sym typeface="Wingdings" pitchFamily="2" charset="2"/>
                  </a:rPr>
                  <a:t>c</a:t>
                </a:r>
                <a:r>
                  <a:rPr lang="en-US" i="1" dirty="0">
                    <a:sym typeface="Wingdings" pitchFamily="2" charset="2"/>
                  </a:rPr>
                  <a:t>ρ</a:t>
                </a:r>
                <a:r>
                  <a:rPr lang="en-US" dirty="0" smtClean="0">
                    <a:sym typeface="Wingdings" pitchFamily="2" charset="2"/>
                  </a:rPr>
                  <a:t>, characteristic impedance</a:t>
                </a:r>
              </a:p>
              <a:p>
                <a:pPr lvl="1"/>
                <a:r>
                  <a:rPr lang="en-US" i="1" dirty="0" smtClean="0">
                    <a:sym typeface="Wingdings" pitchFamily="2" charset="2"/>
                  </a:rPr>
                  <a:t>v</a:t>
                </a:r>
                <a:r>
                  <a:rPr lang="en-US" dirty="0" smtClean="0">
                    <a:sym typeface="Wingdings" pitchFamily="2" charset="2"/>
                  </a:rPr>
                  <a:t>, particle speed, generally NOT equivalent to speed of sound (</a:t>
                </a:r>
                <a:r>
                  <a:rPr lang="en-US" i="1" dirty="0" smtClean="0">
                    <a:sym typeface="Wingdings" pitchFamily="2" charset="2"/>
                  </a:rPr>
                  <a:t>c</a:t>
                </a:r>
                <a:r>
                  <a:rPr lang="en-US" dirty="0" smtClean="0">
                    <a:sym typeface="Wingdings" pitchFamily="2" charset="2"/>
                  </a:rPr>
                  <a:t>)</a:t>
                </a:r>
              </a:p>
              <a:p>
                <a:pPr marL="342900" lvl="2">
                  <a:buClr>
                    <a:schemeClr val="accent1"/>
                  </a:buClr>
                </a:pPr>
                <a:r>
                  <a:rPr lang="en-US" dirty="0" smtClean="0">
                    <a:sym typeface="Wingdings" pitchFamily="2" charset="2"/>
                  </a:rPr>
                  <a:t>Acoustic pressure (</a:t>
                </a:r>
                <a:r>
                  <a:rPr lang="en-US" i="1" dirty="0" smtClean="0"/>
                  <a:t>P </a:t>
                </a:r>
                <a:r>
                  <a:rPr lang="en-US" i="1" dirty="0"/>
                  <a:t>= </a:t>
                </a:r>
                <a:r>
                  <a:rPr lang="en-US" i="1" dirty="0" smtClean="0"/>
                  <a:t>Zv) </a:t>
                </a:r>
                <a:r>
                  <a:rPr lang="en-US" dirty="0" smtClean="0">
                    <a:sym typeface="Wingdings" pitchFamily="2" charset="2"/>
                  </a:rPr>
                  <a:t>analogous </a:t>
                </a:r>
                <a:r>
                  <a:rPr lang="en-US" dirty="0">
                    <a:sym typeface="Wingdings" pitchFamily="2" charset="2"/>
                  </a:rPr>
                  <a:t>to electrical </a:t>
                </a:r>
                <a:r>
                  <a:rPr lang="en-US" dirty="0" smtClean="0">
                    <a:sym typeface="Wingdings" pitchFamily="2" charset="2"/>
                  </a:rPr>
                  <a:t>circuits (V </a:t>
                </a:r>
                <a:r>
                  <a:rPr lang="en-US" dirty="0">
                    <a:sym typeface="Wingdings" pitchFamily="2" charset="2"/>
                  </a:rPr>
                  <a:t>= </a:t>
                </a:r>
                <a:r>
                  <a:rPr lang="en-US" dirty="0" smtClean="0">
                    <a:sym typeface="Wingdings" pitchFamily="2" charset="2"/>
                  </a:rPr>
                  <a:t>IR)</a:t>
                </a:r>
              </a:p>
              <a:p>
                <a:pPr marL="342900" lvl="2">
                  <a:buClr>
                    <a:schemeClr val="accent1"/>
                  </a:buClr>
                </a:pPr>
                <a:r>
                  <a:rPr lang="en-US" dirty="0" smtClean="0">
                    <a:sym typeface="Wingdings" pitchFamily="2" charset="2"/>
                  </a:rPr>
                  <a:t>Acoustic pressure waves must satisfy the following 3-D wave equation</a:t>
                </a:r>
                <a:endParaRPr lang="en-US" dirty="0">
                  <a:sym typeface="Wingdings" pitchFamily="2" charset="2"/>
                </a:endParaRPr>
              </a:p>
              <a:p>
                <a:pPr lvl="1"/>
                <a14:m>
                  <m:oMath xmlns:m="http://schemas.openxmlformats.org/officeDocument/2006/math">
                    <m:sSup>
                      <m:sSupPr>
                        <m:ctrlPr>
                          <a:rPr lang="en-US" b="0" i="1" smtClean="0">
                            <a:latin typeface="Cambria Math"/>
                            <a:ea typeface="Cambria Math"/>
                          </a:rPr>
                        </m:ctrlPr>
                      </m:sSupPr>
                      <m:e>
                        <m:r>
                          <a:rPr lang="en-US"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𝑃</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sSup>
                          <m:sSupPr>
                            <m:ctrlPr>
                              <a:rPr lang="en-US" b="0" i="1" smtClean="0">
                                <a:latin typeface="Cambria Math"/>
                                <a:ea typeface="Cambria Math"/>
                              </a:rPr>
                            </m:ctrlPr>
                          </m:sSupPr>
                          <m:e>
                            <m:r>
                              <a:rPr lang="en-US" b="0" i="1" smtClean="0">
                                <a:latin typeface="Cambria Math"/>
                                <a:ea typeface="Cambria Math"/>
                              </a:rPr>
                              <m:t>𝑐</m:t>
                            </m:r>
                          </m:e>
                          <m:sup>
                            <m:r>
                              <a:rPr lang="en-US" b="0" i="1" smtClean="0">
                                <a:latin typeface="Cambria Math"/>
                                <a:ea typeface="Cambria Math"/>
                              </a:rPr>
                              <m:t>2</m:t>
                            </m:r>
                          </m:sup>
                        </m:sSup>
                      </m:den>
                    </m:f>
                    <m:f>
                      <m:fPr>
                        <m:ctrlPr>
                          <a:rPr lang="en-US" b="0" i="1" smtClean="0">
                            <a:latin typeface="Cambria Math"/>
                            <a:ea typeface="Cambria Math"/>
                          </a:rPr>
                        </m:ctrlPr>
                      </m:fPr>
                      <m:num>
                        <m:sSup>
                          <m:sSupPr>
                            <m:ctrlPr>
                              <a:rPr lang="en-US" b="0" i="1" smtClean="0">
                                <a:latin typeface="Cambria Math"/>
                                <a:ea typeface="Cambria Math"/>
                              </a:rPr>
                            </m:ctrlPr>
                          </m:sSupPr>
                          <m:e>
                            <m:r>
                              <a:rPr lang="en-US" b="0"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𝑃</m:t>
                        </m:r>
                      </m:num>
                      <m:den>
                        <m:sSup>
                          <m:sSupPr>
                            <m:ctrlPr>
                              <a:rPr lang="en-US" b="0" i="1" smtClean="0">
                                <a:latin typeface="Cambria Math"/>
                                <a:ea typeface="Cambria Math"/>
                              </a:rPr>
                            </m:ctrlPr>
                          </m:sSupPr>
                          <m:e>
                            <m:r>
                              <a:rPr lang="en-US" b="0" i="1" smtClean="0">
                                <a:latin typeface="Cambria Math"/>
                                <a:ea typeface="Cambria Math"/>
                              </a:rPr>
                              <m:t>𝜕</m:t>
                            </m:r>
                          </m:e>
                          <m:sup>
                            <m:r>
                              <a:rPr lang="en-US" b="0" i="1" smtClean="0">
                                <a:latin typeface="Cambria Math"/>
                                <a:ea typeface="Cambria Math"/>
                              </a:rPr>
                              <m:t>2</m:t>
                            </m:r>
                          </m:sup>
                        </m:sSup>
                        <m:sSup>
                          <m:sSupPr>
                            <m:ctrlPr>
                              <a:rPr lang="en-US" b="0" i="1" smtClean="0">
                                <a:latin typeface="Cambria Math"/>
                                <a:ea typeface="Cambria Math"/>
                              </a:rPr>
                            </m:ctrlPr>
                          </m:sSupPr>
                          <m:e>
                            <m:r>
                              <a:rPr lang="en-US" b="0" i="1" smtClean="0">
                                <a:latin typeface="Cambria Math"/>
                                <a:ea typeface="Cambria Math"/>
                              </a:rPr>
                              <m:t>𝑡</m:t>
                            </m:r>
                          </m:e>
                          <m:sup>
                            <m:r>
                              <a:rPr lang="en-US" b="0" i="1" smtClean="0">
                                <a:latin typeface="Cambria Math"/>
                                <a:ea typeface="Cambria Math"/>
                              </a:rPr>
                              <m:t>2</m:t>
                            </m:r>
                          </m:sup>
                        </m:sSup>
                      </m:den>
                    </m:f>
                  </m:oMath>
                </a14:m>
                <a:r>
                  <a:rPr lang="en-US" i="1" dirty="0" smtClean="0"/>
                  <a:t> </a:t>
                </a:r>
                <a:endParaRPr lang="en-US" i="1" dirty="0"/>
              </a:p>
              <a:p>
                <a:pPr lvl="1"/>
                <a:r>
                  <a:rPr lang="en-US" dirty="0" smtClean="0"/>
                  <a:t>Where </a:t>
                </a:r>
                <a14:m>
                  <m:oMath xmlns:m="http://schemas.openxmlformats.org/officeDocument/2006/math">
                    <m:sSup>
                      <m:sSupPr>
                        <m:ctrlPr>
                          <a:rPr lang="en-US" i="1">
                            <a:latin typeface="Cambria Math"/>
                            <a:ea typeface="Cambria Math"/>
                          </a:rPr>
                        </m:ctrlPr>
                      </m:sSupPr>
                      <m:e>
                        <m:r>
                          <a:rPr lang="en-US" i="1">
                            <a:latin typeface="Cambria Math"/>
                            <a:ea typeface="Cambria Math"/>
                          </a:rPr>
                          <m:t>𝛻</m:t>
                        </m:r>
                      </m:e>
                      <m:sup>
                        <m:r>
                          <a:rPr lang="en-US" i="1">
                            <a:latin typeface="Cambria Math"/>
                            <a:ea typeface="Cambria Math"/>
                          </a:rPr>
                          <m:t>2</m:t>
                        </m:r>
                      </m:sup>
                    </m:sSup>
                  </m:oMath>
                </a14:m>
                <a:r>
                  <a:rPr lang="en-US" i="1" dirty="0" smtClean="0"/>
                  <a:t> </a:t>
                </a:r>
                <a:r>
                  <a:rPr lang="en-US" dirty="0" smtClean="0"/>
                  <a:t>is the 3-D </a:t>
                </a:r>
                <a:r>
                  <a:rPr lang="en-US" dirty="0" err="1" smtClean="0"/>
                  <a:t>Laplacian</a:t>
                </a:r>
                <a:r>
                  <a:rPr lang="en-US" dirty="0" smtClean="0"/>
                  <a:t> operator</a:t>
                </a:r>
              </a:p>
              <a:p>
                <a:pPr lvl="2"/>
                <a:r>
                  <a:rPr lang="en-US" i="1" dirty="0" smtClean="0"/>
                  <a:t> </a:t>
                </a:r>
                <a14:m>
                  <m:oMath xmlns:m="http://schemas.openxmlformats.org/officeDocument/2006/math">
                    <m:sSup>
                      <m:sSupPr>
                        <m:ctrlPr>
                          <a:rPr lang="en-US" b="0" i="1" smtClean="0">
                            <a:latin typeface="Cambria Math"/>
                            <a:ea typeface="Cambria Math"/>
                          </a:rPr>
                        </m:ctrlPr>
                      </m:sSupPr>
                      <m:e>
                        <m:r>
                          <a:rPr lang="en-US"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 </m:t>
                    </m:r>
                    <m:f>
                      <m:fPr>
                        <m:ctrlPr>
                          <a:rPr lang="en-US" b="0" i="1" smtClean="0">
                            <a:latin typeface="Cambria Math"/>
                            <a:ea typeface="Cambria Math"/>
                          </a:rPr>
                        </m:ctrlPr>
                      </m:fPr>
                      <m:num>
                        <m:sSup>
                          <m:sSupPr>
                            <m:ctrlPr>
                              <a:rPr lang="en-US" b="0" i="1" smtClean="0">
                                <a:latin typeface="Cambria Math"/>
                                <a:ea typeface="Cambria Math"/>
                              </a:rPr>
                            </m:ctrlPr>
                          </m:sSupPr>
                          <m:e>
                            <m:r>
                              <a:rPr lang="en-US" b="0" i="1" smtClean="0">
                                <a:latin typeface="Cambria Math"/>
                                <a:ea typeface="Cambria Math"/>
                              </a:rPr>
                              <m:t>𝜕</m:t>
                            </m:r>
                          </m:e>
                          <m:sup>
                            <m:r>
                              <a:rPr lang="en-US" b="0" i="1" smtClean="0">
                                <a:latin typeface="Cambria Math"/>
                                <a:ea typeface="Cambria Math"/>
                              </a:rPr>
                              <m:t>2</m:t>
                            </m:r>
                          </m:sup>
                        </m:sSup>
                      </m:num>
                      <m:den>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𝑥</m:t>
                            </m:r>
                          </m:e>
                          <m:sup>
                            <m:r>
                              <a:rPr lang="en-US" b="0" i="1" smtClean="0">
                                <a:latin typeface="Cambria Math"/>
                                <a:ea typeface="Cambria Math"/>
                              </a:rPr>
                              <m:t>2</m:t>
                            </m:r>
                          </m:sup>
                        </m:sSup>
                      </m:den>
                    </m:f>
                    <m:r>
                      <a:rPr lang="en-US" b="0" i="1" smtClean="0">
                        <a:latin typeface="Cambria Math"/>
                        <a:ea typeface="Cambria Math"/>
                      </a:rPr>
                      <m:t>+</m:t>
                    </m:r>
                    <m:f>
                      <m:fPr>
                        <m:ctrlPr>
                          <a:rPr lang="en-US" b="0" i="1" smtClean="0">
                            <a:latin typeface="Cambria Math"/>
                            <a:ea typeface="Cambria Math"/>
                          </a:rPr>
                        </m:ctrlPr>
                      </m:fPr>
                      <m:num>
                        <m:sSup>
                          <m:sSupPr>
                            <m:ctrlPr>
                              <a:rPr lang="en-US" b="0" i="1" smtClean="0">
                                <a:latin typeface="Cambria Math"/>
                                <a:ea typeface="Cambria Math"/>
                              </a:rPr>
                            </m:ctrlPr>
                          </m:sSupPr>
                          <m:e>
                            <m:r>
                              <a:rPr lang="en-US" b="0" i="1" smtClean="0">
                                <a:latin typeface="Cambria Math"/>
                                <a:ea typeface="Cambria Math"/>
                              </a:rPr>
                              <m:t>𝜕</m:t>
                            </m:r>
                          </m:e>
                          <m:sup>
                            <m:r>
                              <a:rPr lang="en-US" b="0" i="1" smtClean="0">
                                <a:latin typeface="Cambria Math"/>
                                <a:ea typeface="Cambria Math"/>
                              </a:rPr>
                              <m:t>2</m:t>
                            </m:r>
                          </m:sup>
                        </m:sSup>
                      </m:num>
                      <m:den>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𝑦</m:t>
                            </m:r>
                          </m:e>
                          <m:sup>
                            <m:r>
                              <a:rPr lang="en-US" b="0" i="1" smtClean="0">
                                <a:latin typeface="Cambria Math"/>
                                <a:ea typeface="Cambria Math"/>
                              </a:rPr>
                              <m:t>2</m:t>
                            </m:r>
                          </m:sup>
                        </m:sSup>
                      </m:den>
                    </m:f>
                    <m:r>
                      <a:rPr lang="en-US" b="0" i="1" smtClean="0">
                        <a:latin typeface="Cambria Math"/>
                        <a:ea typeface="Cambria Math"/>
                      </a:rPr>
                      <m:t>+</m:t>
                    </m:r>
                    <m:f>
                      <m:fPr>
                        <m:ctrlPr>
                          <a:rPr lang="en-US" b="0" i="1" smtClean="0">
                            <a:latin typeface="Cambria Math"/>
                            <a:ea typeface="Cambria Math"/>
                          </a:rPr>
                        </m:ctrlPr>
                      </m:fPr>
                      <m:num>
                        <m:sSup>
                          <m:sSupPr>
                            <m:ctrlPr>
                              <a:rPr lang="en-US" b="0" i="1" smtClean="0">
                                <a:latin typeface="Cambria Math"/>
                                <a:ea typeface="Cambria Math"/>
                              </a:rPr>
                            </m:ctrlPr>
                          </m:sSupPr>
                          <m:e>
                            <m:r>
                              <a:rPr lang="en-US" b="0" i="1" smtClean="0">
                                <a:latin typeface="Cambria Math"/>
                                <a:ea typeface="Cambria Math"/>
                              </a:rPr>
                              <m:t>𝜕</m:t>
                            </m:r>
                          </m:e>
                          <m:sup>
                            <m:r>
                              <a:rPr lang="en-US" b="0" i="1" smtClean="0">
                                <a:latin typeface="Cambria Math"/>
                                <a:ea typeface="Cambria Math"/>
                              </a:rPr>
                              <m:t>2</m:t>
                            </m:r>
                          </m:sup>
                        </m:sSup>
                      </m:num>
                      <m:den>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𝑧</m:t>
                            </m:r>
                          </m:e>
                          <m:sup>
                            <m:r>
                              <a:rPr lang="en-US" b="0" i="1" smtClean="0">
                                <a:latin typeface="Cambria Math"/>
                                <a:ea typeface="Cambria Math"/>
                              </a:rPr>
                              <m:t>2</m:t>
                            </m:r>
                          </m:sup>
                        </m:sSup>
                      </m:den>
                    </m:f>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US">
                    <a:noFill/>
                  </a:rPr>
                  <a:t> </a:t>
                </a:r>
              </a:p>
            </p:txBody>
          </p:sp>
        </mc:Fallback>
      </mc:AlternateContent>
    </p:spTree>
    <p:extLst>
      <p:ext uri="{BB962C8B-B14F-4D97-AF65-F5344CB8AC3E}">
        <p14:creationId xmlns:p14="http://schemas.microsoft.com/office/powerpoint/2010/main" val="4260041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Equation – Plane Waves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Aforementioned equation is hard to solve, simplify by considering 2 special cases</a:t>
                </a:r>
              </a:p>
              <a:p>
                <a:pPr lvl="1"/>
                <a:r>
                  <a:rPr lang="en-US" dirty="0" smtClean="0"/>
                  <a:t>Plane Waves</a:t>
                </a:r>
              </a:p>
              <a:p>
                <a:pPr lvl="1"/>
                <a:r>
                  <a:rPr lang="en-US" dirty="0" smtClean="0"/>
                  <a:t>Spherical Waves</a:t>
                </a:r>
              </a:p>
              <a:p>
                <a:r>
                  <a:rPr lang="en-US" dirty="0" smtClean="0"/>
                  <a:t>Plane waves vary only in one spatial direction and time</a:t>
                </a:r>
              </a:p>
              <a:p>
                <a:pPr lvl="1"/>
                <a:r>
                  <a:rPr lang="en-US" dirty="0" smtClean="0"/>
                  <a:t>Consider a plane wave moving in the +</a:t>
                </a:r>
                <a:r>
                  <a:rPr lang="en-US" i="1" dirty="0" smtClean="0"/>
                  <a:t>z</a:t>
                </a:r>
                <a:r>
                  <a:rPr lang="en-US" dirty="0" smtClean="0"/>
                  <a:t> or –</a:t>
                </a:r>
                <a:r>
                  <a:rPr lang="en-US" i="1" dirty="0" smtClean="0"/>
                  <a:t>z</a:t>
                </a:r>
                <a:r>
                  <a:rPr lang="en-US" dirty="0" smtClean="0"/>
                  <a:t> direction</a:t>
                </a:r>
              </a:p>
              <a:p>
                <a:pPr lvl="1"/>
                <a:r>
                  <a:rPr lang="en-US" i="1" dirty="0" smtClean="0"/>
                  <a:t>P ( z , t ) = P ( x , y , z , t )</a:t>
                </a:r>
              </a:p>
              <a:p>
                <a:pPr lvl="1"/>
                <a:r>
                  <a:rPr lang="en-US" dirty="0" smtClean="0"/>
                  <a:t>Plugging this into the 3-D wave equation yields the 1-D wave equation</a:t>
                </a:r>
              </a:p>
              <a:p>
                <a:pPr lvl="2"/>
                <a14:m>
                  <m:oMath xmlns:m="http://schemas.openxmlformats.org/officeDocument/2006/math">
                    <m:f>
                      <m:fPr>
                        <m:ctrlPr>
                          <a:rPr lang="en-US" i="1" smtClean="0">
                            <a:latin typeface="Cambria Math"/>
                          </a:rPr>
                        </m:ctrlPr>
                      </m:fPr>
                      <m:num>
                        <m:sSup>
                          <m:sSupPr>
                            <m:ctrlPr>
                              <a:rPr lang="en-US" b="0" i="1" smtClean="0">
                                <a:latin typeface="Cambria Math"/>
                                <a:ea typeface="Cambria Math"/>
                              </a:rPr>
                            </m:ctrlPr>
                          </m:sSupPr>
                          <m:e>
                            <m:r>
                              <a:rPr lang="en-US"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𝑃</m:t>
                        </m:r>
                      </m:num>
                      <m:den>
                        <m:r>
                          <a:rPr lang="en-US"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𝑧</m:t>
                            </m:r>
                          </m:e>
                          <m:sup>
                            <m:r>
                              <a:rPr lang="en-US" b="0" i="1" smtClean="0">
                                <a:latin typeface="Cambria Math"/>
                                <a:ea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𝑐</m:t>
                            </m:r>
                          </m:e>
                          <m:sup>
                            <m:r>
                              <a:rPr lang="en-US" b="0" i="1" smtClean="0">
                                <a:latin typeface="Cambria Math"/>
                              </a:rPr>
                              <m:t>2</m:t>
                            </m:r>
                          </m:sup>
                        </m:sSup>
                      </m:den>
                    </m:f>
                    <m:f>
                      <m:fPr>
                        <m:ctrlPr>
                          <a:rPr lang="en-US" b="0" i="1" smtClean="0">
                            <a:latin typeface="Cambria Math"/>
                          </a:rPr>
                        </m:ctrlPr>
                      </m:fPr>
                      <m:num>
                        <m:sSup>
                          <m:sSupPr>
                            <m:ctrlPr>
                              <a:rPr lang="en-US" b="0" i="1" smtClean="0">
                                <a:latin typeface="Cambria Math"/>
                                <a:ea typeface="Cambria Math"/>
                              </a:rPr>
                            </m:ctrlPr>
                          </m:sSupPr>
                          <m:e>
                            <m:r>
                              <a:rPr lang="en-US" b="0"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𝑃</m:t>
                        </m:r>
                      </m:num>
                      <m:den>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𝑡</m:t>
                            </m:r>
                          </m:e>
                          <m:sup>
                            <m:r>
                              <a:rPr lang="en-US" b="0" i="1" smtClean="0">
                                <a:latin typeface="Cambria Math"/>
                                <a:ea typeface="Cambria Math"/>
                              </a:rPr>
                              <m:t>2</m:t>
                            </m:r>
                          </m:sup>
                        </m:sSup>
                      </m:den>
                    </m:f>
                  </m:oMath>
                </a14:m>
                <a:endParaRPr lang="en-US" b="0" i="1" dirty="0" smtClean="0"/>
              </a:p>
              <a:p>
                <a:pPr lvl="1"/>
                <a:r>
                  <a:rPr lang="en-US" dirty="0" smtClean="0"/>
                  <a:t>General Solution : </a:t>
                </a:r>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𝑧</m:t>
                        </m:r>
                        <m:r>
                          <a:rPr lang="en-US" b="0" i="1" smtClean="0">
                            <a:latin typeface="Cambria Math"/>
                          </a:rPr>
                          <m:t>,</m:t>
                        </m:r>
                        <m:r>
                          <a:rPr lang="en-US" b="0" i="1" smtClean="0">
                            <a:latin typeface="Cambria Math"/>
                          </a:rPr>
                          <m:t>𝑡</m:t>
                        </m:r>
                      </m:e>
                    </m:d>
                    <m:r>
                      <a:rPr lang="en-US" b="0" i="1" smtClean="0">
                        <a:latin typeface="Cambria Math"/>
                      </a:rPr>
                      <m:t>=</m:t>
                    </m:r>
                    <m:sSub>
                      <m:sSubPr>
                        <m:ctrlPr>
                          <a:rPr lang="en-US" i="1">
                            <a:latin typeface="Cambria Math"/>
                          </a:rPr>
                        </m:ctrlPr>
                      </m:sSubPr>
                      <m:e>
                        <m:r>
                          <a:rPr lang="en-US" i="1">
                            <a:latin typeface="Cambria Math"/>
                            <a:ea typeface="Cambria Math"/>
                          </a:rPr>
                          <m:t>∅</m:t>
                        </m:r>
                      </m:e>
                      <m:sub>
                        <m:r>
                          <a:rPr lang="en-US" i="1">
                            <a:latin typeface="Cambria Math"/>
                          </a:rPr>
                          <m:t>𝑓</m:t>
                        </m:r>
                      </m:sub>
                    </m:sSub>
                    <m:d>
                      <m:dPr>
                        <m:ctrlPr>
                          <a:rPr lang="en-US" b="0" i="1" smtClean="0">
                            <a:latin typeface="Cambria Math"/>
                          </a:rPr>
                        </m:ctrlPr>
                      </m:dPr>
                      <m:e>
                        <m:r>
                          <a:rPr lang="en-US" b="0" i="1" smtClean="0">
                            <a:latin typeface="Cambria Math"/>
                          </a:rPr>
                          <m:t>𝑡</m:t>
                        </m:r>
                        <m:r>
                          <a:rPr lang="en-US" b="0" i="1" smtClean="0">
                            <a:latin typeface="Cambria Math"/>
                          </a:rPr>
                          <m:t>−</m:t>
                        </m:r>
                        <m:sSup>
                          <m:sSupPr>
                            <m:ctrlPr>
                              <a:rPr lang="en-US" b="0" i="1" smtClean="0">
                                <a:latin typeface="Cambria Math"/>
                              </a:rPr>
                            </m:ctrlPr>
                          </m:sSupPr>
                          <m:e>
                            <m:r>
                              <a:rPr lang="en-US" b="0" i="1" smtClean="0">
                                <a:latin typeface="Cambria Math"/>
                              </a:rPr>
                              <m:t>𝑐</m:t>
                            </m:r>
                          </m:e>
                          <m:sup>
                            <m:r>
                              <a:rPr lang="en-US" b="0" i="1" smtClean="0">
                                <a:latin typeface="Cambria Math"/>
                              </a:rPr>
                              <m:t>−1</m:t>
                            </m:r>
                          </m:sup>
                        </m:sSup>
                        <m:r>
                          <a:rPr lang="en-US" b="0" i="1" smtClean="0">
                            <a:latin typeface="Cambria Math"/>
                          </a:rPr>
                          <m:t>𝑧</m:t>
                        </m:r>
                      </m:e>
                    </m:d>
                    <m:r>
                      <a:rPr lang="en-US" b="0" i="1" smtClean="0">
                        <a:latin typeface="Cambria Math"/>
                      </a:rPr>
                      <m:t>+</m:t>
                    </m:r>
                    <m:sSub>
                      <m:sSubPr>
                        <m:ctrlPr>
                          <a:rPr lang="en-US" b="0" i="1" smtClean="0">
                            <a:latin typeface="Cambria Math"/>
                          </a:rPr>
                        </m:ctrlPr>
                      </m:sSubPr>
                      <m:e>
                        <m:r>
                          <a:rPr lang="en-US" b="0" i="1" smtClean="0">
                            <a:latin typeface="Cambria Math"/>
                            <a:ea typeface="Cambria Math"/>
                          </a:rPr>
                          <m:t>∅</m:t>
                        </m:r>
                      </m:e>
                      <m:sub>
                        <m:r>
                          <a:rPr lang="en-US" b="0" i="1" smtClean="0">
                            <a:latin typeface="Cambria Math"/>
                          </a:rPr>
                          <m:t>𝑏</m:t>
                        </m:r>
                      </m:sub>
                    </m:sSub>
                    <m:d>
                      <m:dPr>
                        <m:ctrlPr>
                          <a:rPr lang="en-US" b="0" i="1" smtClean="0">
                            <a:latin typeface="Cambria Math"/>
                          </a:rPr>
                        </m:ctrlPr>
                      </m:dPr>
                      <m:e>
                        <m:r>
                          <a:rPr lang="en-US" b="0" i="1" smtClean="0">
                            <a:latin typeface="Cambria Math"/>
                          </a:rPr>
                          <m:t>𝑡</m:t>
                        </m:r>
                        <m:r>
                          <a:rPr lang="en-US" b="0" i="1" smtClean="0">
                            <a:latin typeface="Cambria Math"/>
                          </a:rPr>
                          <m:t>+</m:t>
                        </m:r>
                        <m:sSup>
                          <m:sSupPr>
                            <m:ctrlPr>
                              <a:rPr lang="en-US" b="0" i="1" smtClean="0">
                                <a:latin typeface="Cambria Math"/>
                              </a:rPr>
                            </m:ctrlPr>
                          </m:sSupPr>
                          <m:e>
                            <m:r>
                              <a:rPr lang="en-US" b="0" i="1" smtClean="0">
                                <a:latin typeface="Cambria Math"/>
                              </a:rPr>
                              <m:t>𝑐</m:t>
                            </m:r>
                          </m:e>
                          <m:sup>
                            <m:r>
                              <a:rPr lang="en-US" b="0" i="1" smtClean="0">
                                <a:latin typeface="Cambria Math"/>
                              </a:rPr>
                              <m:t>−1</m:t>
                            </m:r>
                          </m:sup>
                        </m:sSup>
                        <m:r>
                          <a:rPr lang="en-US" b="0" i="1" smtClean="0">
                            <a:latin typeface="Cambria Math"/>
                          </a:rPr>
                          <m:t>𝑧</m:t>
                        </m:r>
                      </m:e>
                    </m:d>
                  </m:oMath>
                </a14:m>
                <a:endParaRPr lang="en-US" dirty="0" smtClean="0"/>
              </a:p>
              <a:p>
                <a:pPr lvl="2"/>
                <a14:m>
                  <m:oMath xmlns:m="http://schemas.openxmlformats.org/officeDocument/2006/math">
                    <m:sSub>
                      <m:sSubPr>
                        <m:ctrlPr>
                          <a:rPr lang="en-US" i="1">
                            <a:latin typeface="Cambria Math"/>
                          </a:rPr>
                        </m:ctrlPr>
                      </m:sSubPr>
                      <m:e>
                        <m:r>
                          <a:rPr lang="en-US" i="1">
                            <a:latin typeface="Cambria Math"/>
                            <a:ea typeface="Cambria Math"/>
                          </a:rPr>
                          <m:t>∅</m:t>
                        </m:r>
                      </m:e>
                      <m:sub>
                        <m:r>
                          <a:rPr lang="en-US" i="1">
                            <a:latin typeface="Cambria Math"/>
                          </a:rPr>
                          <m:t>𝑓</m:t>
                        </m:r>
                      </m:sub>
                    </m:sSub>
                  </m:oMath>
                </a14:m>
                <a:r>
                  <a:rPr lang="en-US" dirty="0" smtClean="0"/>
                  <a:t> is a forward traveling wave, </a:t>
                </a:r>
                <a14:m>
                  <m:oMath xmlns:m="http://schemas.openxmlformats.org/officeDocument/2006/math">
                    <m:sSub>
                      <m:sSubPr>
                        <m:ctrlPr>
                          <a:rPr lang="en-US" i="1">
                            <a:latin typeface="Cambria Math"/>
                          </a:rPr>
                        </m:ctrlPr>
                      </m:sSubPr>
                      <m:e>
                        <m:r>
                          <a:rPr lang="en-US" i="1">
                            <a:latin typeface="Cambria Math"/>
                            <a:ea typeface="Cambria Math"/>
                          </a:rPr>
                          <m:t>∅</m:t>
                        </m:r>
                      </m:e>
                      <m:sub>
                        <m:r>
                          <a:rPr lang="en-US" b="0" i="1" smtClean="0">
                            <a:latin typeface="Cambria Math"/>
                            <a:ea typeface="Cambria Math"/>
                          </a:rPr>
                          <m:t>𝑏</m:t>
                        </m:r>
                      </m:sub>
                    </m:sSub>
                  </m:oMath>
                </a14:m>
                <a:r>
                  <a:rPr lang="en-US" dirty="0" smtClean="0"/>
                  <a:t> is a backward traveling wave</a:t>
                </a:r>
              </a:p>
              <a:p>
                <a:pPr lvl="1"/>
                <a:r>
                  <a:rPr lang="en-US" dirty="0" smtClean="0"/>
                  <a:t>Later we will approximate acoustic waves from certain transducers as plane waves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71" r="-1040"/>
                </a:stretch>
              </a:blipFill>
            </p:spPr>
            <p:txBody>
              <a:bodyPr/>
              <a:lstStyle/>
              <a:p>
                <a:r>
                  <a:rPr lang="en-US">
                    <a:noFill/>
                  </a:rPr>
                  <a:t> </a:t>
                </a:r>
              </a:p>
            </p:txBody>
          </p:sp>
        </mc:Fallback>
      </mc:AlternateContent>
    </p:spTree>
    <p:extLst>
      <p:ext uri="{BB962C8B-B14F-4D97-AF65-F5344CB8AC3E}">
        <p14:creationId xmlns:p14="http://schemas.microsoft.com/office/powerpoint/2010/main" val="3643429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Equation – Plane Waves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An important aside…</a:t>
                </a:r>
              </a:p>
              <a:p>
                <a:pPr lvl="1"/>
                <a:r>
                  <a:rPr lang="en-US" dirty="0" smtClean="0"/>
                  <a:t>The sinusoidal function satisfies the 1-D wave equation</a:t>
                </a:r>
              </a:p>
              <a:p>
                <a:pPr lvl="1"/>
                <a14:m>
                  <m:oMath xmlns:m="http://schemas.openxmlformats.org/officeDocument/2006/math">
                    <m:r>
                      <a:rPr lang="en-US" i="1">
                        <a:latin typeface="Cambria Math"/>
                      </a:rPr>
                      <m:t>𝑃</m:t>
                    </m:r>
                    <m:d>
                      <m:dPr>
                        <m:ctrlPr>
                          <a:rPr lang="en-US" i="1">
                            <a:latin typeface="Cambria Math"/>
                          </a:rPr>
                        </m:ctrlPr>
                      </m:dPr>
                      <m:e>
                        <m:r>
                          <a:rPr lang="en-US" i="1">
                            <a:latin typeface="Cambria Math"/>
                          </a:rPr>
                          <m:t>𝑧</m:t>
                        </m:r>
                        <m:r>
                          <a:rPr lang="en-US" i="1">
                            <a:latin typeface="Cambria Math"/>
                          </a:rPr>
                          <m:t>,</m:t>
                        </m:r>
                        <m:r>
                          <a:rPr lang="en-US" i="1">
                            <a:latin typeface="Cambria Math"/>
                          </a:rPr>
                          <m:t>𝑡</m:t>
                        </m:r>
                      </m:e>
                    </m:d>
                  </m:oMath>
                </a14:m>
                <a:r>
                  <a:rPr lang="en-US" dirty="0" smtClean="0"/>
                  <a:t> = </a:t>
                </a:r>
                <a14:m>
                  <m:oMath xmlns:m="http://schemas.openxmlformats.org/officeDocument/2006/math">
                    <m:func>
                      <m:funcPr>
                        <m:ctrlPr>
                          <a:rPr lang="en-US" i="1" smtClean="0">
                            <a:latin typeface="Cambria Math"/>
                          </a:rPr>
                        </m:ctrlPr>
                      </m:funcPr>
                      <m:fName>
                        <m:r>
                          <m:rPr>
                            <m:sty m:val="p"/>
                          </m:rPr>
                          <a:rPr lang="en-US" i="0" smtClean="0">
                            <a:latin typeface="Cambria Math"/>
                          </a:rPr>
                          <m:t>cos</m:t>
                        </m:r>
                      </m:fName>
                      <m:e>
                        <m:r>
                          <a:rPr lang="en-US" b="0" i="1" smtClean="0">
                            <a:latin typeface="Cambria Math"/>
                          </a:rPr>
                          <m:t>𝑘</m:t>
                        </m:r>
                        <m:d>
                          <m:dPr>
                            <m:ctrlPr>
                              <a:rPr lang="en-US" i="1" smtClean="0">
                                <a:latin typeface="Cambria Math"/>
                              </a:rPr>
                            </m:ctrlPr>
                          </m:dPr>
                          <m:e>
                            <m:r>
                              <a:rPr lang="en-US" b="0" i="1" smtClean="0">
                                <a:latin typeface="Cambria Math"/>
                              </a:rPr>
                              <m:t>𝑧</m:t>
                            </m:r>
                            <m:r>
                              <a:rPr lang="en-US" b="0" i="1" smtClean="0">
                                <a:latin typeface="Cambria Math"/>
                              </a:rPr>
                              <m:t>−</m:t>
                            </m:r>
                            <m:r>
                              <a:rPr lang="en-US" b="0" i="1" smtClean="0">
                                <a:latin typeface="Cambria Math"/>
                              </a:rPr>
                              <m:t>𝑐𝑡</m:t>
                            </m:r>
                          </m:e>
                        </m:d>
                      </m:e>
                    </m:func>
                  </m:oMath>
                </a14:m>
                <a:endParaRPr lang="en-US" dirty="0" smtClean="0"/>
              </a:p>
              <a:p>
                <a:pPr lvl="2"/>
                <a:r>
                  <a:rPr lang="en-US" dirty="0" smtClean="0"/>
                  <a:t>Hold z fixed, pressure around a fixed particle varies </a:t>
                </a:r>
                <a:r>
                  <a:rPr lang="en-US" dirty="0" err="1" smtClean="0"/>
                  <a:t>sinusoidally</a:t>
                </a:r>
                <a:r>
                  <a:rPr lang="en-US" dirty="0" smtClean="0"/>
                  <a:t> with radial frequency of  </a:t>
                </a:r>
                <a14:m>
                  <m:oMath xmlns:m="http://schemas.openxmlformats.org/officeDocument/2006/math">
                    <m:r>
                      <a:rPr lang="en-US" i="1" smtClean="0">
                        <a:latin typeface="Cambria Math"/>
                        <a:ea typeface="Cambria Math"/>
                      </a:rPr>
                      <m:t>𝜔</m:t>
                    </m:r>
                  </m:oMath>
                </a14:m>
                <a:r>
                  <a:rPr lang="en-US" dirty="0" smtClean="0"/>
                  <a:t> = </a:t>
                </a:r>
                <a:r>
                  <a:rPr lang="en-US" i="1" dirty="0" err="1" smtClean="0"/>
                  <a:t>kc</a:t>
                </a:r>
                <a:endParaRPr lang="en-US" i="1" dirty="0" smtClean="0"/>
              </a:p>
              <a:p>
                <a:pPr lvl="3"/>
                <a:r>
                  <a:rPr lang="en-US" i="1" dirty="0" smtClean="0"/>
                  <a:t>f = </a:t>
                </a:r>
                <a14:m>
                  <m:oMath xmlns:m="http://schemas.openxmlformats.org/officeDocument/2006/math">
                    <m:f>
                      <m:fPr>
                        <m:ctrlPr>
                          <a:rPr lang="en-US" i="1" smtClean="0">
                            <a:latin typeface="Cambria Math"/>
                          </a:rPr>
                        </m:ctrlPr>
                      </m:fPr>
                      <m:num>
                        <m:r>
                          <a:rPr lang="en-US" i="1" smtClean="0">
                            <a:latin typeface="Cambria Math"/>
                            <a:ea typeface="Cambria Math"/>
                          </a:rPr>
                          <m:t>𝜔</m:t>
                        </m:r>
                      </m:num>
                      <m:den>
                        <m:r>
                          <a:rPr lang="en-US" b="0" i="1" smtClean="0">
                            <a:latin typeface="Cambria Math"/>
                          </a:rPr>
                          <m:t>2</m:t>
                        </m:r>
                        <m:r>
                          <a:rPr lang="en-US" b="0" i="1" smtClean="0">
                            <a:latin typeface="Cambria Math"/>
                            <a:ea typeface="Cambria Math"/>
                          </a:rPr>
                          <m:t>𝜋</m:t>
                        </m:r>
                      </m:den>
                    </m:f>
                  </m:oMath>
                </a14:m>
                <a:r>
                  <a:rPr lang="en-US" i="1" dirty="0" smtClean="0"/>
                  <a:t> = </a:t>
                </a:r>
                <a14:m>
                  <m:oMath xmlns:m="http://schemas.openxmlformats.org/officeDocument/2006/math">
                    <m:f>
                      <m:fPr>
                        <m:ctrlPr>
                          <a:rPr lang="en-US" i="1" smtClean="0">
                            <a:latin typeface="Cambria Math"/>
                          </a:rPr>
                        </m:ctrlPr>
                      </m:fPr>
                      <m:num>
                        <m:r>
                          <a:rPr lang="en-US" b="0" i="1" smtClean="0">
                            <a:latin typeface="Cambria Math"/>
                          </a:rPr>
                          <m:t>𝑘𝑐</m:t>
                        </m:r>
                      </m:num>
                      <m:den>
                        <m:r>
                          <a:rPr lang="en-US" b="0" i="1" smtClean="0">
                            <a:latin typeface="Cambria Math"/>
                          </a:rPr>
                          <m:t>2</m:t>
                        </m:r>
                        <m:r>
                          <a:rPr lang="en-US" b="0" i="1" smtClean="0">
                            <a:latin typeface="Cambria Math"/>
                            <a:ea typeface="Cambria Math"/>
                          </a:rPr>
                          <m:t>𝜋</m:t>
                        </m:r>
                      </m:den>
                    </m:f>
                  </m:oMath>
                </a14:m>
                <a:r>
                  <a:rPr lang="en-US" i="1" dirty="0" smtClean="0"/>
                  <a:t>  </a:t>
                </a:r>
                <a:r>
                  <a:rPr lang="en-US" dirty="0" smtClean="0"/>
                  <a:t>with units of cycles per second or Hz</a:t>
                </a:r>
              </a:p>
              <a:p>
                <a:pPr lvl="2"/>
                <a:r>
                  <a:rPr lang="en-US" dirty="0" smtClean="0"/>
                  <a:t>Hold t fixed, the pressure at a particular time varies </a:t>
                </a:r>
                <a:r>
                  <a:rPr lang="en-US" dirty="0" err="1" smtClean="0"/>
                  <a:t>sinusoidally</a:t>
                </a:r>
                <a:r>
                  <a:rPr lang="en-US" dirty="0" smtClean="0"/>
                  <a:t> with radial spatial frequency </a:t>
                </a:r>
                <a:r>
                  <a:rPr lang="en-US" i="1" dirty="0" smtClean="0"/>
                  <a:t>k</a:t>
                </a:r>
                <a:r>
                  <a:rPr lang="en-US" dirty="0" smtClean="0"/>
                  <a:t>, the wave number</a:t>
                </a:r>
              </a:p>
              <a:p>
                <a:pPr lvl="2"/>
                <a:r>
                  <a:rPr lang="en-US" dirty="0" smtClean="0"/>
                  <a:t>Wavelength λ = </a:t>
                </a:r>
                <a14:m>
                  <m:oMath xmlns:m="http://schemas.openxmlformats.org/officeDocument/2006/math">
                    <m:f>
                      <m:fPr>
                        <m:ctrlPr>
                          <a:rPr lang="en-US" i="1" smtClean="0">
                            <a:latin typeface="Cambria Math"/>
                          </a:rPr>
                        </m:ctrlPr>
                      </m:fPr>
                      <m:num>
                        <m:r>
                          <a:rPr lang="en-US" b="0" i="1" smtClean="0">
                            <a:latin typeface="Cambria Math"/>
                          </a:rPr>
                          <m:t>2</m:t>
                        </m:r>
                        <m:r>
                          <a:rPr lang="en-US" b="0" i="1" smtClean="0">
                            <a:latin typeface="Cambria Math"/>
                            <a:ea typeface="Cambria Math"/>
                          </a:rPr>
                          <m:t>𝜋</m:t>
                        </m:r>
                      </m:num>
                      <m:den>
                        <m:r>
                          <a:rPr lang="en-US" b="0" i="1" smtClean="0">
                            <a:latin typeface="Cambria Math"/>
                          </a:rPr>
                          <m:t>𝑘</m:t>
                        </m:r>
                      </m:den>
                    </m:f>
                  </m:oMath>
                </a14:m>
                <a:r>
                  <a:rPr lang="en-US" dirty="0" smtClean="0"/>
                  <a:t> with units of length</a:t>
                </a:r>
              </a:p>
              <a:p>
                <a:pPr lvl="2"/>
                <a:r>
                  <a:rPr lang="en-US" dirty="0" smtClean="0"/>
                  <a:t>Alternate form yields important relationship between wavelength, speed of sound, and frequency </a:t>
                </a:r>
                <a:r>
                  <a:rPr lang="en-US" dirty="0" smtClean="0">
                    <a:sym typeface="Wingdings" pitchFamily="2" charset="2"/>
                  </a:rPr>
                  <a:t></a:t>
                </a:r>
                <a:r>
                  <a:rPr lang="en-US" dirty="0" smtClean="0"/>
                  <a:t> λ = </a:t>
                </a:r>
                <a14:m>
                  <m:oMath xmlns:m="http://schemas.openxmlformats.org/officeDocument/2006/math">
                    <m:f>
                      <m:fPr>
                        <m:ctrlPr>
                          <a:rPr lang="en-US" i="1" dirty="0" smtClean="0">
                            <a:latin typeface="Cambria Math"/>
                          </a:rPr>
                        </m:ctrlPr>
                      </m:fPr>
                      <m:num>
                        <m:r>
                          <a:rPr lang="en-US" b="0" i="1" dirty="0" smtClean="0">
                            <a:latin typeface="Cambria Math"/>
                          </a:rPr>
                          <m:t>𝑐</m:t>
                        </m:r>
                      </m:num>
                      <m:den>
                        <m:r>
                          <a:rPr lang="en-US" b="0" i="1" dirty="0" smtClean="0">
                            <a:latin typeface="Cambria Math"/>
                          </a:rPr>
                          <m:t>𝑓</m:t>
                        </m:r>
                      </m:den>
                    </m:f>
                  </m:oMath>
                </a14:m>
                <a:endParaRPr lang="en-US" dirty="0" smtClean="0"/>
              </a:p>
              <a:p>
                <a:pPr lvl="2"/>
                <a:endParaRPr lang="en-US" dirty="0" smtClean="0"/>
              </a:p>
              <a:p>
                <a:pPr marL="777240" lvl="2"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r="-400"/>
                </a:stretch>
              </a:blipFill>
            </p:spPr>
            <p:txBody>
              <a:bodyPr/>
              <a:lstStyle/>
              <a:p>
                <a:r>
                  <a:rPr lang="en-US">
                    <a:noFill/>
                  </a:rPr>
                  <a:t> </a:t>
                </a:r>
              </a:p>
            </p:txBody>
          </p:sp>
        </mc:Fallback>
      </mc:AlternateContent>
    </p:spTree>
    <p:extLst>
      <p:ext uri="{BB962C8B-B14F-4D97-AF65-F5344CB8AC3E}">
        <p14:creationId xmlns:p14="http://schemas.microsoft.com/office/powerpoint/2010/main" val="540493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Equation – Spherical Waves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Spherical waves depend on only time and the radius from the source of disturbance. </a:t>
                </a:r>
              </a:p>
              <a:p>
                <a:r>
                  <a:rPr lang="en-US" dirty="0" smtClean="0"/>
                  <a:t>Can be generated in an isotropic material via a small local disturbance in pressure</a:t>
                </a:r>
              </a:p>
              <a:p>
                <a:pPr lvl="1"/>
                <a14:m>
                  <m:oMath xmlns:m="http://schemas.openxmlformats.org/officeDocument/2006/math">
                    <m:r>
                      <a:rPr lang="en-US" b="0" i="1" smtClean="0">
                        <a:latin typeface="Cambria Math"/>
                      </a:rPr>
                      <m:t>𝑟</m:t>
                    </m:r>
                    <m:r>
                      <a:rPr lang="en-US" b="0" i="1" smtClean="0">
                        <a:latin typeface="Cambria Math"/>
                      </a:rPr>
                      <m:t>= </m:t>
                    </m:r>
                    <m:rad>
                      <m:radPr>
                        <m:degHide m:val="on"/>
                        <m:ctrlPr>
                          <a:rPr lang="en-US" b="0" i="1" smtClean="0">
                            <a:latin typeface="Cambria Math"/>
                            <a:ea typeface="Cambria Math"/>
                          </a:rPr>
                        </m:ctrlPr>
                      </m:radPr>
                      <m:deg/>
                      <m:e>
                        <m:d>
                          <m:dPr>
                            <m:ctrlPr>
                              <a:rPr lang="en-US" b="0" i="1" smtClean="0">
                                <a:latin typeface="Cambria Math"/>
                                <a:ea typeface="Cambria Math"/>
                              </a:rPr>
                            </m:ctrlPr>
                          </m:dPr>
                          <m:e>
                            <m:sSup>
                              <m:sSupPr>
                                <m:ctrlPr>
                                  <a:rPr lang="en-US" b="0" i="1" smtClean="0">
                                    <a:latin typeface="Cambria Math"/>
                                    <a:ea typeface="Cambria Math"/>
                                  </a:rPr>
                                </m:ctrlPr>
                              </m:sSupPr>
                              <m:e>
                                <m:r>
                                  <a:rPr lang="en-US" b="0" i="1" smtClean="0">
                                    <a:latin typeface="Cambria Math"/>
                                    <a:ea typeface="Cambria Math"/>
                                  </a:rPr>
                                  <m:t>𝑥</m:t>
                                </m:r>
                              </m:e>
                              <m:sup>
                                <m:r>
                                  <a:rPr lang="en-US" b="0" i="1" smtClean="0">
                                    <a:latin typeface="Cambria Math"/>
                                    <a:ea typeface="Cambria Math"/>
                                  </a:rPr>
                                  <m:t>2</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𝑦</m:t>
                                </m:r>
                              </m:e>
                              <m:sup>
                                <m:r>
                                  <a:rPr lang="en-US" b="0" i="1" smtClean="0">
                                    <a:latin typeface="Cambria Math"/>
                                    <a:ea typeface="Cambria Math"/>
                                  </a:rPr>
                                  <m:t>2</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𝑧</m:t>
                                </m:r>
                              </m:e>
                              <m:sup>
                                <m:r>
                                  <a:rPr lang="en-US" b="0" i="1" smtClean="0">
                                    <a:latin typeface="Cambria Math"/>
                                    <a:ea typeface="Cambria Math"/>
                                  </a:rPr>
                                  <m:t>2</m:t>
                                </m:r>
                              </m:sup>
                            </m:sSup>
                          </m:e>
                        </m:d>
                      </m:e>
                    </m:rad>
                    <m:r>
                      <a:rPr lang="en-US" b="0" i="1" smtClean="0">
                        <a:latin typeface="Cambria Math"/>
                        <a:ea typeface="Cambria Math"/>
                      </a:rPr>
                      <m:t> </m:t>
                    </m:r>
                  </m:oMath>
                </a14:m>
                <a:r>
                  <a:rPr lang="en-US" b="0" dirty="0" smtClean="0">
                    <a:ea typeface="Cambria Math"/>
                  </a:rPr>
                  <a:t> with the source at (0,0,0)</a:t>
                </a:r>
              </a:p>
              <a:p>
                <a:pPr lvl="1"/>
                <a:r>
                  <a:rPr lang="en-US" dirty="0" smtClean="0">
                    <a:ea typeface="Cambria Math"/>
                  </a:rPr>
                  <a:t>Realizing that </a:t>
                </a:r>
                <a:r>
                  <a:rPr lang="en-US" i="1" dirty="0" smtClean="0">
                    <a:ea typeface="Cambria Math"/>
                  </a:rPr>
                  <a:t>P = ( r , t ) </a:t>
                </a:r>
                <a:r>
                  <a:rPr lang="en-US" dirty="0" smtClean="0">
                    <a:ea typeface="Cambria Math"/>
                  </a:rPr>
                  <a:t>and noting r as a function of x, y, and z, we can rearrange the 3-D wave equation</a:t>
                </a:r>
              </a:p>
              <a:p>
                <a:pPr lvl="2"/>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𝑟</m:t>
                        </m:r>
                      </m:den>
                    </m:f>
                    <m:f>
                      <m:fPr>
                        <m:ctrlPr>
                          <a:rPr lang="en-US" i="1" smtClean="0">
                            <a:latin typeface="Cambria Math"/>
                          </a:rPr>
                        </m:ctrlPr>
                      </m:fPr>
                      <m:num>
                        <m:sSup>
                          <m:sSupPr>
                            <m:ctrlPr>
                              <a:rPr lang="en-US" b="0" i="1" smtClean="0">
                                <a:latin typeface="Cambria Math"/>
                                <a:ea typeface="Cambria Math"/>
                              </a:rPr>
                            </m:ctrlPr>
                          </m:sSupPr>
                          <m:e>
                            <m:r>
                              <a:rPr lang="en-US" i="1" smtClean="0">
                                <a:latin typeface="Cambria Math"/>
                                <a:ea typeface="Cambria Math"/>
                              </a:rPr>
                              <m:t>𝜕</m:t>
                            </m:r>
                          </m:e>
                          <m:sup>
                            <m:r>
                              <a:rPr lang="en-US" b="0" i="1" smtClean="0">
                                <a:latin typeface="Cambria Math"/>
                                <a:ea typeface="Cambria Math"/>
                              </a:rPr>
                              <m:t>2</m:t>
                            </m:r>
                          </m:sup>
                        </m:sSup>
                      </m:num>
                      <m:den>
                        <m:r>
                          <a:rPr lang="en-US"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𝑟</m:t>
                            </m:r>
                          </m:e>
                          <m:sup>
                            <m:r>
                              <a:rPr lang="en-US" b="0" i="1" smtClean="0">
                                <a:latin typeface="Cambria Math"/>
                                <a:ea typeface="Cambria Math"/>
                              </a:rPr>
                              <m:t>2</m:t>
                            </m:r>
                          </m:sup>
                        </m:sSup>
                      </m:den>
                    </m:f>
                    <m:d>
                      <m:dPr>
                        <m:ctrlPr>
                          <a:rPr lang="en-US" i="1" smtClean="0">
                            <a:latin typeface="Cambria Math"/>
                          </a:rPr>
                        </m:ctrlPr>
                      </m:dPr>
                      <m:e>
                        <m:r>
                          <a:rPr lang="en-US" b="0" i="1" smtClean="0">
                            <a:latin typeface="Cambria Math"/>
                          </a:rPr>
                          <m:t>𝑟𝑝</m:t>
                        </m:r>
                      </m:e>
                    </m:d>
                    <m:r>
                      <a:rPr lang="en-US" b="0" i="1" smtClean="0">
                        <a:latin typeface="Cambria Math"/>
                      </a:rPr>
                      <m:t>=</m:t>
                    </m:r>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𝑐</m:t>
                            </m:r>
                          </m:e>
                          <m:sup>
                            <m:r>
                              <a:rPr lang="en-US" b="0" i="1" smtClean="0">
                                <a:latin typeface="Cambria Math"/>
                              </a:rPr>
                              <m:t>2</m:t>
                            </m:r>
                          </m:sup>
                        </m:sSup>
                      </m:den>
                    </m:f>
                    <m:f>
                      <m:fPr>
                        <m:ctrlPr>
                          <a:rPr lang="en-US" b="0" i="1" smtClean="0">
                            <a:latin typeface="Cambria Math"/>
                          </a:rPr>
                        </m:ctrlPr>
                      </m:fPr>
                      <m:num>
                        <m:sSup>
                          <m:sSupPr>
                            <m:ctrlPr>
                              <a:rPr lang="en-US" b="0" i="1" smtClean="0">
                                <a:latin typeface="Cambria Math"/>
                                <a:ea typeface="Cambria Math"/>
                              </a:rPr>
                            </m:ctrlPr>
                          </m:sSupPr>
                          <m:e>
                            <m:r>
                              <a:rPr lang="en-US" b="0"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𝑝</m:t>
                        </m:r>
                      </m:num>
                      <m:den>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𝑡</m:t>
                            </m:r>
                          </m:e>
                          <m:sup>
                            <m:r>
                              <a:rPr lang="en-US" b="0" i="1" smtClean="0">
                                <a:latin typeface="Cambria Math"/>
                                <a:ea typeface="Cambria Math"/>
                              </a:rPr>
                              <m:t>2</m:t>
                            </m:r>
                          </m:sup>
                        </m:sSup>
                      </m:den>
                    </m:f>
                  </m:oMath>
                </a14:m>
                <a:r>
                  <a:rPr lang="en-US" dirty="0" smtClean="0"/>
                  <a:t> , the spherical wave equation </a:t>
                </a:r>
              </a:p>
              <a:p>
                <a:pPr lvl="1"/>
                <a:r>
                  <a:rPr lang="en-US" dirty="0" smtClean="0"/>
                  <a:t>General solution : </a:t>
                </a:r>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𝑟</m:t>
                        </m:r>
                        <m:r>
                          <a:rPr lang="en-US" b="0" i="1" smtClean="0">
                            <a:latin typeface="Cambria Math"/>
                          </a:rPr>
                          <m:t>,</m:t>
                        </m:r>
                        <m:r>
                          <a:rPr lang="en-US" b="0" i="1" smtClean="0">
                            <a:latin typeface="Cambria Math"/>
                          </a:rPr>
                          <m:t>𝑡</m:t>
                        </m:r>
                      </m:e>
                    </m:d>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𝑟</m:t>
                        </m:r>
                      </m:den>
                    </m:f>
                    <m:sSub>
                      <m:sSubPr>
                        <m:ctrlPr>
                          <a:rPr lang="en-US" b="0" i="1" smtClean="0">
                            <a:latin typeface="Cambria Math"/>
                          </a:rPr>
                        </m:ctrlPr>
                      </m:sSubPr>
                      <m:e>
                        <m:r>
                          <a:rPr lang="en-US" b="0" i="1" smtClean="0">
                            <a:latin typeface="Cambria Math"/>
                            <a:ea typeface="Cambria Math"/>
                          </a:rPr>
                          <m:t>∅</m:t>
                        </m:r>
                      </m:e>
                      <m:sub>
                        <m:r>
                          <a:rPr lang="en-US" b="0" i="1" smtClean="0">
                            <a:latin typeface="Cambria Math"/>
                          </a:rPr>
                          <m:t>𝑜</m:t>
                        </m:r>
                      </m:sub>
                    </m:sSub>
                    <m:d>
                      <m:dPr>
                        <m:ctrlPr>
                          <a:rPr lang="en-US" b="0" i="1" smtClean="0">
                            <a:latin typeface="Cambria Math"/>
                          </a:rPr>
                        </m:ctrlPr>
                      </m:dPr>
                      <m:e>
                        <m:r>
                          <a:rPr lang="en-US" b="0" i="1" smtClean="0">
                            <a:latin typeface="Cambria Math"/>
                          </a:rPr>
                          <m:t>𝑡</m:t>
                        </m:r>
                        <m:r>
                          <a:rPr lang="en-US" b="0" i="1" smtClean="0">
                            <a:latin typeface="Cambria Math"/>
                          </a:rPr>
                          <m:t>−</m:t>
                        </m:r>
                        <m:sSup>
                          <m:sSupPr>
                            <m:ctrlPr>
                              <a:rPr lang="en-US" b="0" i="1" smtClean="0">
                                <a:latin typeface="Cambria Math"/>
                              </a:rPr>
                            </m:ctrlPr>
                          </m:sSupPr>
                          <m:e>
                            <m:r>
                              <a:rPr lang="en-US" b="0" i="1" smtClean="0">
                                <a:latin typeface="Cambria Math"/>
                              </a:rPr>
                              <m:t>𝑐</m:t>
                            </m:r>
                          </m:e>
                          <m:sup>
                            <m:r>
                              <a:rPr lang="en-US" b="0" i="1" smtClean="0">
                                <a:latin typeface="Cambria Math"/>
                              </a:rPr>
                              <m:t>−1</m:t>
                            </m:r>
                          </m:sup>
                        </m:sSup>
                        <m:r>
                          <a:rPr lang="en-US" b="0" i="1" smtClean="0">
                            <a:latin typeface="Cambria Math"/>
                          </a:rPr>
                          <m:t>𝑟</m:t>
                        </m:r>
                      </m:e>
                    </m:d>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𝑟</m:t>
                        </m:r>
                      </m:den>
                    </m:f>
                    <m:sSub>
                      <m:sSubPr>
                        <m:ctrlPr>
                          <a:rPr lang="en-US" b="0" i="1" smtClean="0">
                            <a:latin typeface="Cambria Math"/>
                          </a:rPr>
                        </m:ctrlPr>
                      </m:sSubPr>
                      <m:e>
                        <m:r>
                          <a:rPr lang="en-US" b="0" i="1" smtClean="0">
                            <a:latin typeface="Cambria Math"/>
                            <a:ea typeface="Cambria Math"/>
                          </a:rPr>
                          <m:t>∅</m:t>
                        </m:r>
                      </m:e>
                      <m:sub>
                        <m:r>
                          <a:rPr lang="en-US" b="0" i="1" smtClean="0">
                            <a:latin typeface="Cambria Math"/>
                          </a:rPr>
                          <m:t>𝑖</m:t>
                        </m:r>
                      </m:sub>
                    </m:sSub>
                    <m:d>
                      <m:dPr>
                        <m:ctrlPr>
                          <a:rPr lang="en-US" b="0" i="1" smtClean="0">
                            <a:latin typeface="Cambria Math"/>
                          </a:rPr>
                        </m:ctrlPr>
                      </m:dPr>
                      <m:e>
                        <m:r>
                          <a:rPr lang="en-US" b="0" i="1" smtClean="0">
                            <a:latin typeface="Cambria Math"/>
                          </a:rPr>
                          <m:t>𝑡</m:t>
                        </m:r>
                        <m:r>
                          <a:rPr lang="en-US" b="0" i="1" smtClean="0">
                            <a:latin typeface="Cambria Math"/>
                          </a:rPr>
                          <m:t>+</m:t>
                        </m:r>
                        <m:sSup>
                          <m:sSupPr>
                            <m:ctrlPr>
                              <a:rPr lang="en-US" b="0" i="1" smtClean="0">
                                <a:latin typeface="Cambria Math"/>
                              </a:rPr>
                            </m:ctrlPr>
                          </m:sSupPr>
                          <m:e>
                            <m:r>
                              <a:rPr lang="en-US" b="0" i="1" smtClean="0">
                                <a:latin typeface="Cambria Math"/>
                              </a:rPr>
                              <m:t>𝑐</m:t>
                            </m:r>
                          </m:e>
                          <m:sup>
                            <m:r>
                              <a:rPr lang="en-US" b="0" i="1" smtClean="0">
                                <a:latin typeface="Cambria Math"/>
                              </a:rPr>
                              <m:t>−1</m:t>
                            </m:r>
                          </m:sup>
                        </m:sSup>
                        <m:r>
                          <a:rPr lang="en-US" b="0" i="1" smtClean="0">
                            <a:latin typeface="Cambria Math"/>
                          </a:rPr>
                          <m:t>𝑟</m:t>
                        </m:r>
                      </m:e>
                    </m:d>
                  </m:oMath>
                </a14:m>
                <a:endParaRPr lang="en-US" dirty="0" smtClean="0"/>
              </a:p>
              <a:p>
                <a:pPr lvl="2"/>
                <a:r>
                  <a:rPr lang="en-US" dirty="0" smtClean="0"/>
                  <a:t>Where </a:t>
                </a:r>
                <a14:m>
                  <m:oMath xmlns:m="http://schemas.openxmlformats.org/officeDocument/2006/math">
                    <m:sSub>
                      <m:sSubPr>
                        <m:ctrlPr>
                          <a:rPr lang="en-US" i="1">
                            <a:latin typeface="Cambria Math"/>
                          </a:rPr>
                        </m:ctrlPr>
                      </m:sSubPr>
                      <m:e>
                        <m:r>
                          <a:rPr lang="en-US" i="1">
                            <a:latin typeface="Cambria Math"/>
                            <a:ea typeface="Cambria Math"/>
                          </a:rPr>
                          <m:t>∅</m:t>
                        </m:r>
                      </m:e>
                      <m:sub>
                        <m:r>
                          <a:rPr lang="en-US" i="1">
                            <a:latin typeface="Cambria Math"/>
                          </a:rPr>
                          <m:t>𝑜</m:t>
                        </m:r>
                      </m:sub>
                    </m:sSub>
                  </m:oMath>
                </a14:m>
                <a:r>
                  <a:rPr lang="en-US" dirty="0" smtClean="0"/>
                  <a:t> is an outward traveling wave, and </a:t>
                </a:r>
                <a14:m>
                  <m:oMath xmlns:m="http://schemas.openxmlformats.org/officeDocument/2006/math">
                    <m:sSub>
                      <m:sSubPr>
                        <m:ctrlPr>
                          <a:rPr lang="en-US" i="1">
                            <a:latin typeface="Cambria Math"/>
                          </a:rPr>
                        </m:ctrlPr>
                      </m:sSubPr>
                      <m:e>
                        <m:r>
                          <a:rPr lang="en-US" i="1">
                            <a:latin typeface="Cambria Math"/>
                            <a:ea typeface="Cambria Math"/>
                          </a:rPr>
                          <m:t>∅</m:t>
                        </m:r>
                      </m:e>
                      <m:sub>
                        <m:r>
                          <a:rPr lang="en-US" b="0" i="1" smtClean="0">
                            <a:latin typeface="Cambria Math"/>
                            <a:ea typeface="Cambria Math"/>
                          </a:rPr>
                          <m:t>𝑖</m:t>
                        </m:r>
                      </m:sub>
                    </m:sSub>
                  </m:oMath>
                </a14:m>
                <a:r>
                  <a:rPr lang="en-US" dirty="0" smtClean="0"/>
                  <a:t> is an inward traveling wave (generally inward traveling waves don’t exist)</a:t>
                </a:r>
              </a:p>
              <a:p>
                <a:pPr lvl="1"/>
                <a:r>
                  <a:rPr lang="en-US" dirty="0" smtClean="0"/>
                  <a:t>Hence : </a:t>
                </a:r>
                <a14:m>
                  <m:oMath xmlns:m="http://schemas.openxmlformats.org/officeDocument/2006/math">
                    <m:r>
                      <a:rPr lang="en-US" i="1">
                        <a:latin typeface="Cambria Math"/>
                      </a:rPr>
                      <m:t>𝑃</m:t>
                    </m:r>
                    <m:d>
                      <m:dPr>
                        <m:ctrlPr>
                          <a:rPr lang="en-US" i="1">
                            <a:latin typeface="Cambria Math"/>
                          </a:rPr>
                        </m:ctrlPr>
                      </m:dPr>
                      <m:e>
                        <m:r>
                          <a:rPr lang="en-US" i="1">
                            <a:latin typeface="Cambria Math"/>
                          </a:rPr>
                          <m:t>𝑟</m:t>
                        </m:r>
                        <m:r>
                          <a:rPr lang="en-US" i="1">
                            <a:latin typeface="Cambria Math"/>
                          </a:rPr>
                          <m:t>,</m:t>
                        </m:r>
                        <m:r>
                          <a:rPr lang="en-US" i="1">
                            <a:latin typeface="Cambria Math"/>
                          </a:rPr>
                          <m:t>𝑡</m:t>
                        </m:r>
                      </m:e>
                    </m:d>
                    <m:r>
                      <a:rPr lang="en-US" i="1">
                        <a:latin typeface="Cambria Math"/>
                      </a:rPr>
                      <m:t>=</m:t>
                    </m:r>
                    <m:f>
                      <m:fPr>
                        <m:ctrlPr>
                          <a:rPr lang="en-US" i="1">
                            <a:latin typeface="Cambria Math"/>
                          </a:rPr>
                        </m:ctrlPr>
                      </m:fPr>
                      <m:num>
                        <m:r>
                          <a:rPr lang="en-US" i="1">
                            <a:latin typeface="Cambria Math"/>
                          </a:rPr>
                          <m:t>1</m:t>
                        </m:r>
                      </m:num>
                      <m:den>
                        <m:r>
                          <a:rPr lang="en-US" i="1">
                            <a:latin typeface="Cambria Math"/>
                          </a:rPr>
                          <m:t>𝑟</m:t>
                        </m:r>
                      </m:den>
                    </m:f>
                    <m:sSub>
                      <m:sSubPr>
                        <m:ctrlPr>
                          <a:rPr lang="en-US" i="1">
                            <a:latin typeface="Cambria Math"/>
                          </a:rPr>
                        </m:ctrlPr>
                      </m:sSubPr>
                      <m:e>
                        <m:r>
                          <a:rPr lang="en-US" i="1">
                            <a:latin typeface="Cambria Math"/>
                            <a:ea typeface="Cambria Math"/>
                          </a:rPr>
                          <m:t>∅</m:t>
                        </m:r>
                      </m:e>
                      <m:sub>
                        <m:r>
                          <a:rPr lang="en-US" i="1">
                            <a:latin typeface="Cambria Math"/>
                          </a:rPr>
                          <m:t>𝑜</m:t>
                        </m:r>
                      </m:sub>
                    </m:sSub>
                    <m:d>
                      <m:dPr>
                        <m:ctrlPr>
                          <a:rPr lang="en-US" i="1">
                            <a:latin typeface="Cambria Math"/>
                          </a:rPr>
                        </m:ctrlPr>
                      </m:dPr>
                      <m:e>
                        <m:r>
                          <a:rPr lang="en-US" i="1">
                            <a:latin typeface="Cambria Math"/>
                          </a:rPr>
                          <m:t>𝑡</m:t>
                        </m:r>
                        <m:r>
                          <a:rPr lang="en-US" i="1">
                            <a:latin typeface="Cambria Math"/>
                          </a:rPr>
                          <m:t>−</m:t>
                        </m:r>
                        <m:sSup>
                          <m:sSupPr>
                            <m:ctrlPr>
                              <a:rPr lang="en-US" i="1">
                                <a:latin typeface="Cambria Math"/>
                              </a:rPr>
                            </m:ctrlPr>
                          </m:sSupPr>
                          <m:e>
                            <m:r>
                              <a:rPr lang="en-US" i="1">
                                <a:latin typeface="Cambria Math"/>
                              </a:rPr>
                              <m:t>𝑐</m:t>
                            </m:r>
                          </m:e>
                          <m:sup>
                            <m:r>
                              <a:rPr lang="en-US" i="1">
                                <a:latin typeface="Cambria Math"/>
                              </a:rPr>
                              <m:t>−1</m:t>
                            </m:r>
                          </m:sup>
                        </m:sSup>
                        <m:r>
                          <a:rPr lang="en-US" i="1">
                            <a:latin typeface="Cambria Math"/>
                          </a:rPr>
                          <m:t>𝑟</m:t>
                        </m:r>
                      </m:e>
                    </m:d>
                  </m:oMath>
                </a14:m>
                <a:r>
                  <a:rPr lang="en-US" dirty="0" smtClean="0"/>
                  <a:t> </a:t>
                </a:r>
              </a:p>
              <a:p>
                <a:pPr lvl="2"/>
                <a:r>
                  <a:rPr lang="en-US" dirty="0" smtClean="0"/>
                  <a:t>Similar to forward traveling wave with additional loss factor of 1/r as it travels radially out and loses amplitude due to increasing surface area</a:t>
                </a:r>
              </a:p>
              <a:p>
                <a:pPr lvl="3"/>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71" r="-1280"/>
                </a:stretch>
              </a:blipFill>
            </p:spPr>
            <p:txBody>
              <a:bodyPr/>
              <a:lstStyle/>
              <a:p>
                <a:r>
                  <a:rPr lang="en-US">
                    <a:noFill/>
                  </a:rPr>
                  <a:t> </a:t>
                </a:r>
              </a:p>
            </p:txBody>
          </p:sp>
        </mc:Fallback>
      </mc:AlternateContent>
    </p:spTree>
    <p:extLst>
      <p:ext uri="{BB962C8B-B14F-4D97-AF65-F5344CB8AC3E}">
        <p14:creationId xmlns:p14="http://schemas.microsoft.com/office/powerpoint/2010/main" val="1698866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Wave Propagation – Acoustic Energy and Intensity</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Acoustic waves carry energy with them</a:t>
                </a:r>
              </a:p>
              <a:p>
                <a:pPr lvl="1"/>
                <a:r>
                  <a:rPr lang="en-US" dirty="0" smtClean="0"/>
                  <a:t>Particles in motion have kinetic energy</a:t>
                </a:r>
              </a:p>
              <a:p>
                <a:pPr lvl="2"/>
                <a:r>
                  <a:rPr lang="en-US" dirty="0" err="1"/>
                  <a:t>w</a:t>
                </a:r>
                <a:r>
                  <a:rPr lang="en-US" baseline="-25000" dirty="0" err="1" smtClean="0"/>
                  <a:t>k</a:t>
                </a:r>
                <a:r>
                  <a:rPr lang="en-US" dirty="0" smtClean="0"/>
                  <a:t> = ½</a:t>
                </a:r>
                <a:r>
                  <a:rPr lang="el-GR" dirty="0" smtClean="0"/>
                  <a:t>ρ</a:t>
                </a:r>
                <a:r>
                  <a:rPr lang="en-US" dirty="0" smtClean="0"/>
                  <a:t>v</a:t>
                </a:r>
                <a:r>
                  <a:rPr lang="en-US" baseline="30000" dirty="0" smtClean="0"/>
                  <a:t>2 </a:t>
                </a:r>
              </a:p>
              <a:p>
                <a:pPr lvl="1"/>
                <a:r>
                  <a:rPr lang="en-US" dirty="0" smtClean="0"/>
                  <a:t>Particles prepared to move have potential energy</a:t>
                </a:r>
              </a:p>
              <a:p>
                <a:pPr lvl="2"/>
                <a:r>
                  <a:rPr lang="en-US" dirty="0" err="1"/>
                  <a:t>w</a:t>
                </a:r>
                <a:r>
                  <a:rPr lang="en-US" baseline="-25000" dirty="0" err="1" smtClean="0"/>
                  <a:t>p</a:t>
                </a:r>
                <a:r>
                  <a:rPr lang="en-US" dirty="0" smtClean="0"/>
                  <a:t> </a:t>
                </a:r>
                <a:r>
                  <a:rPr lang="en-US" dirty="0"/>
                  <a:t>= </a:t>
                </a:r>
                <a:r>
                  <a:rPr lang="en-US" dirty="0" smtClean="0"/>
                  <a:t>½</a:t>
                </a:r>
                <a:r>
                  <a:rPr lang="el-GR" dirty="0" smtClean="0"/>
                  <a:t>κ</a:t>
                </a:r>
                <a:r>
                  <a:rPr lang="en-US" dirty="0" smtClean="0"/>
                  <a:t>p</a:t>
                </a:r>
                <a:r>
                  <a:rPr lang="en-US" baseline="30000" dirty="0" smtClean="0"/>
                  <a:t>2 </a:t>
                </a:r>
              </a:p>
              <a:p>
                <a:pPr lvl="1"/>
                <a:r>
                  <a:rPr lang="en-US" dirty="0" smtClean="0"/>
                  <a:t>Acoustic energy density is defined by the sum of the kinetic energy density and the potential energy density</a:t>
                </a:r>
              </a:p>
              <a:p>
                <a:pPr lvl="2"/>
                <a:r>
                  <a:rPr lang="en-US" dirty="0" smtClean="0"/>
                  <a:t>w = </a:t>
                </a:r>
                <a:r>
                  <a:rPr lang="en-US" dirty="0" err="1" smtClean="0"/>
                  <a:t>w</a:t>
                </a:r>
                <a:r>
                  <a:rPr lang="en-US" baseline="-25000" dirty="0" err="1" smtClean="0"/>
                  <a:t>k</a:t>
                </a:r>
                <a:r>
                  <a:rPr lang="en-US" baseline="-25000" dirty="0" smtClean="0"/>
                  <a:t> </a:t>
                </a:r>
                <a:r>
                  <a:rPr lang="en-US" dirty="0" smtClean="0"/>
                  <a:t>+ </a:t>
                </a:r>
                <a:r>
                  <a:rPr lang="en-US" dirty="0" err="1"/>
                  <a:t>w</a:t>
                </a:r>
                <a:r>
                  <a:rPr lang="en-US" baseline="-25000" dirty="0" err="1"/>
                  <a:t>p</a:t>
                </a:r>
                <a:r>
                  <a:rPr lang="en-US" dirty="0"/>
                  <a:t> </a:t>
                </a:r>
              </a:p>
              <a:p>
                <a:pPr lvl="1"/>
                <a:r>
                  <a:rPr lang="en-US" dirty="0" smtClean="0"/>
                  <a:t>Acoustic Intensity </a:t>
                </a:r>
              </a:p>
              <a:p>
                <a:pPr lvl="2"/>
                <a:r>
                  <a:rPr lang="en-US" dirty="0" smtClean="0"/>
                  <a:t>I = </a:t>
                </a:r>
                <a:r>
                  <a:rPr lang="en-US" dirty="0" err="1" smtClean="0"/>
                  <a:t>pv</a:t>
                </a:r>
                <a:endParaRPr lang="en-US" dirty="0" smtClean="0"/>
              </a:p>
              <a:p>
                <a:pPr lvl="2"/>
                <a:r>
                  <a:rPr lang="en-US" dirty="0" smtClean="0"/>
                  <a:t>Also called the acoustic energy flux</a:t>
                </a:r>
              </a:p>
              <a:p>
                <a:pPr lvl="1"/>
                <a:r>
                  <a:rPr lang="en-US" dirty="0" smtClean="0"/>
                  <a:t>Acoustic energy density and acoustic intensity are related via the equation of energy conservation</a:t>
                </a:r>
              </a:p>
              <a:p>
                <a:pPr lvl="2"/>
                <a14:m>
                  <m:oMath xmlns:m="http://schemas.openxmlformats.org/officeDocument/2006/math">
                    <m:f>
                      <m:fPr>
                        <m:ctrlPr>
                          <a:rPr lang="en-US" b="0" i="1" smtClean="0">
                            <a:latin typeface="Cambria Math"/>
                            <a:ea typeface="Cambria Math"/>
                          </a:rPr>
                        </m:ctrlPr>
                      </m:fPr>
                      <m:num>
                        <m:r>
                          <a:rPr lang="en-US" i="1" smtClean="0">
                            <a:latin typeface="Cambria Math"/>
                            <a:ea typeface="Cambria Math"/>
                          </a:rPr>
                          <m:t>𝜕</m:t>
                        </m:r>
                        <m:r>
                          <a:rPr lang="en-US" b="0" i="1" smtClean="0">
                            <a:latin typeface="Cambria Math"/>
                            <a:ea typeface="Cambria Math"/>
                          </a:rPr>
                          <m:t>𝐼</m:t>
                        </m:r>
                      </m:num>
                      <m:den>
                        <m:r>
                          <a:rPr lang="en-US" b="0" i="1" smtClean="0">
                            <a:latin typeface="Cambria Math"/>
                            <a:ea typeface="Cambria Math"/>
                          </a:rPr>
                          <m:t>𝜕</m:t>
                        </m:r>
                        <m:r>
                          <a:rPr lang="en-US" b="0" i="1" smtClean="0">
                            <a:latin typeface="Cambria Math"/>
                            <a:ea typeface="Cambria Math"/>
                          </a:rPr>
                          <m:t>𝑥</m:t>
                        </m: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m:t>
                        </m:r>
                        <m:r>
                          <a:rPr lang="en-US" b="0" i="1" smtClean="0">
                            <a:latin typeface="Cambria Math"/>
                            <a:ea typeface="Cambria Math"/>
                          </a:rPr>
                          <m:t>𝑤</m:t>
                        </m:r>
                      </m:num>
                      <m:den>
                        <m:r>
                          <a:rPr lang="en-US" b="0" i="1" smtClean="0">
                            <a:latin typeface="Cambria Math"/>
                            <a:ea typeface="Cambria Math"/>
                          </a:rPr>
                          <m:t>𝜕</m:t>
                        </m:r>
                        <m:r>
                          <a:rPr lang="en-US" b="0" i="1" smtClean="0">
                            <a:latin typeface="Cambria Math"/>
                            <a:ea typeface="Cambria Math"/>
                          </a:rPr>
                          <m:t>𝑡</m:t>
                        </m:r>
                      </m:den>
                    </m:f>
                    <m:r>
                      <a:rPr lang="en-US" b="0" i="1" smtClean="0">
                        <a:latin typeface="Cambria Math"/>
                        <a:ea typeface="Cambria Math"/>
                      </a:rPr>
                      <m:t>=0</m:t>
                    </m:r>
                  </m:oMath>
                </a14:m>
                <a:endParaRPr lang="en-US" b="0" dirty="0" smtClean="0">
                  <a:ea typeface="Cambria Math"/>
                </a:endParaRP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525"/>
                </a:stretch>
              </a:blipFill>
            </p:spPr>
            <p:txBody>
              <a:bodyPr/>
              <a:lstStyle/>
              <a:p>
                <a:r>
                  <a:rPr lang="en-US">
                    <a:noFill/>
                  </a:rPr>
                  <a:t> </a:t>
                </a:r>
              </a:p>
            </p:txBody>
          </p:sp>
        </mc:Fallback>
      </mc:AlternateContent>
    </p:spTree>
    <p:extLst>
      <p:ext uri="{BB962C8B-B14F-4D97-AF65-F5344CB8AC3E}">
        <p14:creationId xmlns:p14="http://schemas.microsoft.com/office/powerpoint/2010/main" val="146308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3457</TotalTime>
  <Words>4399</Words>
  <Application>Microsoft Office PowerPoint</Application>
  <PresentationFormat>On-screen Show (4:3)</PresentationFormat>
  <Paragraphs>386</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Adjacency</vt:lpstr>
      <vt:lpstr>Physics of Ultrasound</vt:lpstr>
      <vt:lpstr>Basics of Ultrasound</vt:lpstr>
      <vt:lpstr>Basics of Ultrasound</vt:lpstr>
      <vt:lpstr>Wave Equation </vt:lpstr>
      <vt:lpstr>Wave Equation</vt:lpstr>
      <vt:lpstr>Wave Equation – Plane Waves</vt:lpstr>
      <vt:lpstr>Wave Equation – Plane Waves</vt:lpstr>
      <vt:lpstr>Wave Equation – Spherical Waves</vt:lpstr>
      <vt:lpstr>Wave Propagation – Acoustic Energy and Intensity</vt:lpstr>
      <vt:lpstr>Wave Propagation – Reflection and Refraction at Plane Interfaces</vt:lpstr>
      <vt:lpstr>Wave Propagation – Transmission and Reflection Coefficients</vt:lpstr>
      <vt:lpstr>Wave Propagation – Attenuation</vt:lpstr>
      <vt:lpstr>Wave Propagation - Attenuation</vt:lpstr>
      <vt:lpstr>Wave Propagation - Attenuation</vt:lpstr>
      <vt:lpstr>Wave Propagation - Scattering</vt:lpstr>
      <vt:lpstr>The Doppler Effect</vt:lpstr>
      <vt:lpstr>The Doppler Effect</vt:lpstr>
      <vt:lpstr>The Doppler Effect</vt:lpstr>
      <vt:lpstr>The Doppler Effect</vt:lpstr>
      <vt:lpstr>Beam Pattern Formation</vt:lpstr>
      <vt:lpstr>Beam Pattern Formation</vt:lpstr>
      <vt:lpstr>Beam Pattern Formation</vt:lpstr>
      <vt:lpstr>Focusing</vt:lpstr>
      <vt:lpstr>Ultrasound Imaging Systems</vt:lpstr>
      <vt:lpstr>Introduction</vt:lpstr>
      <vt:lpstr>Instrumentation </vt:lpstr>
      <vt:lpstr>Ultrasound Transducers</vt:lpstr>
      <vt:lpstr>Ultrasound Transducers</vt:lpstr>
      <vt:lpstr>Ultrasound Transducers</vt:lpstr>
      <vt:lpstr>Ultrasound Probes</vt:lpstr>
      <vt:lpstr>Ultrasound Probes</vt:lpstr>
      <vt:lpstr>Ultrasound Probes </vt:lpstr>
      <vt:lpstr>Pulse-Echo Imaging</vt:lpstr>
      <vt:lpstr>Pulse-Echo Equation</vt:lpstr>
      <vt:lpstr>Transducer Motion</vt:lpstr>
      <vt:lpstr>Ultrasound Imaging Modes</vt:lpstr>
      <vt:lpstr>Ultrasound Imaging Modes</vt:lpstr>
      <vt:lpstr>Ultrasound Imaging Modes</vt:lpstr>
      <vt:lpstr>Ultrasound Imaging Modes</vt:lpstr>
      <vt:lpstr>Ultrasound Imaging Modes</vt:lpstr>
      <vt:lpstr>Ultrasound Imaging Modes</vt:lpstr>
      <vt:lpstr>More on Imaging Modes</vt:lpstr>
      <vt:lpstr>More on Imaging Modes</vt:lpstr>
      <vt:lpstr>Steering and Focusing</vt:lpstr>
      <vt:lpstr>Beamforming and Dynamic Focusing</vt:lpstr>
    </vt:vector>
  </TitlesOfParts>
  <Company>Florida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O'Flaherty</dc:creator>
  <cp:lastModifiedBy>Ryan  O'Flaherty</cp:lastModifiedBy>
  <cp:revision>50</cp:revision>
  <dcterms:created xsi:type="dcterms:W3CDTF">2012-11-19T17:08:25Z</dcterms:created>
  <dcterms:modified xsi:type="dcterms:W3CDTF">2012-12-06T00:46:02Z</dcterms:modified>
</cp:coreProperties>
</file>