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70" r:id="rId7"/>
    <p:sldId id="272" r:id="rId8"/>
    <p:sldId id="273" r:id="rId9"/>
    <p:sldId id="275" r:id="rId10"/>
    <p:sldId id="276" r:id="rId11"/>
    <p:sldId id="277" r:id="rId12"/>
    <p:sldId id="278" r:id="rId13"/>
    <p:sldId id="282" r:id="rId14"/>
    <p:sldId id="280" r:id="rId15"/>
    <p:sldId id="281" r:id="rId16"/>
    <p:sldId id="266" r:id="rId17"/>
    <p:sldId id="268" r:id="rId18"/>
    <p:sldId id="269" r:id="rId19"/>
    <p:sldId id="267" r:id="rId20"/>
    <p:sldId id="274" r:id="rId21"/>
    <p:sldId id="279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42B646A-3F2B-4FB4-B911-AF484993A31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2F09273-1951-478C-98C7-6D26BBAF8E2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Projection Radiography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 </a:t>
            </a:r>
            <a:r>
              <a:rPr lang="en-US" dirty="0" smtClean="0"/>
              <a:t>(in more detail)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3876675"/>
            <a:ext cx="7239001" cy="2676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X-ray rubes generate x-rays in all directions</a:t>
            </a:r>
          </a:p>
          <a:p>
            <a:r>
              <a:rPr lang="en-US" dirty="0" smtClean="0"/>
              <a:t>Diaphragm: fixed geometry, Chest Radiography, simple and inexpensive</a:t>
            </a:r>
          </a:p>
          <a:p>
            <a:r>
              <a:rPr lang="en-US" dirty="0" smtClean="0"/>
              <a:t>Cones or Cylinders: Fixed in geometry, somewhat better performance</a:t>
            </a:r>
          </a:p>
          <a:p>
            <a:r>
              <a:rPr lang="en-US" dirty="0" smtClean="0"/>
              <a:t>Collimator: More expensive, Flexible and better performing , Projection X-ray systems</a:t>
            </a:r>
          </a:p>
          <a:p>
            <a:r>
              <a:rPr lang="en-US" dirty="0" smtClean="0"/>
              <a:t>Collimators have variable diaphragms composed of movable piece of lead</a:t>
            </a:r>
          </a:p>
          <a:p>
            <a:r>
              <a:rPr lang="en-US" dirty="0" smtClean="0"/>
              <a:t>Most often, there are two collimators, one near the tube and one farther away from the tube. Typically there is a scored mirror in between these two collimators so that a light coming from the side will shine through the second collimator, illuminating the field of view with an alignment grid.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914400"/>
          </a:xfrm>
        </p:spPr>
        <p:txBody>
          <a:bodyPr/>
          <a:lstStyle/>
          <a:p>
            <a:r>
              <a:rPr lang="en-US" dirty="0" smtClean="0"/>
              <a:t>Restriction Beam</a:t>
            </a:r>
            <a:endParaRPr lang="en-US" dirty="0"/>
          </a:p>
        </p:txBody>
      </p:sp>
      <p:pic>
        <p:nvPicPr>
          <p:cNvPr id="2050" name="Picture 2" descr="C:\Users\Daphne\Desktop\restri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79291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4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14800"/>
            <a:ext cx="6888162" cy="2362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Compensation filter: comprised of a specially shaped  aluminum or leaded-plastic object can be placed between the x-ray source and patient, or in some cases between the patient and detector.</a:t>
            </a:r>
          </a:p>
          <a:p>
            <a:r>
              <a:rPr lang="en-US" dirty="0" smtClean="0"/>
              <a:t>The compensation filter is thicker where the body part is thinner and vice versa, so that the x-ray detector requires a smaller dynamic range.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914400"/>
          </a:xfrm>
        </p:spPr>
        <p:txBody>
          <a:bodyPr/>
          <a:lstStyle/>
          <a:p>
            <a:r>
              <a:rPr lang="en-US" dirty="0" smtClean="0"/>
              <a:t>Compensation Filter</a:t>
            </a:r>
            <a:endParaRPr lang="en-US" dirty="0"/>
          </a:p>
        </p:txBody>
      </p:sp>
      <p:pic>
        <p:nvPicPr>
          <p:cNvPr id="3074" name="Picture 2" descr="C:\Users\Daphne\Desktop\compensation fil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81196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4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1"/>
            <a:ext cx="7467600" cy="1295399"/>
          </a:xfrm>
        </p:spPr>
        <p:txBody>
          <a:bodyPr/>
          <a:lstStyle/>
          <a:p>
            <a:r>
              <a:rPr lang="en-US" dirty="0" smtClean="0"/>
              <a:t>When the x-ray energy exceeds the binding energy of k-shell, the linear attenuation coefficient is much higher providing more contrast.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543800" cy="914400"/>
          </a:xfrm>
        </p:spPr>
        <p:txBody>
          <a:bodyPr/>
          <a:lstStyle/>
          <a:p>
            <a:r>
              <a:rPr lang="en-US" dirty="0" smtClean="0"/>
              <a:t>Contrast Agents</a:t>
            </a:r>
            <a:endParaRPr lang="en-US" dirty="0"/>
          </a:p>
        </p:txBody>
      </p:sp>
      <p:pic>
        <p:nvPicPr>
          <p:cNvPr id="4098" name="Picture 2" descr="C:\Users\Daphne\Desktop\contrastag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60785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7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7315200" cy="3962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Ideal X-ray path is a line</a:t>
            </a:r>
          </a:p>
          <a:p>
            <a:r>
              <a:rPr lang="en-US" sz="2800" dirty="0" smtClean="0"/>
              <a:t>Compton Scattering causes blurring</a:t>
            </a:r>
          </a:p>
          <a:p>
            <a:r>
              <a:rPr lang="en-US" sz="2800" dirty="0" smtClean="0"/>
              <a:t>Reduce Scatter: </a:t>
            </a:r>
            <a:r>
              <a:rPr lang="en-US" sz="2800" dirty="0" err="1" smtClean="0"/>
              <a:t>airgap</a:t>
            </a:r>
            <a:r>
              <a:rPr lang="en-US" sz="2800" dirty="0" smtClean="0"/>
              <a:t>, scanning slit, grid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543800" cy="914400"/>
          </a:xfrm>
        </p:spPr>
        <p:txBody>
          <a:bodyPr/>
          <a:lstStyle/>
          <a:p>
            <a:r>
              <a:rPr lang="en-US" dirty="0" smtClean="0"/>
              <a:t>How to Reduce Scatter?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62475"/>
            <a:ext cx="8153400" cy="20618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14400"/>
          </a:xfrm>
        </p:spPr>
        <p:txBody>
          <a:bodyPr/>
          <a:lstStyle/>
          <a:p>
            <a:r>
              <a:rPr lang="en-US" dirty="0" smtClean="0"/>
              <a:t>Grids</a:t>
            </a:r>
            <a:endParaRPr lang="en-US" dirty="0"/>
          </a:p>
        </p:txBody>
      </p:sp>
      <p:pic>
        <p:nvPicPr>
          <p:cNvPr id="5122" name="Picture 2" descr="C:\Users\Daphne\Desktop\gr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45053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8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325" y="304800"/>
            <a:ext cx="7543800" cy="914400"/>
          </a:xfrm>
        </p:spPr>
        <p:txBody>
          <a:bodyPr/>
          <a:lstStyle/>
          <a:p>
            <a:r>
              <a:rPr lang="en-US" dirty="0" smtClean="0"/>
              <a:t>Problems with Grids</a:t>
            </a:r>
            <a:endParaRPr lang="en-US" dirty="0"/>
          </a:p>
        </p:txBody>
      </p:sp>
      <p:pic>
        <p:nvPicPr>
          <p:cNvPr id="6146" name="Picture 2" descr="C:\Users\Daphne\Desktop\problemgr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248400" cy="44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9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4712" y="5181600"/>
            <a:ext cx="7238999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Basic Imaging Equation- the intensity of the x-rays incident on the detector at (</a:t>
            </a:r>
            <a:r>
              <a:rPr lang="en-US" dirty="0" err="1" smtClean="0">
                <a:effectLst/>
              </a:rPr>
              <a:t>x,y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dirty="0" smtClean="0">
                <a:effectLst/>
              </a:rPr>
              <a:t>Geometry  of a Conventional Projection Radiographic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914400"/>
          </a:xfrm>
        </p:spPr>
        <p:txBody>
          <a:bodyPr/>
          <a:lstStyle/>
          <a:p>
            <a:r>
              <a:rPr lang="en-US" sz="4000" dirty="0" smtClean="0"/>
              <a:t>Image Formation</a:t>
            </a:r>
            <a:endParaRPr lang="en-US" sz="4000" dirty="0"/>
          </a:p>
        </p:txBody>
      </p:sp>
      <p:pic>
        <p:nvPicPr>
          <p:cNvPr id="2050" name="Picture 2" descr="C:\Users\Daphne\Desktop\basicimaging 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01" y="1371600"/>
            <a:ext cx="6251575" cy="39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238999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Inverse Square Law states that the net flux of photons decreases as 1/r^2, where r is the distance from the x-ray origin</a:t>
            </a:r>
          </a:p>
          <a:p>
            <a:endParaRPr lang="en-US" dirty="0" smtClean="0">
              <a:effectLst/>
            </a:endParaRPr>
          </a:p>
          <a:p>
            <a:pPr marL="18288" indent="0">
              <a:buNone/>
            </a:pP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Example 5.2 in book.</a:t>
            </a:r>
          </a:p>
          <a:p>
            <a:pPr marL="18288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The inverse square law has a very practical use in radiography . Suppose an acceptable chest radiograph was taken using 30 </a:t>
            </a:r>
            <a:r>
              <a:rPr lang="en-US" dirty="0" err="1" smtClean="0">
                <a:effectLst/>
              </a:rPr>
              <a:t>mAs</a:t>
            </a:r>
            <a:r>
              <a:rPr lang="en-US" dirty="0" smtClean="0">
                <a:effectLst/>
              </a:rPr>
              <a:t> at 80 </a:t>
            </a:r>
            <a:r>
              <a:rPr lang="en-US" dirty="0" err="1" smtClean="0">
                <a:effectLst/>
              </a:rPr>
              <a:t>kVp</a:t>
            </a:r>
            <a:r>
              <a:rPr lang="en-US" dirty="0" smtClean="0">
                <a:effectLst/>
              </a:rPr>
              <a:t> from 1 m. Suppose that it was now requested that one be taken at 1.5 m at 80 </a:t>
            </a:r>
            <a:r>
              <a:rPr lang="en-US" dirty="0" err="1" smtClean="0">
                <a:effectLst/>
              </a:rPr>
              <a:t>kVp</a:t>
            </a:r>
            <a:r>
              <a:rPr lang="en-US" dirty="0" smtClean="0">
                <a:effectLst/>
              </a:rPr>
              <a:t>.</a:t>
            </a:r>
          </a:p>
          <a:p>
            <a:pPr marL="18288" indent="0">
              <a:buNone/>
            </a:pPr>
            <a:r>
              <a:rPr lang="en-US" dirty="0" smtClean="0">
                <a:effectLst/>
              </a:rPr>
              <a:t>(Show solution on board).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914400"/>
          </a:xfrm>
        </p:spPr>
        <p:txBody>
          <a:bodyPr/>
          <a:lstStyle/>
          <a:p>
            <a:r>
              <a:rPr lang="en-US" sz="4000" dirty="0" smtClean="0"/>
              <a:t>Image Formation</a:t>
            </a:r>
            <a:endParaRPr lang="en-US" sz="4000" dirty="0"/>
          </a:p>
        </p:txBody>
      </p:sp>
      <p:pic>
        <p:nvPicPr>
          <p:cNvPr id="1026" name="Picture 2" descr="C:\Users\Daphn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50" y="2667000"/>
            <a:ext cx="1643062" cy="112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19200"/>
            <a:ext cx="7238999" cy="2133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Obliquity-second factor that acts to decrease the beam intensity away from the detector origin</a:t>
            </a:r>
          </a:p>
          <a:p>
            <a:r>
              <a:rPr lang="en-US" dirty="0" smtClean="0">
                <a:effectLst/>
              </a:rPr>
              <a:t>This effect is caused by the detector not being orthogonal to the direction of x-ray propagation</a:t>
            </a:r>
          </a:p>
          <a:p>
            <a:r>
              <a:rPr lang="en-US" dirty="0" smtClean="0">
                <a:effectLst/>
              </a:rPr>
              <a:t>Figure(below) The effect of obliquity on spot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914400"/>
          </a:xfrm>
        </p:spPr>
        <p:txBody>
          <a:bodyPr/>
          <a:lstStyle/>
          <a:p>
            <a:r>
              <a:rPr lang="en-US" sz="4000" dirty="0" smtClean="0"/>
              <a:t>Image Formation</a:t>
            </a:r>
            <a:endParaRPr lang="en-US" sz="4000" dirty="0"/>
          </a:p>
        </p:txBody>
      </p:sp>
      <p:pic>
        <p:nvPicPr>
          <p:cNvPr id="2050" name="Picture 2" descr="C:\Users\Daphne\Desktop\obliqu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24225"/>
            <a:ext cx="4733926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914400"/>
          </a:xfrm>
        </p:spPr>
        <p:txBody>
          <a:bodyPr/>
          <a:lstStyle/>
          <a:p>
            <a:r>
              <a:rPr lang="en-US" sz="4000" dirty="0" smtClean="0"/>
              <a:t>Noise and Scattering</a:t>
            </a:r>
            <a:endParaRPr lang="en-US" sz="4000" dirty="0"/>
          </a:p>
        </p:txBody>
      </p:sp>
      <p:pic>
        <p:nvPicPr>
          <p:cNvPr id="5122" name="Picture 2" descr="C:\Users\Daphne\Desktop\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37990" cy="50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6400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Projection radiography(Conventional radiography)- most common used method of medical imaging that utilizes x-rays</a:t>
            </a:r>
          </a:p>
          <a:p>
            <a:r>
              <a:rPr lang="en-US" dirty="0" smtClean="0"/>
              <a:t>Conventional Radiograph- represents a projection of the 3D volume of  the body onto a 2D imaging surface</a:t>
            </a:r>
          </a:p>
          <a:p>
            <a:r>
              <a:rPr lang="en-US" dirty="0" smtClean="0"/>
              <a:t>Conceptually, the projection radiograph represents the transmission of the x-ray beam through the patient weighted by integrated loss of beam energy due to scattering and absorption in the body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9144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914400"/>
          </a:xfrm>
        </p:spPr>
        <p:txBody>
          <a:bodyPr/>
          <a:lstStyle/>
          <a:p>
            <a:r>
              <a:rPr lang="en-US" sz="4000" dirty="0" smtClean="0"/>
              <a:t>Noise and Scattering</a:t>
            </a:r>
            <a:endParaRPr lang="en-US" sz="4000" dirty="0"/>
          </a:p>
        </p:txBody>
      </p:sp>
      <p:pic>
        <p:nvPicPr>
          <p:cNvPr id="6146" name="Picture 2" descr="C:\Users\Daphne\Desktop\comp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250"/>
            <a:ext cx="8372475" cy="468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9200"/>
            <a:ext cx="7467600" cy="4724400"/>
          </a:xfrm>
        </p:spPr>
        <p:txBody>
          <a:bodyPr/>
          <a:lstStyle/>
          <a:p>
            <a:r>
              <a:rPr lang="en-US" dirty="0" smtClean="0"/>
              <a:t>Degrades image quality</a:t>
            </a:r>
          </a:p>
          <a:p>
            <a:r>
              <a:rPr lang="en-US" dirty="0" smtClean="0"/>
              <a:t>Compton photons are deflected from their ideal straight-line path and some are detected in locations away from the correct, straight-line location----this produces  two unwanted results: decrease in image contrast and a decrease in SNR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43800" cy="914400"/>
          </a:xfrm>
        </p:spPr>
        <p:txBody>
          <a:bodyPr/>
          <a:lstStyle/>
          <a:p>
            <a:r>
              <a:rPr lang="en-US" dirty="0" smtClean="0"/>
              <a:t>Compton Scattering(cont.)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0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238999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Projection radiography produces radiographs which are 2-D projections of a 3D object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EA projection radiography system consists of an x-ray tube, devices for beam filtration and restriction, compensation filters, grids and usually a film-screen protector.</a:t>
            </a:r>
          </a:p>
          <a:p>
            <a:r>
              <a:rPr lang="en-US" dirty="0" smtClean="0">
                <a:effectLst/>
              </a:rPr>
              <a:t>The basic imaging equation describes the energy and material-dependent attenuation of the x-ray beam produced by the system as it passes through the patient</a:t>
            </a:r>
          </a:p>
          <a:p>
            <a:r>
              <a:rPr lang="en-US" dirty="0" smtClean="0">
                <a:effectLst/>
              </a:rPr>
              <a:t>This equation must be modified by several geometric effects, including  square law, obliquity, divergence, anode heel effect, path length, and depth-dependent magnification.</a:t>
            </a:r>
          </a:p>
          <a:p>
            <a:r>
              <a:rPr lang="en-US" dirty="0" smtClean="0">
                <a:effectLst/>
              </a:rPr>
              <a:t>The film screen protector produces an optical image on film; the degree of film blackening- the optical density- depends on film exposure in a nonlinear way characterized by the H&amp;D curve</a:t>
            </a:r>
          </a:p>
          <a:p>
            <a:r>
              <a:rPr lang="en-US" dirty="0" smtClean="0">
                <a:effectLst/>
              </a:rPr>
              <a:t>Noise arising from the random nature of x-ray production and transmission reduces an image’s signal-to-noise- ratio and thus the detective quantum efficiency of the </a:t>
            </a:r>
            <a:r>
              <a:rPr lang="en-US" dirty="0" err="1" smtClean="0">
                <a:effectLst/>
              </a:rPr>
              <a:t>sytem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Acceptance of the Compton Scattered photons reduces image contrast and thus signal-to-noise ratio as well.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914400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96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6400800" cy="39624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S</a:t>
            </a:r>
            <a:r>
              <a:rPr lang="en-US" dirty="0" smtClean="0">
                <a:effectLst/>
              </a:rPr>
              <a:t>hort </a:t>
            </a:r>
            <a:r>
              <a:rPr lang="en-US" dirty="0">
                <a:effectLst/>
              </a:rPr>
              <a:t>exposure time (0.1 </a:t>
            </a:r>
            <a:r>
              <a:rPr lang="en-US" dirty="0" smtClean="0">
                <a:effectLst/>
              </a:rPr>
              <a:t>second)</a:t>
            </a:r>
          </a:p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roduction </a:t>
            </a:r>
            <a:r>
              <a:rPr lang="en-US" dirty="0">
                <a:effectLst/>
              </a:rPr>
              <a:t>of a large area image (e.g. 14x17 in</a:t>
            </a:r>
            <a:r>
              <a:rPr lang="en-US" dirty="0" smtClean="0">
                <a:effectLst/>
              </a:rPr>
              <a:t>.)</a:t>
            </a:r>
          </a:p>
          <a:p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ow cost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ow </a:t>
            </a:r>
            <a:r>
              <a:rPr lang="en-US" dirty="0">
                <a:effectLst/>
              </a:rPr>
              <a:t>radiation exposure(30 </a:t>
            </a:r>
            <a:r>
              <a:rPr lang="en-US" dirty="0" err="1">
                <a:effectLst/>
              </a:rPr>
              <a:t>mR</a:t>
            </a:r>
            <a:r>
              <a:rPr lang="en-US" dirty="0">
                <a:effectLst/>
              </a:rPr>
              <a:t> for a chest radiograph, equivalent to 1/10 of the annual background </a:t>
            </a:r>
            <a:r>
              <a:rPr lang="en-US" dirty="0" smtClean="0">
                <a:effectLst/>
              </a:rPr>
              <a:t>dose)</a:t>
            </a:r>
          </a:p>
          <a:p>
            <a:r>
              <a:rPr lang="en-US" dirty="0">
                <a:effectLst/>
              </a:rPr>
              <a:t>E</a:t>
            </a:r>
            <a:r>
              <a:rPr lang="en-US" dirty="0" smtClean="0">
                <a:effectLst/>
              </a:rPr>
              <a:t>xcellent </a:t>
            </a:r>
            <a:r>
              <a:rPr lang="en-US" dirty="0">
                <a:effectLst/>
              </a:rPr>
              <a:t>contrast and spatial resolution.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914400"/>
          </a:xfrm>
        </p:spPr>
        <p:txBody>
          <a:bodyPr/>
          <a:lstStyle/>
          <a:p>
            <a:r>
              <a:rPr lang="en-US" sz="4000" dirty="0" smtClean="0"/>
              <a:t>Advantages of Projection Radiographic 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5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1371600"/>
            <a:ext cx="6400800" cy="3962400"/>
          </a:xfrm>
        </p:spPr>
        <p:txBody>
          <a:bodyPr>
            <a:normAutofit/>
          </a:bodyPr>
          <a:lstStyle/>
          <a:p>
            <a:r>
              <a:rPr lang="en-US" dirty="0" err="1" smtClean="0">
                <a:effectLst/>
              </a:rPr>
              <a:t>Pnemonia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Heart Disease</a:t>
            </a:r>
          </a:p>
          <a:p>
            <a:r>
              <a:rPr lang="en-US" dirty="0" smtClean="0">
                <a:effectLst/>
              </a:rPr>
              <a:t>Lung Disease</a:t>
            </a:r>
          </a:p>
          <a:p>
            <a:r>
              <a:rPr lang="en-US" dirty="0" smtClean="0">
                <a:effectLst/>
              </a:rPr>
              <a:t>Bone Fracture</a:t>
            </a:r>
          </a:p>
          <a:p>
            <a:r>
              <a:rPr lang="en-US" dirty="0" smtClean="0">
                <a:effectLst/>
              </a:rPr>
              <a:t>Cancer</a:t>
            </a:r>
          </a:p>
          <a:p>
            <a:r>
              <a:rPr lang="en-US" dirty="0" smtClean="0">
                <a:effectLst/>
              </a:rPr>
              <a:t>Vascular Disease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914400"/>
          </a:xfrm>
        </p:spPr>
        <p:txBody>
          <a:bodyPr/>
          <a:lstStyle/>
          <a:p>
            <a:r>
              <a:rPr lang="en-US" sz="4000" dirty="0" smtClean="0"/>
              <a:t>Uses of Projection Radiography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30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800600"/>
            <a:ext cx="7238999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A conventional projection radiographic system.</a:t>
            </a:r>
          </a:p>
          <a:p>
            <a:r>
              <a:rPr lang="en-US" dirty="0" smtClean="0">
                <a:effectLst/>
              </a:rPr>
              <a:t>The X-ray generates a short pulse of x-rays as a beam that travels through the patient</a:t>
            </a:r>
          </a:p>
          <a:p>
            <a:r>
              <a:rPr lang="en-US" dirty="0" smtClean="0">
                <a:effectLst/>
              </a:rPr>
              <a:t>X-ray photons that are not absorbed within the patient or scattered outside the region of the detector impinge upon the large area protector, ultimately  creating an image on a sheet of film.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914400"/>
          </a:xfrm>
        </p:spPr>
        <p:txBody>
          <a:bodyPr/>
          <a:lstStyle/>
          <a:p>
            <a:r>
              <a:rPr lang="en-US" sz="4000" dirty="0" smtClean="0"/>
              <a:t>Instrumentation</a:t>
            </a:r>
            <a:endParaRPr lang="en-US" sz="4000" dirty="0"/>
          </a:p>
        </p:txBody>
      </p:sp>
      <p:pic>
        <p:nvPicPr>
          <p:cNvPr id="1026" name="Picture 2" descr="C:\Users\Daphne\Desktop\4-b46370f8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12103" r="3451" b="12696"/>
          <a:stretch/>
        </p:blipFill>
        <p:spPr bwMode="auto">
          <a:xfrm>
            <a:off x="2689412" y="1676400"/>
            <a:ext cx="4285129" cy="28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038600"/>
            <a:ext cx="7238999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Filament(tungsten wire), contained within the cathode assembly, controls tube current of 6-12 volts</a:t>
            </a:r>
          </a:p>
          <a:p>
            <a:r>
              <a:rPr lang="en-US" dirty="0" smtClean="0">
                <a:effectLst/>
              </a:rPr>
              <a:t>Anode voltage switched to high potential(30-150 </a:t>
            </a:r>
            <a:r>
              <a:rPr lang="en-US" dirty="0" err="1" smtClean="0">
                <a:effectLst/>
              </a:rPr>
              <a:t>kVp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dirty="0" smtClean="0">
                <a:effectLst/>
              </a:rPr>
              <a:t>Focusing cup- small depression in the cathode containing the filament is shaped to help focus the electron beam toward a particular spot on the anode.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914400"/>
          </a:xfrm>
        </p:spPr>
        <p:txBody>
          <a:bodyPr/>
          <a:lstStyle/>
          <a:p>
            <a:r>
              <a:rPr lang="en-US" sz="4000" dirty="0" smtClean="0"/>
              <a:t>Instrumentation</a:t>
            </a:r>
            <a:endParaRPr lang="en-US" sz="4000" dirty="0"/>
          </a:p>
        </p:txBody>
      </p:sp>
      <p:pic>
        <p:nvPicPr>
          <p:cNvPr id="3074" name="Picture 2" descr="C:\Users\Daphne\Desktop\xraytu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r="52796" b="46049"/>
          <a:stretch/>
        </p:blipFill>
        <p:spPr bwMode="auto">
          <a:xfrm>
            <a:off x="1143000" y="1600200"/>
            <a:ext cx="2819400" cy="22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phne\Desktop\xraytu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852"/>
          <a:stretch/>
        </p:blipFill>
        <p:spPr bwMode="auto">
          <a:xfrm>
            <a:off x="4694218" y="1611639"/>
            <a:ext cx="3043139" cy="22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578948"/>
            <a:ext cx="7315200" cy="10504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Relative intensity of x-ray photons</a:t>
            </a:r>
          </a:p>
          <a:p>
            <a:r>
              <a:rPr lang="en-US" dirty="0" smtClean="0">
                <a:effectLst/>
              </a:rPr>
              <a:t>Vast majority of the x-rays produced by an x-ray tube are bremsstrahlung.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914400"/>
          </a:xfrm>
        </p:spPr>
        <p:txBody>
          <a:bodyPr/>
          <a:lstStyle/>
          <a:p>
            <a:r>
              <a:rPr lang="en-US" sz="4000" dirty="0" smtClean="0"/>
              <a:t>Instrumentation</a:t>
            </a:r>
            <a:endParaRPr lang="en-US" sz="4000" dirty="0"/>
          </a:p>
        </p:txBody>
      </p:sp>
      <p:pic>
        <p:nvPicPr>
          <p:cNvPr id="4098" name="Picture 2" descr="C:\Users\Daphne\Desktop\x-rayspect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432332"/>
            <a:ext cx="5410200" cy="39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Filtration- the maximum energy of the emitted x-ray photons is determined by the tube voltage</a:t>
            </a:r>
          </a:p>
          <a:p>
            <a:pPr lvl="1"/>
            <a:r>
              <a:rPr lang="en-US" dirty="0" smtClean="0">
                <a:effectLst/>
              </a:rPr>
              <a:t>Ex: 100 </a:t>
            </a:r>
            <a:r>
              <a:rPr lang="en-US" dirty="0" err="1" smtClean="0">
                <a:effectLst/>
              </a:rPr>
              <a:t>kVp</a:t>
            </a:r>
            <a:r>
              <a:rPr lang="en-US" dirty="0" smtClean="0">
                <a:effectLst/>
              </a:rPr>
              <a:t> is the tube voltage then the maximum photon energy is 100 </a:t>
            </a:r>
            <a:r>
              <a:rPr lang="en-US" dirty="0" err="1" smtClean="0">
                <a:effectLst/>
              </a:rPr>
              <a:t>keV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Low energy x-ray will be absorbed by the body without providing diagnostic info.</a:t>
            </a:r>
          </a:p>
          <a:p>
            <a:pPr lvl="1"/>
            <a:r>
              <a:rPr lang="en-US" dirty="0" smtClean="0">
                <a:effectLst/>
              </a:rPr>
              <a:t>Inherent filtration(within anode, glass housing)</a:t>
            </a:r>
          </a:p>
          <a:p>
            <a:pPr lvl="1"/>
            <a:r>
              <a:rPr lang="en-US" dirty="0" smtClean="0">
                <a:effectLst/>
              </a:rPr>
              <a:t>Added filtration</a:t>
            </a:r>
          </a:p>
          <a:p>
            <a:pPr marL="384048" lvl="1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Restriction- to direct beam toward desired anatomy</a:t>
            </a:r>
          </a:p>
          <a:p>
            <a:pPr lvl="1"/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Compensation Filters and contrast agents – used for attenuation which is the process by which x-rays are absorbed or redirected (scattered) within the body or other objects in the field of view.</a:t>
            </a:r>
          </a:p>
          <a:p>
            <a:pPr lvl="1"/>
            <a:r>
              <a:rPr lang="en-US" dirty="0" smtClean="0">
                <a:effectLst/>
              </a:rPr>
              <a:t>Goal for Compensation: to even out film exposure </a:t>
            </a:r>
          </a:p>
          <a:p>
            <a:pPr lvl="1"/>
            <a:r>
              <a:rPr lang="en-US" dirty="0" smtClean="0">
                <a:effectLst/>
              </a:rPr>
              <a:t>Goal for Contrast: to create contrast where there is otherwise none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914400"/>
          </a:xfrm>
        </p:spPr>
        <p:txBody>
          <a:bodyPr/>
          <a:lstStyle/>
          <a:p>
            <a:r>
              <a:rPr lang="en-US" sz="4000" dirty="0" smtClean="0"/>
              <a:t>Instrumentation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16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95400"/>
            <a:ext cx="6096000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Caused by the preferential absorption of lower energy photons, for which attenuation is higher in most materials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r>
              <a:rPr lang="en-US" dirty="0" smtClean="0"/>
              <a:t>Beam Hardening</a:t>
            </a:r>
            <a:endParaRPr lang="en-US" dirty="0"/>
          </a:p>
        </p:txBody>
      </p:sp>
      <p:pic>
        <p:nvPicPr>
          <p:cNvPr id="1026" name="Picture 2" descr="C:\Users\Daphne\Desktop\linearatten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0577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9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382</TotalTime>
  <Words>935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Elemental</vt:lpstr>
      <vt:lpstr>Projection Radiography</vt:lpstr>
      <vt:lpstr>Introduction</vt:lpstr>
      <vt:lpstr>Advantages of Projection Radiographic Systems</vt:lpstr>
      <vt:lpstr>Uses of Projection Radiography</vt:lpstr>
      <vt:lpstr>Instrumentation</vt:lpstr>
      <vt:lpstr>Instrumentation</vt:lpstr>
      <vt:lpstr>Instrumentation</vt:lpstr>
      <vt:lpstr>Instrumentation</vt:lpstr>
      <vt:lpstr>Beam Hardening</vt:lpstr>
      <vt:lpstr>Restriction Beam</vt:lpstr>
      <vt:lpstr>Compensation Filter</vt:lpstr>
      <vt:lpstr>Contrast Agents</vt:lpstr>
      <vt:lpstr>How to Reduce Scatter?</vt:lpstr>
      <vt:lpstr>Grids</vt:lpstr>
      <vt:lpstr>Problems with Grids</vt:lpstr>
      <vt:lpstr>Image Formation</vt:lpstr>
      <vt:lpstr>Image Formation</vt:lpstr>
      <vt:lpstr>Image Formation</vt:lpstr>
      <vt:lpstr>Noise and Scattering</vt:lpstr>
      <vt:lpstr>Noise and Scattering</vt:lpstr>
      <vt:lpstr>Compton Scattering(cont.)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Projection Radiography</dc:title>
  <dc:creator>Daphne</dc:creator>
  <cp:lastModifiedBy>Daphne</cp:lastModifiedBy>
  <cp:revision>22</cp:revision>
  <dcterms:created xsi:type="dcterms:W3CDTF">2012-09-09T19:24:45Z</dcterms:created>
  <dcterms:modified xsi:type="dcterms:W3CDTF">2012-09-17T23:33:52Z</dcterms:modified>
</cp:coreProperties>
</file>