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le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4: The Physics of Radiography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Daphne </a:t>
            </a:r>
            <a:r>
              <a:rPr lang="en-US" dirty="0" err="1" smtClean="0"/>
              <a:t>Laino</a:t>
            </a:r>
            <a:r>
              <a:rPr lang="en-US" dirty="0" smtClean="0"/>
              <a:t> and Danielle Roy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Imaging</a:t>
            </a:r>
          </a:p>
          <a:p>
            <a:pPr lvl="1"/>
            <a:r>
              <a:rPr lang="en-US" dirty="0" smtClean="0"/>
              <a:t>Attenuation</a:t>
            </a:r>
          </a:p>
          <a:p>
            <a:pPr lvl="1"/>
            <a:r>
              <a:rPr lang="en-US" dirty="0" smtClean="0"/>
              <a:t>Photoelectric Effect</a:t>
            </a:r>
          </a:p>
          <a:p>
            <a:pPr lvl="1"/>
            <a:r>
              <a:rPr lang="en-US" dirty="0" smtClean="0"/>
              <a:t>Compton Scatter</a:t>
            </a:r>
          </a:p>
          <a:p>
            <a:pPr lvl="1"/>
            <a:r>
              <a:rPr lang="en-US" dirty="0" smtClean="0"/>
              <a:t>Characteristic Radiation</a:t>
            </a:r>
          </a:p>
          <a:p>
            <a:pPr lvl="1"/>
            <a:r>
              <a:rPr lang="en-US" dirty="0" err="1" smtClean="0"/>
              <a:t>Polyenergetic</a:t>
            </a:r>
            <a:endParaRPr lang="en-US" dirty="0" smtClean="0"/>
          </a:p>
          <a:p>
            <a:r>
              <a:rPr lang="en-US" dirty="0" smtClean="0"/>
              <a:t>Dose</a:t>
            </a:r>
          </a:p>
          <a:p>
            <a:pPr lvl="1"/>
            <a:r>
              <a:rPr lang="en-US" dirty="0" smtClean="0"/>
              <a:t>Air </a:t>
            </a:r>
            <a:r>
              <a:rPr lang="en-US" dirty="0" err="1" smtClean="0"/>
              <a:t>kerma</a:t>
            </a:r>
            <a:endParaRPr lang="en-US" dirty="0" smtClean="0"/>
          </a:p>
          <a:p>
            <a:pPr lvl="1"/>
            <a:r>
              <a:rPr lang="en-US" dirty="0" smtClean="0"/>
              <a:t>Dose</a:t>
            </a:r>
          </a:p>
          <a:p>
            <a:pPr lvl="1"/>
            <a:r>
              <a:rPr lang="en-US" dirty="0" smtClean="0"/>
              <a:t>Dose equivalent</a:t>
            </a:r>
          </a:p>
          <a:p>
            <a:pPr lvl="1"/>
            <a:r>
              <a:rPr lang="en-US" dirty="0" smtClean="0"/>
              <a:t>Effective Dose</a:t>
            </a:r>
          </a:p>
          <a:p>
            <a:pPr lvl="1"/>
            <a:r>
              <a:rPr lang="en-US" dirty="0" smtClean="0"/>
              <a:t>F-Factor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Attenuation of EM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Attenuation is the loss of a signal strength, in this case, a beam of electromagnetic radiation.</a:t>
            </a:r>
          </a:p>
          <a:p>
            <a:r>
              <a:rPr lang="en-US" dirty="0" smtClean="0"/>
              <a:t>Strength can be measured in several different ways:</a:t>
            </a:r>
          </a:p>
          <a:p>
            <a:pPr lvl="1"/>
            <a:r>
              <a:rPr lang="en-US" dirty="0" smtClean="0"/>
              <a:t>Number of photons N in an x-ray burst over an area: photon </a:t>
            </a:r>
            <a:r>
              <a:rPr lang="en-US" dirty="0" err="1" smtClean="0"/>
              <a:t>fluence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az-Cyrl-AZ" dirty="0" smtClean="0"/>
              <a:t>Ф</a:t>
            </a:r>
            <a:r>
              <a:rPr lang="en-US" dirty="0" smtClean="0"/>
              <a:t> = N/A</a:t>
            </a:r>
          </a:p>
          <a:p>
            <a:pPr lvl="1"/>
            <a:r>
              <a:rPr lang="en-US" dirty="0" smtClean="0"/>
              <a:t>Photon </a:t>
            </a:r>
            <a:r>
              <a:rPr lang="en-US" dirty="0" err="1" smtClean="0"/>
              <a:t>fluence</a:t>
            </a:r>
            <a:r>
              <a:rPr lang="en-US" dirty="0" smtClean="0"/>
              <a:t> </a:t>
            </a:r>
            <a:r>
              <a:rPr lang="en-US" dirty="0" smtClean="0"/>
              <a:t>rate = </a:t>
            </a:r>
            <a:r>
              <a:rPr lang="el-GR" dirty="0" smtClean="0"/>
              <a:t>φ</a:t>
            </a:r>
            <a:r>
              <a:rPr lang="en-US" dirty="0" smtClean="0"/>
              <a:t> = N/(A</a:t>
            </a:r>
            <a:r>
              <a:rPr lang="el-GR" dirty="0" smtClean="0"/>
              <a:t>Δ</a:t>
            </a:r>
            <a:r>
              <a:rPr lang="en-US" dirty="0" smtClean="0"/>
              <a:t>t)</a:t>
            </a:r>
          </a:p>
          <a:p>
            <a:pPr lvl="1"/>
            <a:r>
              <a:rPr lang="en-US" dirty="0" smtClean="0"/>
              <a:t>Energy </a:t>
            </a:r>
            <a:r>
              <a:rPr lang="en-US" dirty="0" err="1" smtClean="0"/>
              <a:t>fluence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l-GR" dirty="0" smtClean="0"/>
              <a:t>Ψ</a:t>
            </a:r>
            <a:r>
              <a:rPr lang="en-US" dirty="0" smtClean="0"/>
              <a:t> = (</a:t>
            </a:r>
            <a:r>
              <a:rPr lang="en-US" dirty="0" err="1" smtClean="0"/>
              <a:t>Nħ</a:t>
            </a:r>
            <a:r>
              <a:rPr lang="el-GR" dirty="0" smtClean="0"/>
              <a:t>ν</a:t>
            </a:r>
            <a:r>
              <a:rPr lang="en-US" dirty="0" smtClean="0"/>
              <a:t>)/A</a:t>
            </a:r>
          </a:p>
          <a:p>
            <a:pPr lvl="1"/>
            <a:r>
              <a:rPr lang="en-US" dirty="0" smtClean="0"/>
              <a:t>Energy </a:t>
            </a:r>
            <a:r>
              <a:rPr lang="en-US" dirty="0" err="1" smtClean="0"/>
              <a:t>fluence</a:t>
            </a:r>
            <a:r>
              <a:rPr lang="en-US" dirty="0" smtClean="0"/>
              <a:t> </a:t>
            </a:r>
            <a:r>
              <a:rPr lang="en-US" dirty="0" smtClean="0"/>
              <a:t>rate = </a:t>
            </a:r>
            <a:r>
              <a:rPr lang="el-GR" dirty="0" smtClean="0"/>
              <a:t>ψ</a:t>
            </a:r>
            <a:r>
              <a:rPr lang="en-US" dirty="0" smtClean="0"/>
              <a:t> = (</a:t>
            </a:r>
            <a:r>
              <a:rPr lang="en-US" dirty="0" err="1" smtClean="0"/>
              <a:t>Nħ</a:t>
            </a:r>
            <a:r>
              <a:rPr lang="el-GR" dirty="0" smtClean="0"/>
              <a:t>ν</a:t>
            </a:r>
            <a:r>
              <a:rPr lang="en-US" dirty="0" smtClean="0"/>
              <a:t>)/(A</a:t>
            </a:r>
            <a:r>
              <a:rPr lang="el-GR" dirty="0" smtClean="0"/>
              <a:t>Δ</a:t>
            </a:r>
            <a:r>
              <a:rPr lang="en-US" dirty="0" smtClean="0"/>
              <a:t>t)</a:t>
            </a:r>
          </a:p>
          <a:p>
            <a:pPr lvl="1"/>
            <a:r>
              <a:rPr lang="en-US" smtClean="0"/>
              <a:t>Energy </a:t>
            </a:r>
            <a:r>
              <a:rPr lang="en-US" smtClean="0"/>
              <a:t>fluence</a:t>
            </a:r>
            <a:r>
              <a:rPr lang="en-US" dirty="0" smtClean="0"/>
              <a:t> </a:t>
            </a:r>
            <a:r>
              <a:rPr lang="en-US" dirty="0" smtClean="0"/>
              <a:t>rate also known as intensity = I = E</a:t>
            </a:r>
            <a:r>
              <a:rPr lang="el-GR" dirty="0" smtClean="0"/>
              <a:t>φ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Physics of Radiography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basic types of x-ray imaging modalities: projection radiography and computed tomography</a:t>
            </a:r>
          </a:p>
          <a:p>
            <a:r>
              <a:rPr lang="en-US" dirty="0" smtClean="0"/>
              <a:t>Neither modality involves radiation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Discovered in 1895 by Roentgen while working with a Crooke’s tube</a:t>
            </a:r>
          </a:p>
          <a:p>
            <a:r>
              <a:rPr lang="en-US" dirty="0" smtClean="0"/>
              <a:t>First radiograph was the hand </a:t>
            </a:r>
            <a:r>
              <a:rPr lang="en-US" smtClean="0"/>
              <a:t>of Roentgen’s </a:t>
            </a:r>
            <a:r>
              <a:rPr lang="en-US" dirty="0" smtClean="0"/>
              <a:t>wife</a:t>
            </a:r>
          </a:p>
          <a:p>
            <a:r>
              <a:rPr lang="en-US" dirty="0" smtClean="0"/>
              <a:t>Marked the “birth” of medical imaging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Atoms consist of a nucleus having neutrons and protons, as well as an electron cloud</a:t>
            </a:r>
          </a:p>
          <a:p>
            <a:r>
              <a:rPr lang="en-US" dirty="0" smtClean="0"/>
              <a:t>If the atom is excited enough (receives enough energy), it will release an electron, leaving behind a positively charged ion</a:t>
            </a:r>
          </a:p>
          <a:p>
            <a:r>
              <a:rPr lang="en-US" dirty="0" smtClean="0"/>
              <a:t>Radiation that carries enough energy to cause ionization is called ionizing radiation</a:t>
            </a:r>
          </a:p>
          <a:p>
            <a:r>
              <a:rPr lang="en-US" dirty="0" smtClean="0"/>
              <a:t>All other radiation = </a:t>
            </a:r>
            <a:r>
              <a:rPr lang="en-US" dirty="0" err="1" smtClean="0"/>
              <a:t>nonionizing</a:t>
            </a:r>
            <a:r>
              <a:rPr lang="en-US" dirty="0" smtClean="0"/>
              <a:t> radiation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have “shells” in which the electrons can be found.  Higher level shells indicate higher energy electrons.</a:t>
            </a:r>
          </a:p>
          <a:p>
            <a:r>
              <a:rPr lang="en-US" dirty="0" smtClean="0"/>
              <a:t>If an electron receives energy, it may go up an electron shell.</a:t>
            </a:r>
          </a:p>
          <a:p>
            <a:r>
              <a:rPr lang="en-US" dirty="0" smtClean="0"/>
              <a:t>If an electron transfers energy, it may go down an electron shell.</a:t>
            </a:r>
          </a:p>
          <a:p>
            <a:r>
              <a:rPr lang="en-US" dirty="0" smtClean="0"/>
              <a:t>If an electron receives enough energy to escape all electron shells, ionization occurs.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Ionizing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Particulate Radiation</a:t>
            </a:r>
          </a:p>
          <a:p>
            <a:pPr lvl="1"/>
            <a:r>
              <a:rPr lang="en-US" dirty="0" smtClean="0"/>
              <a:t>Any subatomic particle can be considered to be ionizing radiation if it possesses enough kinetic energy to ionize an atom</a:t>
            </a:r>
          </a:p>
          <a:p>
            <a:r>
              <a:rPr lang="en-US" dirty="0" smtClean="0"/>
              <a:t>Electromagnetic Radiation</a:t>
            </a:r>
          </a:p>
          <a:p>
            <a:pPr lvl="1"/>
            <a:r>
              <a:rPr lang="en-US" dirty="0" smtClean="0"/>
              <a:t>Radio waves, microwaves, IR light ,visible light, UV light, x-rays, gamma rays, etc.</a:t>
            </a:r>
          </a:p>
          <a:p>
            <a:r>
              <a:rPr lang="en-US" dirty="0" smtClean="0"/>
              <a:t>Of Interest for Medical Imaging:</a:t>
            </a:r>
          </a:p>
          <a:p>
            <a:pPr lvl="1"/>
            <a:r>
              <a:rPr lang="en-US" dirty="0" smtClean="0"/>
              <a:t>X-rays, gamma rays, energetic electrons, positrons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Photons and EM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sometimes behaves as a particle, and sometimes as a wave.</a:t>
            </a:r>
          </a:p>
          <a:p>
            <a:r>
              <a:rPr lang="en-US" dirty="0" smtClean="0"/>
              <a:t>When we are referring to its particle properties, we describe light in terms of photons.</a:t>
            </a:r>
          </a:p>
          <a:p>
            <a:r>
              <a:rPr lang="en-US" dirty="0" smtClean="0"/>
              <a:t>When we are referring to its wave properties, we sometimes refer to them as electromagnetic waves.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Nature and Properties of Ionizing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ionizing radiation generally fall into 2 broad categories:</a:t>
            </a:r>
          </a:p>
          <a:p>
            <a:pPr lvl="1"/>
            <a:r>
              <a:rPr lang="en-US" dirty="0" smtClean="0"/>
              <a:t>Effects used in imaging or that affect the imaging process</a:t>
            </a:r>
          </a:p>
          <a:p>
            <a:pPr lvl="1"/>
            <a:r>
              <a:rPr lang="en-US" dirty="0" smtClean="0"/>
              <a:t>Effects that are not used in imaging but contribute to dose</a:t>
            </a:r>
            <a:r>
              <a:rPr lang="en-US" dirty="0"/>
              <a:t> </a:t>
            </a:r>
            <a:r>
              <a:rPr lang="en-US" dirty="0" smtClean="0"/>
              <a:t>– that is, they have biological consequences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Particulate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Imaging</a:t>
            </a:r>
          </a:p>
          <a:p>
            <a:pPr lvl="1"/>
            <a:r>
              <a:rPr lang="en-US" dirty="0" err="1" smtClean="0"/>
              <a:t>Bremsstrahlung</a:t>
            </a:r>
            <a:endParaRPr lang="en-US" dirty="0" smtClean="0"/>
          </a:p>
          <a:p>
            <a:pPr lvl="1"/>
            <a:r>
              <a:rPr lang="en-US" dirty="0" smtClean="0"/>
              <a:t>Characteristic radiation</a:t>
            </a:r>
          </a:p>
          <a:p>
            <a:pPr lvl="1"/>
            <a:r>
              <a:rPr lang="en-US" dirty="0" smtClean="0"/>
              <a:t>Positron annihilation</a:t>
            </a:r>
          </a:p>
          <a:p>
            <a:pPr lvl="1"/>
            <a:r>
              <a:rPr lang="en-US" dirty="0" smtClean="0"/>
              <a:t>Range</a:t>
            </a:r>
          </a:p>
          <a:p>
            <a:r>
              <a:rPr lang="en-US" dirty="0" smtClean="0"/>
              <a:t>Dose</a:t>
            </a:r>
          </a:p>
          <a:p>
            <a:pPr lvl="1"/>
            <a:r>
              <a:rPr lang="en-US" dirty="0" smtClean="0"/>
              <a:t>Linear energy transfer</a:t>
            </a:r>
          </a:p>
          <a:p>
            <a:pPr lvl="1"/>
            <a:r>
              <a:rPr lang="en-US" dirty="0" smtClean="0"/>
              <a:t>Specific ionization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663</TotalTime>
  <Words>481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Chapter 4: The Physics of Radiography</vt:lpstr>
      <vt:lpstr>The Physics of Radiography</vt:lpstr>
      <vt:lpstr>X-Rays</vt:lpstr>
      <vt:lpstr>Ionization</vt:lpstr>
      <vt:lpstr>Electron Shells</vt:lpstr>
      <vt:lpstr>Forms of Ionizing Radiation</vt:lpstr>
      <vt:lpstr>Photons and EM Waves</vt:lpstr>
      <vt:lpstr>Nature and Properties of Ionizing Radiation</vt:lpstr>
      <vt:lpstr>Particulate Radiation</vt:lpstr>
      <vt:lpstr>Electromagnetic Radiation</vt:lpstr>
      <vt:lpstr>Attenuation of EM Radiation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4&amp;5: The Physics of Radiography and Projection Radiography</dc:title>
  <dc:creator>Danielle</dc:creator>
  <cp:lastModifiedBy>Danielle</cp:lastModifiedBy>
  <cp:revision>31</cp:revision>
  <dcterms:created xsi:type="dcterms:W3CDTF">2006-08-16T00:00:00Z</dcterms:created>
  <dcterms:modified xsi:type="dcterms:W3CDTF">2012-09-18T00:40:44Z</dcterms:modified>
</cp:coreProperties>
</file>