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258" r:id="rId4"/>
    <p:sldId id="259" r:id="rId5"/>
    <p:sldId id="265" r:id="rId6"/>
    <p:sldId id="271" r:id="rId7"/>
    <p:sldId id="272" r:id="rId8"/>
    <p:sldId id="268" r:id="rId9"/>
    <p:sldId id="284" r:id="rId10"/>
    <p:sldId id="267" r:id="rId11"/>
    <p:sldId id="269" r:id="rId12"/>
    <p:sldId id="270" r:id="rId13"/>
    <p:sldId id="285" r:id="rId14"/>
    <p:sldId id="273" r:id="rId15"/>
    <p:sldId id="286" r:id="rId16"/>
    <p:sldId id="274" r:id="rId17"/>
    <p:sldId id="275" r:id="rId18"/>
    <p:sldId id="276" r:id="rId19"/>
    <p:sldId id="277" r:id="rId20"/>
    <p:sldId id="278" r:id="rId21"/>
    <p:sldId id="280" r:id="rId22"/>
    <p:sldId id="287" r:id="rId23"/>
    <p:sldId id="279" r:id="rId24"/>
    <p:sldId id="260" r:id="rId25"/>
    <p:sldId id="281" r:id="rId26"/>
    <p:sldId id="261" r:id="rId27"/>
    <p:sldId id="282" r:id="rId28"/>
    <p:sldId id="283" r:id="rId29"/>
    <p:sldId id="262" r:id="rId30"/>
    <p:sldId id="263" r:id="rId31"/>
    <p:sldId id="291" r:id="rId32"/>
    <p:sldId id="293" r:id="rId33"/>
    <p:sldId id="294" r:id="rId34"/>
    <p:sldId id="332" r:id="rId35"/>
    <p:sldId id="333" r:id="rId36"/>
    <p:sldId id="292" r:id="rId37"/>
    <p:sldId id="327" r:id="rId38"/>
    <p:sldId id="328" r:id="rId39"/>
    <p:sldId id="329" r:id="rId40"/>
    <p:sldId id="330" r:id="rId41"/>
    <p:sldId id="290" r:id="rId42"/>
    <p:sldId id="295" r:id="rId43"/>
    <p:sldId id="296" r:id="rId44"/>
    <p:sldId id="297" r:id="rId45"/>
    <p:sldId id="298" r:id="rId46"/>
    <p:sldId id="299" r:id="rId47"/>
    <p:sldId id="300" r:id="rId48"/>
    <p:sldId id="289" r:id="rId49"/>
    <p:sldId id="331" r:id="rId50"/>
    <p:sldId id="309" r:id="rId51"/>
    <p:sldId id="310" r:id="rId52"/>
    <p:sldId id="311" r:id="rId53"/>
    <p:sldId id="302" r:id="rId54"/>
    <p:sldId id="324" r:id="rId55"/>
    <p:sldId id="325" r:id="rId56"/>
    <p:sldId id="303" r:id="rId57"/>
    <p:sldId id="304" r:id="rId58"/>
    <p:sldId id="321" r:id="rId59"/>
    <p:sldId id="323" r:id="rId60"/>
    <p:sldId id="305" r:id="rId61"/>
    <p:sldId id="312" r:id="rId62"/>
    <p:sldId id="322" r:id="rId63"/>
    <p:sldId id="313" r:id="rId64"/>
    <p:sldId id="314" r:id="rId65"/>
    <p:sldId id="306" r:id="rId66"/>
    <p:sldId id="307" r:id="rId67"/>
    <p:sldId id="308" r:id="rId68"/>
    <p:sldId id="266" r:id="rId69"/>
    <p:sldId id="301" r:id="rId70"/>
    <p:sldId id="315" r:id="rId71"/>
    <p:sldId id="316" r:id="rId72"/>
    <p:sldId id="317" r:id="rId73"/>
    <p:sldId id="318" r:id="rId74"/>
    <p:sldId id="319" r:id="rId75"/>
    <p:sldId id="320" r:id="rId76"/>
    <p:sldId id="264" r:id="rId77"/>
    <p:sldId id="334" r:id="rId78"/>
    <p:sldId id="338" r:id="rId79"/>
    <p:sldId id="344" r:id="rId80"/>
    <p:sldId id="335" r:id="rId81"/>
    <p:sldId id="336" r:id="rId82"/>
    <p:sldId id="337" r:id="rId83"/>
    <p:sldId id="339" r:id="rId84"/>
    <p:sldId id="340" r:id="rId85"/>
    <p:sldId id="341" r:id="rId86"/>
    <p:sldId id="342" r:id="rId87"/>
    <p:sldId id="343" r:id="rId88"/>
    <p:sldId id="326" r:id="rId8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02" autoAdjust="0"/>
    <p:restoredTop sz="85346" autoAdjust="0"/>
  </p:normalViewPr>
  <p:slideViewPr>
    <p:cSldViewPr>
      <p:cViewPr varScale="1">
        <p:scale>
          <a:sx n="95" d="100"/>
          <a:sy n="9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4A4933-0281-47F8-B14C-80696C9951ED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22CE63-ADED-4350-84DC-FBAEFE2A9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F99715-9192-E742-83B2-57E99663BE7A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88ACA5-0426-7741-84B6-A711659B2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ACA5-0426-7741-84B6-A711659B2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7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BE65B0-2971-E245-9BC6-29C0035B579D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4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8C72AE-A066-0542-8401-D62DE780DBCC}" type="slidenum">
              <a:rPr lang="en-US"/>
              <a:pPr/>
              <a:t>42</a:t>
            </a:fld>
            <a:endParaRPr lang="en-US"/>
          </a:p>
        </p:txBody>
      </p:sp>
      <p:sp>
        <p:nvSpPr>
          <p:cNvPr id="294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248A5C-B2E4-0045-8CEC-19360B448435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5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AC58D3-6EDE-F841-94F4-3FF908F1ADEE}" type="slidenum">
              <a:rPr lang="en-US"/>
              <a:pPr/>
              <a:t>43</a:t>
            </a:fld>
            <a:endParaRPr lang="en-US"/>
          </a:p>
        </p:txBody>
      </p:sp>
      <p:sp>
        <p:nvSpPr>
          <p:cNvPr id="295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82FD2B-D6D8-BB45-BCA9-C0EC134509ED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6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E0273F-34F7-5B4E-A535-50A10E219A6F}" type="slidenum">
              <a:rPr lang="en-US"/>
              <a:pPr/>
              <a:t>44</a:t>
            </a:fld>
            <a:endParaRPr lang="en-US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63C101-68EB-984E-B358-6CCDAE901E12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7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116246-497E-3F48-BF7D-3DAF45F1702C}" type="slidenum">
              <a:rPr lang="en-US"/>
              <a:pPr/>
              <a:t>45</a:t>
            </a:fld>
            <a:endParaRPr lang="en-US"/>
          </a:p>
        </p:txBody>
      </p:sp>
      <p:sp>
        <p:nvSpPr>
          <p:cNvPr id="297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48CDAF-F813-5840-96E5-F4CBDAB7E712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9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4A3131-7E6A-A44A-A1CE-33EC7DC5B391}" type="slidenum">
              <a:rPr lang="en-US"/>
              <a:pPr/>
              <a:t>46</a:t>
            </a:fld>
            <a:endParaRPr lang="en-US"/>
          </a:p>
        </p:txBody>
      </p:sp>
      <p:sp>
        <p:nvSpPr>
          <p:cNvPr id="299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B98FCF-4E07-7146-B326-DC149E13C988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300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2C86F-984C-E34F-B81C-861788C86649}" type="slidenum">
              <a:rPr lang="en-US"/>
              <a:pPr/>
              <a:t>47</a:t>
            </a:fld>
            <a:endParaRPr lang="en-US"/>
          </a:p>
        </p:txBody>
      </p:sp>
      <p:sp>
        <p:nvSpPr>
          <p:cNvPr id="300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DC1DA1-BD32-B04A-A4EE-AE487209A3C2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88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363CC1-CE18-0640-91EA-214BAFD6734B}" type="slidenum">
              <a:rPr lang="en-US"/>
              <a:pPr/>
              <a:t>48</a:t>
            </a:fld>
            <a:endParaRPr lang="en-US"/>
          </a:p>
        </p:txBody>
      </p:sp>
      <p:sp>
        <p:nvSpPr>
          <p:cNvPr id="288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EBE7BE-A151-AD43-B196-C2F16A209C7F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326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86C2FB-C53F-D340-A76B-23E19BE3C378}" type="slidenum">
              <a:rPr lang="en-US"/>
              <a:pPr/>
              <a:t>54</a:t>
            </a:fld>
            <a:endParaRPr lang="en-US"/>
          </a:p>
        </p:txBody>
      </p:sp>
      <p:sp>
        <p:nvSpPr>
          <p:cNvPr id="326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530478-8811-A044-BCBD-89E09FF8BFC5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327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1B6B4F-5F9F-E742-86D2-6C72368ACAD5}" type="slidenum">
              <a:rPr lang="en-US"/>
              <a:pPr/>
              <a:t>55</a:t>
            </a:fld>
            <a:endParaRPr lang="en-US"/>
          </a:p>
        </p:txBody>
      </p:sp>
      <p:sp>
        <p:nvSpPr>
          <p:cNvPr id="327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FA4A19-DFB5-3F45-BC0A-82B47F453804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318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2B05DD-7132-EC4C-8643-08871BDDE653}" type="slidenum">
              <a:rPr lang="en-US"/>
              <a:pPr/>
              <a:t>58</a:t>
            </a:fld>
            <a:endParaRPr lang="en-US"/>
          </a:p>
        </p:txBody>
      </p:sp>
      <p:sp>
        <p:nvSpPr>
          <p:cNvPr id="318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Intensity input</a:t>
            </a:r>
            <a:r>
              <a:rPr lang="en-US" baseline="0" dirty="0" smtClean="0"/>
              <a:t> @ position ‘x’= Intensity output (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{MU(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</a:t>
            </a:r>
            <a:r>
              <a:rPr lang="en-US" baseline="0" dirty="0" err="1" smtClean="0"/>
              <a:t>dy</a:t>
            </a:r>
            <a:r>
              <a:rPr lang="en-US" baseline="0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ACA5-0426-7741-84B6-A711659B23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F4EBDE-2FB8-9040-B583-75D33FFBE4A3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316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1F1BA5-D940-8A46-99B4-0B8E34E0C479}" type="slidenum">
              <a:rPr lang="en-US"/>
              <a:pPr/>
              <a:t>59</a:t>
            </a:fld>
            <a:endParaRPr lang="en-US"/>
          </a:p>
        </p:txBody>
      </p:sp>
      <p:sp>
        <p:nvSpPr>
          <p:cNvPr id="316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7D517E-94C4-5649-B4A8-19E4B9F051CA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317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20C300-29C5-4846-9E75-F6CBE1463AF4}" type="slidenum">
              <a:rPr lang="en-US"/>
              <a:pPr/>
              <a:t>62</a:t>
            </a:fld>
            <a:endParaRPr lang="en-US"/>
          </a:p>
        </p:txBody>
      </p:sp>
      <p:sp>
        <p:nvSpPr>
          <p:cNvPr id="317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5BA4D9-3F5C-814A-BC91-19FA307C6650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89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8D748-B77E-DE4D-A9CC-67F61C5A369B}" type="slidenum">
              <a:rPr lang="en-US"/>
              <a:pPr/>
              <a:t>31</a:t>
            </a:fld>
            <a:endParaRPr lang="en-US"/>
          </a:p>
        </p:txBody>
      </p:sp>
      <p:sp>
        <p:nvSpPr>
          <p:cNvPr id="289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21574C-3E9A-5E41-AC34-FE15C2D8AE69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0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0E0928-7257-7F4F-98F1-912087106131}" type="slidenum">
              <a:rPr lang="en-US"/>
              <a:pPr/>
              <a:t>32</a:t>
            </a:fld>
            <a:endParaRPr lang="en-US"/>
          </a:p>
        </p:txBody>
      </p:sp>
      <p:sp>
        <p:nvSpPr>
          <p:cNvPr id="290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97BF3B-10F5-4E44-8FF0-8980CE8C7D87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1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86FA58-BBCE-744A-B438-FA0F23D26A1B}" type="slidenum">
              <a:rPr lang="en-US"/>
              <a:pPr/>
              <a:t>33</a:t>
            </a:fld>
            <a:endParaRPr lang="en-US"/>
          </a:p>
        </p:txBody>
      </p:sp>
      <p:sp>
        <p:nvSpPr>
          <p:cNvPr id="291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3F1178-5DFD-2944-9950-6697B55505FF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2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0744FE-3D90-3C47-8F18-B0BCDB32ACD4}" type="slidenum">
              <a:rPr lang="en-US"/>
              <a:pPr/>
              <a:t>36</a:t>
            </a:fld>
            <a:endParaRPr lang="en-US"/>
          </a:p>
        </p:txBody>
      </p:sp>
      <p:sp>
        <p:nvSpPr>
          <p:cNvPr id="292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ACA5-0426-7741-84B6-A711659B239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ACA5-0426-7741-84B6-A711659B239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pitchFamily="-107" charset="0"/>
              </a:rPr>
              <a:t>PH3-MI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9C5478-6AEC-3346-800B-6F3507457155}" type="datetime4">
              <a:rPr lang="en-US"/>
              <a:pPr/>
              <a:t>October 1, 2012</a:t>
            </a:fld>
            <a:endParaRPr lang="en-US"/>
          </a:p>
        </p:txBody>
      </p:sp>
      <p:sp>
        <p:nvSpPr>
          <p:cNvPr id="293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F0A06B-D906-B342-8AC5-E63C55861415}" type="slidenum">
              <a:rPr lang="en-US"/>
              <a:pPr/>
              <a:t>41</a:t>
            </a:fld>
            <a:endParaRPr lang="en-US"/>
          </a:p>
        </p:txBody>
      </p:sp>
      <p:sp>
        <p:nvSpPr>
          <p:cNvPr id="293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3A53-5949-4E9C-AE5D-2BAFF61967D0}" type="datetime1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B182-A856-4331-97EF-CA9171CA7F7D}" type="datetime1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D793-50D8-4180-993E-7D605DC693D5}" type="datetime1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620713"/>
            <a:ext cx="6407150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833D1-4F7B-49C5-8561-D098B4BE1DD9}" type="datetime1">
              <a:rPr lang="en-US" smtClean="0"/>
              <a:t>10/1/2012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423D0-F24B-0346-A4DD-0DC22EFAB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A8B8-E5DC-430B-8E4F-93679FCB09EB}" type="datetime1">
              <a:rPr lang="en-US" smtClean="0"/>
              <a:t>10/1/2012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D1D74-6E56-7A4D-8FD4-613784F8D2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FC02-051A-442F-92E6-69320E26170B}" type="datetime1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2C89-089B-4430-A11B-FB7F6DD791B1}" type="datetime1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0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41D0-D2ED-44DD-9BDD-B719EFD14D66}" type="datetime1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6BE2-6CB2-412D-B91E-7732D31BA240}" type="datetime1">
              <a:rPr lang="en-US" smtClean="0"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3161-1659-4FB6-A90E-A48F385C318C}" type="datetime1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41F2-BB0D-4DF8-94FE-861B394A9A92}" type="datetime1">
              <a:rPr lang="en-US" smtClean="0"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F2E4-CEC9-41A3-8335-A31AE0E8269D}" type="datetime1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A1F1-273C-4816-B374-B2F4547D2846}" type="datetime1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118A-D61D-42EF-B78A-518E8422F973}" type="datetime1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E00D-0524-4A48-BCA3-FE7932888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google.com/imgres?imgurl=http://www.gemedicalsystems.com/gecommunity/ct/flextrial/images/50cm_xi_small.jpg&amp;imgrefurl=http://egems.gehealthcare.com/geCommunity/europe/ct/FlexTrial/xi/xi_flextrial_home.jsp?model=4&amp;region=2&amp;h=60&amp;w=60&amp;sz=2&amp;tbnid=kDFN-uMLn0AJ:&amp;tbnh=60&amp;tbnw=60&amp;start=16&amp;prev=/images?q=SCAN+FOV&amp;hl=en&amp;lr=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jpe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175" y="381001"/>
            <a:ext cx="4772025" cy="89534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Computed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Tomography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CSE 5780 Medical Imaging Systems and Signals</a:t>
            </a:r>
          </a:p>
          <a:p>
            <a:r>
              <a:rPr lang="en-US" sz="2400" dirty="0" err="1" smtClean="0"/>
              <a:t>Ehsan</a:t>
            </a:r>
            <a:r>
              <a:rPr lang="en-US" sz="2400" dirty="0" smtClean="0"/>
              <a:t> Ali and Guy Hoenig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30" y="1295400"/>
            <a:ext cx="332197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First-generation CT Apparatus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22388"/>
            <a:ext cx="85725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13031"/>
              </p:ext>
            </p:extLst>
          </p:nvPr>
        </p:nvGraphicFramePr>
        <p:xfrm>
          <a:off x="1655763" y="4267200"/>
          <a:ext cx="5746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6" imgW="1739880" imgH="279360" progId="Equation.3">
                  <p:embed/>
                </p:oleObj>
              </mc:Choice>
              <mc:Fallback>
                <p:oleObj name="Equation" r:id="rId6" imgW="173988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4267200"/>
                        <a:ext cx="57467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2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>
            <a:noAutofit/>
          </a:bodyPr>
          <a:lstStyle/>
          <a:p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Further generations of CT scanner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first-generation scanner described earlier is capable of producing high-quality images. However, since the x-ray beam must be translated across the sample for each projection, the method is intrinsically slow.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Many refinements have been made over the years, the main function of which is to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dramatically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increase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speed of data acquisition.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Further generations of CT scanner (cont’d)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Scanner using different types of radiation (e.g., fan beam) and different detection (e.g., many parallel strips of detectors) are known as different generations of X-ray CT scanner. We will not go into details here but provide only an overview of the key developments.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7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Second Generation 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scanner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http://www.impactscan.org/slides/impactcourse/basic_principles_of_ct/img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43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X-rays CT - 2nd Generation (~1980) 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Narrow Fan Beam X-Ray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Small area (2-D) detector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Fan beam does not cover full body, so limited translation still required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Fan beam increases rotation step to ~10 degrees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Faster (~20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secs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/slice) and lower dose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Stability ensured by each detector seeing non-attenuated x-ray beam during scan </a:t>
            </a:r>
          </a:p>
          <a:p>
            <a:endParaRPr lang="en-US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Third Generation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CT Scanner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0" name="Picture 2" descr="http://www.impactscan.org/slides/impactcourse/basic_principles_of_ct/img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X-rays CT - 3rd Generation (~1985) 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390650"/>
            <a:ext cx="63436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618163"/>
            <a:ext cx="7864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X-rays CT - 3rd Generation (~1985) 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po000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48613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153025" cy="1143000"/>
          </a:xfrm>
        </p:spPr>
        <p:txBody>
          <a:bodyPr>
            <a:noAutofit/>
          </a:bodyPr>
          <a:lstStyle/>
          <a:p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X-rays CT - 3rd Generation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Wide-Angle Fan-Beam X-Ray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Large area (2-D) detector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Rotation Only - beam covers entire scan area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Even faster (~5 sec/slice) and even lower dose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Need very stable detectors, as some detectors are always attenuated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Xenon gas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detectors offer best stability (and are inherently focussed, reducing scatter)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Solid State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Detectors are more sensitive - can lead to dose savings of up to 40% - but at the risk of ring artefacts </a:t>
            </a:r>
          </a:p>
          <a:p>
            <a:endParaRPr lang="en-US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X-rays CT - 3rd Generation Spiral 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0200" y="1476375"/>
          <a:ext cx="4608513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4" imgW="3647297" imgH="3624115" progId="">
                  <p:embed/>
                </p:oleObj>
              </mc:Choice>
              <mc:Fallback>
                <p:oleObj r:id="rId4" imgW="3647297" imgH="362411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476375"/>
                        <a:ext cx="4608513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6766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Computed 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Tomography using ionising radiations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6153150" cy="41910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Medical imaging has come a long way since 1895 when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Röntgen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first described a ‘new kind of ray’.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That X-rays could be used to display anatomical features on a photographic plate was of immediate interest to the medical community at the time. 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None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Today a scan can refer to any one of a number of medical-imaging techniques used for diagnosis and treatment.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762125"/>
            <a:ext cx="20002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3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X-rays CT </a:t>
            </a:r>
            <a:r>
              <a:rPr lang="en-GB" sz="3600" kern="0" dirty="0" smtClean="0">
                <a:solidFill>
                  <a:schemeClr val="accent3">
                    <a:lumMod val="50000"/>
                  </a:schemeClr>
                </a:solidFill>
              </a:rPr>
              <a:t>– 3</a:t>
            </a:r>
            <a:r>
              <a:rPr lang="en-GB" sz="3600" kern="0" baseline="30000" dirty="0" smtClean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GB" sz="3600" kern="0" dirty="0" smtClean="0">
                <a:solidFill>
                  <a:schemeClr val="accent3">
                    <a:lumMod val="50000"/>
                  </a:schemeClr>
                </a:solidFill>
              </a:rPr>
              <a:t> Generation Multi </a:t>
            </a:r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Slice 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po000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28763"/>
            <a:ext cx="2971800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npo0002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5675313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49300" y="1447800"/>
            <a:ext cx="4965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>
                <a:latin typeface="Arial" pitchFamily="34" charset="0"/>
              </a:rPr>
              <a:t>Latest Developments - </a:t>
            </a:r>
            <a:br>
              <a:rPr lang="en-GB" sz="2400" dirty="0">
                <a:latin typeface="Arial" pitchFamily="34" charset="0"/>
              </a:rPr>
            </a:br>
            <a:r>
              <a:rPr lang="en-GB" sz="2400" dirty="0">
                <a:latin typeface="Arial" pitchFamily="34" charset="0"/>
              </a:rPr>
              <a:t>Spiral, </a:t>
            </a:r>
            <a:r>
              <a:rPr lang="en-GB" sz="2400" dirty="0" err="1">
                <a:latin typeface="Arial" pitchFamily="34" charset="0"/>
              </a:rPr>
              <a:t>multislice</a:t>
            </a:r>
            <a:r>
              <a:rPr lang="en-GB" sz="2400" dirty="0">
                <a:latin typeface="Arial" pitchFamily="34" charset="0"/>
              </a:rPr>
              <a:t> CT</a:t>
            </a:r>
            <a:r>
              <a:rPr lang="en-GB" sz="2400" dirty="0">
                <a:latin typeface="Arial" pitchFamily="34" charset="0"/>
                <a:sym typeface="Wingdings" pitchFamily="2" charset="2"/>
              </a:rPr>
              <a:t> Cardiac CT</a:t>
            </a:r>
            <a:endParaRPr lang="en-GB" sz="2400" dirty="0"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0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kumimoji="0" lang="en-GB" sz="3600" b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X-rays CT – 3</a:t>
            </a:r>
            <a:r>
              <a:rPr kumimoji="0" lang="en-GB" sz="3600" b="0" u="none" strike="noStrike" kern="0" cap="none" spc="0" normalizeH="0" baseline="3000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rd</a:t>
            </a:r>
            <a:r>
              <a:rPr kumimoji="0" lang="en-GB" sz="3600" b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 Generation Multi Slice </a:t>
            </a:r>
            <a:endParaRPr lang="en-US" sz="3600" dirty="0"/>
          </a:p>
        </p:txBody>
      </p:sp>
      <p:pic>
        <p:nvPicPr>
          <p:cNvPr id="4" name="Picture 3" descr="SpGm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719263"/>
            <a:ext cx="6737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Fourth Generation 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Scanners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impactscan.org/slides/impactcourse/basic_principles_of_ct/img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0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Autofit/>
          </a:bodyPr>
          <a:lstStyle/>
          <a:p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X-rays CT - 4th Generation (~1990)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Wide-Angle Fan-Beam X-Ray: Rotation Only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Complete 360 degree detector ring (Solid State - non-focussed, so scatter is removed post-acquisition mathematically)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Even faster (~1 sec/slice) and even lower dose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Not widely used – difficult to stabilise rotation + expensive detector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Fastest scanner employs electron beam, fired at ring of anode targets around patient to generate x-rays.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Slice acquired in ~10ms - excellent for cardiac work </a:t>
            </a:r>
            <a:endParaRPr lang="en-GB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0386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X-rays CT - </a:t>
            </a:r>
            <a:r>
              <a:rPr kumimoji="0" lang="en-GB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Electron Beam 4th Generation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4" y="274638"/>
            <a:ext cx="500062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X-Ray Source and Collimation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mpactscan.org/slides/impactcourse/basic_principles_of_ct/img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58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Data Acquisition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ct principl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9463" y="2487613"/>
            <a:ext cx="4724400" cy="3438525"/>
          </a:xfrm>
          <a:noFill/>
        </p:spPr>
      </p:pic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4" y="274638"/>
            <a:ext cx="500062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Detectors: Detector Type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mpactscan.org/slides/impactcourse/basic_principles_of_ct/img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2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Xenon Detectors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://www.impactscan.org/slides/impactcourse/basic_principles_of_ct/img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9" y="12954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Ceramic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Scintillators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://www.impactscan.org/slides/impactcourse/basic_principles_of_ct/img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76825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CT Scanner Construction: Gantry, Slip Ring, </a:t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and Patient Table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mpactscan.org/slides/impactcourse/basic_principles_of_ct/im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20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Instrumentation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kumimoji="0" lang="en-GB" sz="310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Digital Systems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transmission and detection of X-rays still lies at the heart of radiography, angiography, fluoroscopy and conventional mammography examinations.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However, traditional film-based scanners are gradually being replaced by digital systems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end result is the data can be viewed, moved and stored without a single piece of film ever being exposed.</a:t>
            </a:r>
            <a:endParaRPr lang="en-US" sz="2800" dirty="0" smtClean="0">
              <a:solidFill>
                <a:srgbClr val="000099"/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"/>
            <a:ext cx="500062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Reconstruction of CT Images: Image Formation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1371600" y="1066800"/>
            <a:ext cx="1295400" cy="1143000"/>
          </a:xfrm>
          <a:custGeom>
            <a:avLst/>
            <a:gdLst>
              <a:gd name="T0" fmla="*/ 647700 w 21600"/>
              <a:gd name="T1" fmla="*/ 0 h 21600"/>
              <a:gd name="T2" fmla="*/ 189692 w 21600"/>
              <a:gd name="T3" fmla="*/ 167375 h 21600"/>
              <a:gd name="T4" fmla="*/ 0 w 21600"/>
              <a:gd name="T5" fmla="*/ 571500 h 21600"/>
              <a:gd name="T6" fmla="*/ 189692 w 21600"/>
              <a:gd name="T7" fmla="*/ 975625 h 21600"/>
              <a:gd name="T8" fmla="*/ 647700 w 21600"/>
              <a:gd name="T9" fmla="*/ 1143000 h 21600"/>
              <a:gd name="T10" fmla="*/ 1105708 w 21600"/>
              <a:gd name="T11" fmla="*/ 975625 h 21600"/>
              <a:gd name="T12" fmla="*/ 1295400 w 21600"/>
              <a:gd name="T13" fmla="*/ 571500 h 21600"/>
              <a:gd name="T14" fmla="*/ 1105708 w 21600"/>
              <a:gd name="T15" fmla="*/ 1673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1828800" y="1295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1905000" y="1143000"/>
            <a:ext cx="228600" cy="1524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1981200" y="1447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H="1">
            <a:off x="2133600" y="1371600"/>
            <a:ext cx="1676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3581400" y="1219200"/>
            <a:ext cx="1752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 b="1"/>
              <a:t>REFERENCE DETECTOR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3657600" y="1600200"/>
            <a:ext cx="1752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 b="1"/>
              <a:t>REFERENCE DETECTOR</a:t>
            </a: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H="1" flipV="1">
            <a:off x="2514600" y="16002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19812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524000" y="2743200"/>
            <a:ext cx="914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ADC</a:t>
            </a: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24384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3048000" y="2743200"/>
            <a:ext cx="1447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/>
              <a:t>PREPROCESSOR</a:t>
            </a: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44958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5105400" y="2743200"/>
            <a:ext cx="2057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/>
              <a:t>COMPUTER</a:t>
            </a: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5715000" y="3276600"/>
            <a:ext cx="914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/>
              <a:t>RAW DATA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5410200" y="4114800"/>
            <a:ext cx="1600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/>
              <a:t>CONVOLVED DATA</a:t>
            </a: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 flipH="1">
            <a:off x="4495800" y="441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3276600" y="4114800"/>
            <a:ext cx="1219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/>
              <a:t>BACK </a:t>
            </a:r>
          </a:p>
          <a:p>
            <a:pPr algn="ctr"/>
            <a:r>
              <a:rPr lang="en-US" sz="1200" b="1"/>
              <a:t>PROJECTOR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26670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09600" y="4267200"/>
            <a:ext cx="2057400" cy="304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RECONSTRUCTED DATA</a:t>
            </a: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5257800" y="3810000"/>
            <a:ext cx="1981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PROCESSORS</a:t>
            </a: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>
            <a:off x="914400" y="4572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381000" y="6019800"/>
            <a:ext cx="1066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1524000" y="45720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2286000" y="6019800"/>
            <a:ext cx="1066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TAPE</a:t>
            </a:r>
          </a:p>
        </p:txBody>
      </p:sp>
      <p:sp>
        <p:nvSpPr>
          <p:cNvPr id="58" name="Line 30"/>
          <p:cNvSpPr>
            <a:spLocks noChangeShapeType="1"/>
          </p:cNvSpPr>
          <p:nvPr/>
        </p:nvSpPr>
        <p:spPr bwMode="auto">
          <a:xfrm>
            <a:off x="2362200" y="4572000"/>
            <a:ext cx="3124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5486400" y="6019800"/>
            <a:ext cx="6096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DAC</a:t>
            </a:r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>
            <a:off x="6096000" y="624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7467600" y="6096000"/>
            <a:ext cx="1371600" cy="304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/>
              <a:t>CRT DISPLAY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07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4724400" cy="9144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Radon </a:t>
            </a:r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transformation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08962" cy="453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0099"/>
                </a:solidFill>
              </a:rPr>
              <a:t>In a first-generation scanner, the source-detector track can rotate around the sample, as shown in Fig 1. We will denote the “</a:t>
            </a:r>
            <a:r>
              <a:rPr lang="en-GB" sz="2800" i="1" dirty="0">
                <a:solidFill>
                  <a:srgbClr val="000099"/>
                </a:solidFill>
              </a:rPr>
              <a:t>x-</a:t>
            </a:r>
            <a:r>
              <a:rPr lang="en-GB" sz="2800" dirty="0">
                <a:solidFill>
                  <a:srgbClr val="000099"/>
                </a:solidFill>
              </a:rPr>
              <a:t>axis” along which the assembly slides when the assembly is at angle </a:t>
            </a:r>
            <a:r>
              <a:rPr lang="el-GR" sz="2800" i="1" dirty="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 dirty="0">
                <a:solidFill>
                  <a:srgbClr val="000099"/>
                </a:solidFill>
              </a:rPr>
              <a:t> by </a:t>
            </a:r>
            <a:r>
              <a:rPr lang="en-GB" sz="2800" i="1" dirty="0" err="1">
                <a:solidFill>
                  <a:srgbClr val="000099"/>
                </a:solidFill>
              </a:rPr>
              <a:t>x</a:t>
            </a:r>
            <a:r>
              <a:rPr lang="el-GR" sz="2800" i="1" baseline="-25000" dirty="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 dirty="0">
                <a:solidFill>
                  <a:srgbClr val="000099"/>
                </a:solidFill>
              </a:rPr>
              <a:t> and the perpendicular axis by </a:t>
            </a:r>
            <a:r>
              <a:rPr lang="en-GB" sz="2800" i="1" dirty="0" err="1">
                <a:solidFill>
                  <a:srgbClr val="000099"/>
                </a:solidFill>
              </a:rPr>
              <a:t>y</a:t>
            </a:r>
            <a:r>
              <a:rPr lang="el-GR" sz="2800" i="1" baseline="-25000" dirty="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000099"/>
                </a:solidFill>
              </a:rPr>
              <a:t>Clearly, we may relate our (</a:t>
            </a:r>
            <a:r>
              <a:rPr lang="en-GB" sz="2800" i="1" dirty="0" err="1">
                <a:solidFill>
                  <a:srgbClr val="000099"/>
                </a:solidFill>
              </a:rPr>
              <a:t>x</a:t>
            </a:r>
            <a:r>
              <a:rPr lang="el-GR" sz="2800" i="1" baseline="-25000" dirty="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 dirty="0">
                <a:solidFill>
                  <a:srgbClr val="000099"/>
                </a:solidFill>
              </a:rPr>
              <a:t>,</a:t>
            </a:r>
            <a:r>
              <a:rPr lang="en-GB" sz="2800" i="1" dirty="0">
                <a:solidFill>
                  <a:srgbClr val="000099"/>
                </a:solidFill>
              </a:rPr>
              <a:t> </a:t>
            </a:r>
            <a:r>
              <a:rPr lang="en-GB" sz="2800" i="1" dirty="0" err="1">
                <a:solidFill>
                  <a:srgbClr val="000099"/>
                </a:solidFill>
              </a:rPr>
              <a:t>y</a:t>
            </a:r>
            <a:r>
              <a:rPr lang="el-GR" sz="2800" i="1" baseline="-25000" dirty="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 dirty="0">
                <a:solidFill>
                  <a:srgbClr val="000099"/>
                </a:solidFill>
              </a:rPr>
              <a:t>) coordinates to the coordinates in the un-rotated lab frame by 																										[5]</a:t>
            </a:r>
          </a:p>
          <a:p>
            <a:pPr lvl="4">
              <a:lnSpc>
                <a:spcPct val="90000"/>
              </a:lnSpc>
            </a:pPr>
            <a:endParaRPr lang="en-GB" sz="2800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en-GB" sz="2800" dirty="0">
              <a:solidFill>
                <a:srgbClr val="000099"/>
              </a:solidFill>
            </a:endParaRPr>
          </a:p>
          <a:p>
            <a:pPr lvl="4">
              <a:lnSpc>
                <a:spcPct val="90000"/>
              </a:lnSpc>
            </a:pPr>
            <a:endParaRPr lang="en-GB" sz="1800" dirty="0"/>
          </a:p>
          <a:p>
            <a:pPr lvl="4">
              <a:lnSpc>
                <a:spcPct val="90000"/>
              </a:lnSpc>
            </a:pPr>
            <a:endParaRPr lang="en-GB" sz="1800" dirty="0"/>
          </a:p>
          <a:p>
            <a:pPr lvl="4">
              <a:lnSpc>
                <a:spcPct val="90000"/>
              </a:lnSpc>
            </a:pPr>
            <a:endParaRPr lang="en-GB" sz="1800" dirty="0"/>
          </a:p>
          <a:p>
            <a:pPr lvl="4">
              <a:lnSpc>
                <a:spcPct val="90000"/>
              </a:lnSpc>
            </a:pPr>
            <a:endParaRPr lang="en-GB" dirty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2932113" y="4868863"/>
          <a:ext cx="324008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4" imgW="1346200" imgH="457200" progId="Equation.3">
                  <p:embed/>
                </p:oleObj>
              </mc:Choice>
              <mc:Fallback>
                <p:oleObj name="Equation" r:id="rId4" imgW="1346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4868863"/>
                        <a:ext cx="3240087" cy="110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1398668355E\Pictures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1" y="188913"/>
            <a:ext cx="5029200" cy="1131887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Figure 2: Relationship between Real Space and Radon Space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341438"/>
            <a:ext cx="8748713" cy="4179887"/>
          </a:xfrm>
          <a:noFill/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755650" y="5600700"/>
            <a:ext cx="79930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just" eaLnBrk="1" hangingPunct="1">
              <a:lnSpc>
                <a:spcPct val="70000"/>
              </a:lnSpc>
            </a:pPr>
            <a:r>
              <a:rPr lang="en-GB" sz="2000">
                <a:solidFill>
                  <a:srgbClr val="000099"/>
                </a:solidFill>
              </a:rPr>
              <a:t>Highlighted point on right shows where the value </a:t>
            </a:r>
            <a:r>
              <a:rPr lang="el-GR" sz="20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λ</a:t>
            </a:r>
            <a:r>
              <a:rPr lang="el-GR" sz="20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000" i="1">
                <a:solidFill>
                  <a:srgbClr val="000099"/>
                </a:solidFill>
              </a:rPr>
              <a:t> </a:t>
            </a:r>
            <a:r>
              <a:rPr lang="en-GB" sz="2000">
                <a:solidFill>
                  <a:srgbClr val="000099"/>
                </a:solidFill>
              </a:rPr>
              <a:t>(</a:t>
            </a:r>
            <a:r>
              <a:rPr lang="en-GB" sz="2000" i="1">
                <a:solidFill>
                  <a:srgbClr val="000099"/>
                </a:solidFill>
              </a:rPr>
              <a:t>x</a:t>
            </a:r>
            <a:r>
              <a:rPr lang="el-GR" sz="20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000">
                <a:solidFill>
                  <a:srgbClr val="000099"/>
                </a:solidFill>
              </a:rPr>
              <a:t>) created by passing the x-ray beam through the sample at angle </a:t>
            </a:r>
            <a:r>
              <a:rPr lang="el-GR" sz="20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000" i="1">
                <a:solidFill>
                  <a:srgbClr val="000099"/>
                </a:solidFill>
              </a:rPr>
              <a:t> </a:t>
            </a:r>
            <a:r>
              <a:rPr lang="en-GB" sz="2000">
                <a:solidFill>
                  <a:srgbClr val="000099"/>
                </a:solidFill>
              </a:rPr>
              <a:t> and point </a:t>
            </a:r>
            <a:r>
              <a:rPr lang="en-GB" sz="2000" i="1">
                <a:solidFill>
                  <a:srgbClr val="000099"/>
                </a:solidFill>
              </a:rPr>
              <a:t>x</a:t>
            </a:r>
            <a:r>
              <a:rPr lang="el-GR" sz="20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000">
                <a:solidFill>
                  <a:srgbClr val="000099"/>
                </a:solidFill>
              </a:rPr>
              <a:t> is placed. Note that, as is conventional, the range of </a:t>
            </a:r>
            <a:r>
              <a:rPr lang="el-GR" sz="20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000">
                <a:solidFill>
                  <a:srgbClr val="000099"/>
                </a:solidFill>
              </a:rPr>
              <a:t> is [-</a:t>
            </a:r>
            <a:r>
              <a:rPr lang="el-GR" sz="2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π</a:t>
            </a:r>
            <a:r>
              <a:rPr lang="en-GB" sz="2000">
                <a:solidFill>
                  <a:srgbClr val="000099"/>
                </a:solidFill>
              </a:rPr>
              <a:t> </a:t>
            </a:r>
            <a:r>
              <a:rPr lang="en-GB" sz="2000" i="1">
                <a:solidFill>
                  <a:srgbClr val="000099"/>
                </a:solidFill>
              </a:rPr>
              <a:t>/</a:t>
            </a:r>
            <a:r>
              <a:rPr lang="en-GB" sz="2000">
                <a:solidFill>
                  <a:srgbClr val="000099"/>
                </a:solidFill>
              </a:rPr>
              <a:t> 2</a:t>
            </a:r>
            <a:r>
              <a:rPr lang="en-GB" sz="2000" i="1">
                <a:solidFill>
                  <a:srgbClr val="000099"/>
                </a:solidFill>
              </a:rPr>
              <a:t>, </a:t>
            </a:r>
            <a:r>
              <a:rPr lang="en-GB" sz="2000">
                <a:solidFill>
                  <a:srgbClr val="000099"/>
                </a:solidFill>
              </a:rPr>
              <a:t>+</a:t>
            </a:r>
            <a:r>
              <a:rPr lang="el-GR" sz="20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π</a:t>
            </a:r>
            <a:r>
              <a:rPr lang="en-GB" sz="2000" i="1">
                <a:solidFill>
                  <a:srgbClr val="000099"/>
                </a:solidFill>
              </a:rPr>
              <a:t> / </a:t>
            </a:r>
            <a:r>
              <a:rPr lang="en-GB" sz="2000">
                <a:solidFill>
                  <a:srgbClr val="000099"/>
                </a:solidFill>
              </a:rPr>
              <a:t>2], since the remaining values of </a:t>
            </a:r>
            <a:r>
              <a:rPr lang="el-GR" sz="20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000">
                <a:solidFill>
                  <a:srgbClr val="000099"/>
                </a:solidFill>
              </a:rPr>
              <a:t> simply duplicate this range in the ideal case.</a:t>
            </a:r>
            <a:r>
              <a:rPr lang="en-GB" sz="2400"/>
              <a:t>   </a:t>
            </a:r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r>
              <a:rPr lang="en-GB" sz="2800">
                <a:solidFill>
                  <a:srgbClr val="000099"/>
                </a:solidFill>
              </a:rPr>
              <a:t>Hence, the “projection signal” when the gantry is at angle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 is</a:t>
            </a:r>
          </a:p>
          <a:p>
            <a:pPr>
              <a:buFontTx/>
              <a:buNone/>
            </a:pPr>
            <a:r>
              <a:rPr lang="en-GB" sz="2800">
                <a:solidFill>
                  <a:srgbClr val="000099"/>
                </a:solidFill>
              </a:rPr>
              <a:t>								[6]</a:t>
            </a:r>
          </a:p>
          <a:p>
            <a:pPr>
              <a:buFontTx/>
              <a:buNone/>
            </a:pPr>
            <a:endParaRPr lang="en-GB" sz="2800">
              <a:solidFill>
                <a:srgbClr val="000099"/>
              </a:solidFill>
            </a:endParaRPr>
          </a:p>
          <a:p>
            <a:r>
              <a:rPr lang="en-GB" sz="2800">
                <a:solidFill>
                  <a:srgbClr val="000099"/>
                </a:solidFill>
              </a:rPr>
              <a:t>We define the </a:t>
            </a:r>
            <a:r>
              <a:rPr lang="en-GB" sz="2800" i="1">
                <a:solidFill>
                  <a:srgbClr val="000099"/>
                </a:solidFill>
              </a:rPr>
              <a:t>Radon transform</a:t>
            </a:r>
            <a:r>
              <a:rPr lang="en-GB" sz="2800">
                <a:solidFill>
                  <a:srgbClr val="000099"/>
                </a:solidFill>
              </a:rPr>
              <a:t> as</a:t>
            </a:r>
          </a:p>
          <a:p>
            <a:pPr>
              <a:buFontTx/>
              <a:buNone/>
            </a:pPr>
            <a:r>
              <a:rPr lang="en-GB" sz="2800">
                <a:solidFill>
                  <a:srgbClr val="000099"/>
                </a:solidFill>
              </a:rPr>
              <a:t>																[7]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195513" y="2349500"/>
          <a:ext cx="41767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Equation" r:id="rId4" imgW="1993900" imgH="279400" progId="Equation.3">
                  <p:embed/>
                </p:oleObj>
              </mc:Choice>
              <mc:Fallback>
                <p:oleObj name="Equation" r:id="rId4" imgW="19939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349500"/>
                        <a:ext cx="4176712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258888" y="3789363"/>
          <a:ext cx="54721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Equation" r:id="rId6" imgW="2438400" imgH="495300" progId="Equation.3">
                  <p:embed/>
                </p:oleObj>
              </mc:Choice>
              <mc:Fallback>
                <p:oleObj name="Equation" r:id="rId6" imgW="24384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89363"/>
                        <a:ext cx="5472112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1398668355E\Pictures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3686175" y="274638"/>
            <a:ext cx="50768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Attenuation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(x-ray intensity)</a:t>
            </a:r>
          </a:p>
        </p:txBody>
      </p:sp>
      <p:pic>
        <p:nvPicPr>
          <p:cNvPr id="27651" name="Picture 5" descr="img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863" y="2362200"/>
            <a:ext cx="49657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3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mg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00175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3686175" y="274638"/>
            <a:ext cx="5076825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X-ray Attenuation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(cont’d)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2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599" y="457200"/>
            <a:ext cx="4873625" cy="7921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Radon Space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solidFill>
                  <a:srgbClr val="000099"/>
                </a:solidFill>
              </a:rPr>
              <a:t>We define a new “space”, called </a:t>
            </a:r>
            <a:r>
              <a:rPr lang="en-GB" sz="2800" i="1">
                <a:solidFill>
                  <a:srgbClr val="000099"/>
                </a:solidFill>
              </a:rPr>
              <a:t>Radon space</a:t>
            </a:r>
            <a:r>
              <a:rPr lang="en-GB" sz="2800">
                <a:solidFill>
                  <a:srgbClr val="000099"/>
                </a:solidFill>
              </a:rPr>
              <a:t>, in much the same way as one defines reciprocal domains in a 2-D Fourier transform. Radon space has two dimensions 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 and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 . At the general point (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,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), we “store” the result of the projection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λ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(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rgbClr val="000099"/>
                </a:solidFill>
              </a:rPr>
              <a:t>Taking lots of projections at a complete range of 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 and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 “fills” Radon space with data, in much the same way that we filled Fourier space with our 2-D MRI data.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4" y="274638"/>
            <a:ext cx="5000625" cy="1143000"/>
          </a:xfrm>
        </p:spPr>
        <p:txBody>
          <a:bodyPr/>
          <a:lstStyle/>
          <a:p>
            <a:r>
              <a:rPr lang="en-US" dirty="0" smtClean="0"/>
              <a:t>CT ‘X’ Axis</a:t>
            </a:r>
            <a:endParaRPr lang="en-US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arionhospital.org/assets/images/CT_Sc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8815"/>
            <a:ext cx="4346185" cy="52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133600" y="3124200"/>
            <a:ext cx="42672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6400" y="2895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‘X’</a:t>
            </a:r>
          </a:p>
          <a:p>
            <a:pPr algn="ctr"/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/>
          <a:lstStyle/>
          <a:p>
            <a:r>
              <a:rPr lang="en-US" dirty="0" smtClean="0"/>
              <a:t>CT ‘Y’ Axis</a:t>
            </a:r>
            <a:endParaRPr lang="en-US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clarionhospital.org/assets/images/CT_Sc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92" y="1520825"/>
            <a:ext cx="428860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4800600" y="1828800"/>
            <a:ext cx="0" cy="2590800"/>
          </a:xfrm>
          <a:prstGeom prst="line">
            <a:avLst/>
          </a:prstGeom>
          <a:noFill/>
          <a:ln w="444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53000" y="15240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‘Y’</a:t>
            </a:r>
          </a:p>
          <a:p>
            <a:pPr algn="ctr"/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8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/>
          <a:lstStyle/>
          <a:p>
            <a:r>
              <a:rPr lang="en-US" dirty="0" smtClean="0"/>
              <a:t>CT ‘Z’ Axis</a:t>
            </a:r>
            <a:endParaRPr lang="en-US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dicine.osu.edu/radiology/images/Dept_Info_images/news_images/Siemens_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553200" cy="52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 flipV="1">
            <a:off x="4114800" y="3941094"/>
            <a:ext cx="2133600" cy="2438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24600" y="5257800"/>
            <a:ext cx="609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‘Z’</a:t>
            </a:r>
          </a:p>
          <a:p>
            <a:pPr algn="ctr"/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4" y="274638"/>
            <a:ext cx="500062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Imaging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Goal of x-ray CT is to reconstruct an image whose signal intensity at every point in region imaged is proportional to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μ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z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), where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μ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is linear attenuation coefficient for x-rays. 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 practice,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μ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is a function of x-ray energy as well as position and this introduces a number of complications that we will not investigate here.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X-ray CT is now a mature (though still rapidly developing) technology and a vital component of hospital diagnosis.</a:t>
            </a:r>
            <a:endParaRPr lang="en-US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37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/>
          <a:lstStyle/>
          <a:p>
            <a:r>
              <a:rPr lang="en-US" dirty="0" smtClean="0"/>
              <a:t>CT </a:t>
            </a:r>
            <a:r>
              <a:rPr lang="en-US" dirty="0" err="1" smtClean="0"/>
              <a:t>Isocenter</a:t>
            </a:r>
            <a:endParaRPr lang="en-US" dirty="0"/>
          </a:p>
        </p:txBody>
      </p:sp>
      <p:pic>
        <p:nvPicPr>
          <p:cNvPr id="4" name="Picture 5" descr="http://medicine.osu.edu/radiology/images/Dept_Info_images/news_images/Siemens_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3040"/>
            <a:ext cx="6553200" cy="52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590800" y="3672841"/>
            <a:ext cx="31226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4189476" y="2377440"/>
            <a:ext cx="10668" cy="249936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4265676" y="1920240"/>
            <a:ext cx="1830324" cy="167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004560" y="1767840"/>
            <a:ext cx="1310640" cy="557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ISOCENTER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134612" y="3596641"/>
            <a:ext cx="131064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60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33375"/>
            <a:ext cx="5230813" cy="113188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Fig 3. </a:t>
            </a:r>
            <a:r>
              <a:rPr lang="en-GB" sz="3200" dirty="0" err="1">
                <a:solidFill>
                  <a:schemeClr val="accent3">
                    <a:lumMod val="50000"/>
                  </a:schemeClr>
                </a:solidFill>
              </a:rPr>
              <a:t>Sinograms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 for sample consisting of a small number of isolated objects. 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828800"/>
            <a:ext cx="8640763" cy="4079875"/>
          </a:xfrm>
          <a:noFill/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684213" y="5949950"/>
            <a:ext cx="774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000099"/>
                </a:solidFill>
              </a:rPr>
              <a:t>In this diagram, the full range of </a:t>
            </a:r>
            <a:r>
              <a:rPr lang="el-GR" sz="2400" b="1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400" b="1">
                <a:solidFill>
                  <a:srgbClr val="000099"/>
                </a:solidFill>
              </a:rPr>
              <a:t> is [-</a:t>
            </a:r>
            <a:r>
              <a:rPr lang="el-GR" sz="2400" b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π</a:t>
            </a:r>
            <a:r>
              <a:rPr lang="en-GB" sz="2400" b="1" i="1">
                <a:solidFill>
                  <a:srgbClr val="000099"/>
                </a:solidFill>
              </a:rPr>
              <a:t>, </a:t>
            </a:r>
            <a:r>
              <a:rPr lang="en-GB" sz="2400" b="1">
                <a:solidFill>
                  <a:srgbClr val="000099"/>
                </a:solidFill>
              </a:rPr>
              <a:t>+</a:t>
            </a:r>
            <a:r>
              <a:rPr lang="el-GR" sz="2400" b="1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π</a:t>
            </a:r>
            <a:r>
              <a:rPr lang="en-GB" sz="2400" b="1" i="1">
                <a:solidFill>
                  <a:srgbClr val="000099"/>
                </a:solidFill>
              </a:rPr>
              <a:t> </a:t>
            </a:r>
            <a:r>
              <a:rPr lang="en-GB" sz="2400" b="1">
                <a:solidFill>
                  <a:srgbClr val="000099"/>
                </a:solidFill>
              </a:rPr>
              <a:t>] is displayed.</a:t>
            </a:r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1" y="333375"/>
            <a:ext cx="5257800" cy="113188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Relationship between “real space” and Radon space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>
                <a:solidFill>
                  <a:srgbClr val="000099"/>
                </a:solidFill>
              </a:rPr>
              <a:t>Consider how the sinogram for a sample consisting of a </a:t>
            </a:r>
            <a:r>
              <a:rPr lang="en-GB" sz="2800" i="1">
                <a:solidFill>
                  <a:srgbClr val="000099"/>
                </a:solidFill>
              </a:rPr>
              <a:t>single point</a:t>
            </a:r>
            <a:r>
              <a:rPr lang="en-GB" sz="2800">
                <a:solidFill>
                  <a:srgbClr val="000099"/>
                </a:solidFill>
              </a:rPr>
              <a:t> in real (image) space will manifest in Radon space. </a:t>
            </a:r>
          </a:p>
          <a:p>
            <a:r>
              <a:rPr lang="en-GB" sz="2800">
                <a:solidFill>
                  <a:srgbClr val="000099"/>
                </a:solidFill>
              </a:rPr>
              <a:t>For a given angle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, all locations 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 lead to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λ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(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) = 0, except the one coinciding with the projection that goes through point (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n-GB" sz="2800" baseline="-25000">
                <a:solidFill>
                  <a:srgbClr val="000099"/>
                </a:solidFill>
              </a:rPr>
              <a:t>0</a:t>
            </a:r>
            <a:r>
              <a:rPr lang="en-GB" sz="2800">
                <a:solidFill>
                  <a:srgbClr val="000099"/>
                </a:solidFill>
              </a:rPr>
              <a:t>, </a:t>
            </a:r>
            <a:r>
              <a:rPr lang="en-GB" sz="2800" i="1">
                <a:solidFill>
                  <a:srgbClr val="000099"/>
                </a:solidFill>
              </a:rPr>
              <a:t>y</a:t>
            </a:r>
            <a:r>
              <a:rPr lang="en-GB" sz="2800" baseline="-25000">
                <a:solidFill>
                  <a:srgbClr val="000099"/>
                </a:solidFill>
              </a:rPr>
              <a:t>0</a:t>
            </a:r>
            <a:r>
              <a:rPr lang="en-GB" sz="2800">
                <a:solidFill>
                  <a:srgbClr val="000099"/>
                </a:solidFill>
              </a:rPr>
              <a:t>) in real space. From Equation 5, this will be the projection where 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  = 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n-GB" sz="2800" baseline="-25000">
                <a:solidFill>
                  <a:srgbClr val="000099"/>
                </a:solidFill>
              </a:rPr>
              <a:t>0</a:t>
            </a:r>
            <a:r>
              <a:rPr lang="en-GB" sz="2800">
                <a:solidFill>
                  <a:srgbClr val="000099"/>
                </a:solidFill>
              </a:rPr>
              <a:t> cos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  + </a:t>
            </a:r>
            <a:r>
              <a:rPr lang="en-GB" sz="2800" i="1">
                <a:solidFill>
                  <a:srgbClr val="000099"/>
                </a:solidFill>
              </a:rPr>
              <a:t>y</a:t>
            </a:r>
            <a:r>
              <a:rPr lang="en-GB" sz="2800" baseline="-25000">
                <a:solidFill>
                  <a:srgbClr val="000099"/>
                </a:solidFill>
              </a:rPr>
              <a:t>0</a:t>
            </a:r>
            <a:r>
              <a:rPr lang="en-GB" sz="2800">
                <a:solidFill>
                  <a:srgbClr val="000099"/>
                </a:solidFill>
              </a:rPr>
              <a:t> sin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47800"/>
            <a:ext cx="813435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sz="2800" dirty="0">
                <a:solidFill>
                  <a:srgbClr val="000099"/>
                </a:solidFill>
              </a:rPr>
              <a:t>Thus, all points in the Radon space corresponding to the single-point object are zero, except along the track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99"/>
                </a:solidFill>
              </a:rPr>
              <a:t>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99"/>
                </a:solidFill>
              </a:rPr>
              <a:t>									[8]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99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99"/>
                </a:solidFill>
              </a:rPr>
              <a:t>		where </a:t>
            </a:r>
            <a:r>
              <a:rPr lang="en-GB" sz="2800" i="1" dirty="0">
                <a:solidFill>
                  <a:srgbClr val="000099"/>
                </a:solidFill>
              </a:rPr>
              <a:t>R</a:t>
            </a:r>
            <a:r>
              <a:rPr lang="en-GB" sz="2800" dirty="0">
                <a:solidFill>
                  <a:srgbClr val="000099"/>
                </a:solidFill>
              </a:rPr>
              <a:t> = (</a:t>
            </a:r>
            <a:r>
              <a:rPr lang="en-GB" sz="2800" i="1" dirty="0">
                <a:solidFill>
                  <a:srgbClr val="000099"/>
                </a:solidFill>
              </a:rPr>
              <a:t>x</a:t>
            </a:r>
            <a:r>
              <a:rPr lang="en-GB" sz="2800" baseline="30000" dirty="0">
                <a:solidFill>
                  <a:srgbClr val="000099"/>
                </a:solidFill>
              </a:rPr>
              <a:t>2</a:t>
            </a:r>
            <a:r>
              <a:rPr lang="en-GB" sz="2800" dirty="0">
                <a:solidFill>
                  <a:srgbClr val="000099"/>
                </a:solidFill>
              </a:rPr>
              <a:t> + </a:t>
            </a:r>
            <a:r>
              <a:rPr lang="en-GB" sz="2800" i="1" dirty="0">
                <a:solidFill>
                  <a:srgbClr val="000099"/>
                </a:solidFill>
              </a:rPr>
              <a:t>y</a:t>
            </a:r>
            <a:r>
              <a:rPr lang="en-GB" sz="2800" baseline="30000" dirty="0">
                <a:solidFill>
                  <a:srgbClr val="000099"/>
                </a:solidFill>
              </a:rPr>
              <a:t>2</a:t>
            </a:r>
            <a:r>
              <a:rPr lang="en-GB" sz="2800" dirty="0">
                <a:solidFill>
                  <a:srgbClr val="000099"/>
                </a:solidFill>
              </a:rPr>
              <a:t>)</a:t>
            </a:r>
            <a:r>
              <a:rPr lang="en-GB" sz="2800" baseline="30000" dirty="0">
                <a:solidFill>
                  <a:srgbClr val="000099"/>
                </a:solidFill>
              </a:rPr>
              <a:t>1/2</a:t>
            </a:r>
            <a:r>
              <a:rPr lang="en-GB" sz="2800" dirty="0">
                <a:solidFill>
                  <a:srgbClr val="000099"/>
                </a:solidFill>
              </a:rPr>
              <a:t> and </a:t>
            </a:r>
            <a:r>
              <a:rPr lang="el-GR" sz="2800" i="1" dirty="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 baseline="-25000" dirty="0">
                <a:solidFill>
                  <a:srgbClr val="000099"/>
                </a:solidFill>
              </a:rPr>
              <a:t>0</a:t>
            </a:r>
            <a:r>
              <a:rPr lang="en-GB" sz="2800" dirty="0">
                <a:solidFill>
                  <a:srgbClr val="000099"/>
                </a:solidFill>
              </a:rPr>
              <a:t> = tan</a:t>
            </a:r>
            <a:r>
              <a:rPr lang="en-GB" sz="2800" i="1" baseline="30000" dirty="0">
                <a:solidFill>
                  <a:srgbClr val="000099"/>
                </a:solidFill>
              </a:rPr>
              <a:t>-</a:t>
            </a:r>
            <a:r>
              <a:rPr lang="en-GB" sz="2800" baseline="30000" dirty="0">
                <a:solidFill>
                  <a:srgbClr val="000099"/>
                </a:solidFill>
              </a:rPr>
              <a:t>1</a:t>
            </a:r>
            <a:r>
              <a:rPr lang="en-GB" sz="2800" dirty="0">
                <a:solidFill>
                  <a:srgbClr val="000099"/>
                </a:solidFill>
              </a:rPr>
              <a:t> ( </a:t>
            </a:r>
            <a:r>
              <a:rPr lang="en-GB" sz="2800" i="1" dirty="0" err="1">
                <a:solidFill>
                  <a:srgbClr val="000099"/>
                </a:solidFill>
              </a:rPr>
              <a:t>y</a:t>
            </a:r>
            <a:r>
              <a:rPr lang="en-GB" sz="2800" i="1" dirty="0">
                <a:solidFill>
                  <a:srgbClr val="000099"/>
                </a:solidFill>
              </a:rPr>
              <a:t> / </a:t>
            </a:r>
            <a:r>
              <a:rPr lang="en-GB" sz="2800" i="1" dirty="0" err="1">
                <a:solidFill>
                  <a:srgbClr val="000099"/>
                </a:solidFill>
              </a:rPr>
              <a:t>x</a:t>
            </a:r>
            <a:r>
              <a:rPr lang="en-GB" sz="2800" dirty="0">
                <a:solidFill>
                  <a:srgbClr val="000099"/>
                </a:solidFill>
              </a:rPr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rgbClr val="000099"/>
                </a:solidFill>
              </a:rPr>
              <a:t>If we have a composite object, then the filled Radon  space is simply the sum of all the individual points making up the object (i.e. multiple sinusoids, with different values of </a:t>
            </a:r>
            <a:r>
              <a:rPr lang="en-GB" sz="2800" i="1" dirty="0">
                <a:solidFill>
                  <a:srgbClr val="000099"/>
                </a:solidFill>
              </a:rPr>
              <a:t>R</a:t>
            </a:r>
            <a:r>
              <a:rPr lang="en-GB" sz="2800" dirty="0">
                <a:solidFill>
                  <a:srgbClr val="000099"/>
                </a:solidFill>
              </a:rPr>
              <a:t> and </a:t>
            </a:r>
            <a:r>
              <a:rPr lang="el-GR" sz="2800" i="1" dirty="0">
                <a:solidFill>
                  <a:srgbClr val="000099"/>
                </a:solidFill>
              </a:rPr>
              <a:t>φ</a:t>
            </a:r>
            <a:r>
              <a:rPr lang="en-GB" sz="2800" baseline="-25000" dirty="0">
                <a:solidFill>
                  <a:srgbClr val="000099"/>
                </a:solidFill>
              </a:rPr>
              <a:t>0</a:t>
            </a:r>
            <a:r>
              <a:rPr lang="en-GB" sz="2800" dirty="0">
                <a:solidFill>
                  <a:srgbClr val="000099"/>
                </a:solidFill>
              </a:rPr>
              <a:t>). See Fig 3 for an illustration of this.</a:t>
            </a:r>
          </a:p>
          <a:p>
            <a:pPr>
              <a:lnSpc>
                <a:spcPct val="80000"/>
              </a:lnSpc>
            </a:pPr>
            <a:endParaRPr lang="en-GB" sz="2800" dirty="0"/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2492375"/>
          <a:ext cx="65516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4" imgW="2298700" imgH="241300" progId="Equation.3">
                  <p:embed/>
                </p:oleObj>
              </mc:Choice>
              <mc:Fallback>
                <p:oleObj name="Equation" r:id="rId4" imgW="2298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2375"/>
                        <a:ext cx="6551613" cy="688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3D0-F24B-0346-A4DD-0DC22EFAB22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33375"/>
            <a:ext cx="5156200" cy="1131888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</a:rPr>
              <a:t>Reconstruction of CT </a:t>
            </a:r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</a:rPr>
              <a:t>images (cont’d)</a:t>
            </a:r>
            <a:endParaRPr lang="en-GB" sz="4000" b="1" dirty="0">
              <a:solidFill>
                <a:srgbClr val="000099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en-GB" sz="2800">
                <a:solidFill>
                  <a:srgbClr val="000099"/>
                </a:solidFill>
              </a:rPr>
              <a:t>This is performed by a process known as back-projection, for which the procedure is as follows:</a:t>
            </a:r>
          </a:p>
          <a:p>
            <a:r>
              <a:rPr lang="en-GB" sz="2800">
                <a:solidFill>
                  <a:srgbClr val="000099"/>
                </a:solidFill>
              </a:rPr>
              <a:t>Consider one row of the sinogram, corresponding to angle </a:t>
            </a:r>
            <a:r>
              <a:rPr lang="el-GR" sz="28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 i="1">
                <a:solidFill>
                  <a:srgbClr val="000099"/>
                </a:solidFill>
              </a:rPr>
              <a:t>. </a:t>
            </a:r>
            <a:r>
              <a:rPr lang="en-GB" sz="2800">
                <a:solidFill>
                  <a:srgbClr val="000099"/>
                </a:solidFill>
              </a:rPr>
              <a:t>Note how in Fig 3, the value of the Radon transform  </a:t>
            </a:r>
            <a:r>
              <a:rPr lang="el-GR" sz="28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λ</a:t>
            </a:r>
            <a:r>
              <a:rPr lang="el-GR" sz="2800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(</a:t>
            </a:r>
            <a:r>
              <a:rPr lang="en-GB" sz="2800" i="1">
                <a:solidFill>
                  <a:srgbClr val="000099"/>
                </a:solidFill>
              </a:rPr>
              <a:t>x</a:t>
            </a:r>
            <a:r>
              <a:rPr lang="el-GR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φ</a:t>
            </a:r>
            <a:r>
              <a:rPr lang="en-GB" sz="2800">
                <a:solidFill>
                  <a:srgbClr val="000099"/>
                </a:solidFill>
              </a:rPr>
              <a:t>) is represented by the grey level of the pixel. When we look at a single row (i.e., a 1-D set of data), we can draw this as a graph — see Fig 4(a). Fig 4(b) shows a typical set of such line profiles at different projection angles.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5086350" cy="1131887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Fig 4a. Relationship of 1-D projection through the sample and row in </a:t>
            </a:r>
            <a:r>
              <a:rPr lang="en-GB" sz="3200" dirty="0" err="1">
                <a:solidFill>
                  <a:schemeClr val="accent3">
                    <a:lumMod val="50000"/>
                  </a:schemeClr>
                </a:solidFill>
              </a:rPr>
              <a:t>sinogram</a:t>
            </a:r>
            <a:endParaRPr lang="en-GB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973263"/>
            <a:ext cx="8497888" cy="4059237"/>
          </a:xfrm>
          <a:noFill/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74638"/>
            <a:ext cx="5257800" cy="140176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Fig 4b. Projections at different angles correspond to different rows of the </a:t>
            </a:r>
            <a:r>
              <a:rPr lang="en-GB" sz="3200" dirty="0" err="1">
                <a:solidFill>
                  <a:schemeClr val="accent3">
                    <a:lumMod val="50000"/>
                  </a:schemeClr>
                </a:solidFill>
              </a:rPr>
              <a:t>sinogram</a:t>
            </a:r>
            <a:endParaRPr lang="en-GB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212850"/>
            <a:ext cx="6983412" cy="5591175"/>
          </a:xfrm>
          <a:noFill/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88913"/>
            <a:ext cx="5334000" cy="1563688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Fig 4c. Back-projection of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</a:rPr>
              <a:t>sinogram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 rows to form an image.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  The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high-intensity areas of image correspond to crossing points of all three back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-projections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of profiles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574800"/>
            <a:ext cx="8064500" cy="5018088"/>
          </a:xfrm>
          <a:noFill/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733800" y="228600"/>
            <a:ext cx="502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General </a:t>
            </a: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Principles </a:t>
            </a:r>
          </a:p>
          <a:p>
            <a:pPr algn="ctr"/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of Image Reconstruction</a:t>
            </a:r>
            <a:endParaRPr lang="en-GB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/>
              <a:t>Image Display - Pixels and voxels</a:t>
            </a:r>
          </a:p>
        </p:txBody>
      </p:sp>
      <p:pic>
        <p:nvPicPr>
          <p:cNvPr id="28676" name="Picture 4" descr="npo0001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01837"/>
            <a:ext cx="6553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PIXEL Size Dependencies: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MATRIX SIZE</a:t>
            </a:r>
          </a:p>
          <a:p>
            <a:pPr eaLnBrk="1" hangingPunct="1"/>
            <a:r>
              <a:rPr lang="en-US" dirty="0" smtClean="0"/>
              <a:t>FOV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Comparisons of CT Generations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18664"/>
              </p:ext>
            </p:extLst>
          </p:nvPr>
        </p:nvGraphicFramePr>
        <p:xfrm>
          <a:off x="304800" y="1600200"/>
          <a:ext cx="85344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143000"/>
                <a:gridCol w="990600"/>
                <a:gridCol w="990600"/>
                <a:gridCol w="1143000"/>
                <a:gridCol w="1219200"/>
                <a:gridCol w="1066800"/>
                <a:gridCol w="1066800"/>
              </a:tblGrid>
              <a:tr h="370840">
                <a:tc gridSpan="8">
                  <a:txBody>
                    <a:bodyPr/>
                    <a:lstStyle/>
                    <a:p>
                      <a:r>
                        <a:rPr lang="en-US" dirty="0" smtClean="0"/>
                        <a:t>Comparison of CT Generations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Generation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Source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Source</a:t>
                      </a:r>
                      <a:r>
                        <a:rPr lang="en-US" sz="1000" baseline="0" dirty="0" smtClean="0"/>
                        <a:t> Collimation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Detector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Detector Collimation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Source-Detector Movement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Advantages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Disadvantages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Single x-ray</a:t>
                      </a:r>
                      <a:r>
                        <a:rPr lang="en-US" sz="1000" baseline="0" dirty="0" smtClean="0"/>
                        <a:t> tube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Pencil beam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Single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Move linearly and rotate in unison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Scattered energy is undetected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Slow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Single x-ray</a:t>
                      </a:r>
                      <a:r>
                        <a:rPr lang="en-US" sz="1000" baseline="0" dirty="0" smtClean="0"/>
                        <a:t> tube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Fan  beam, not enough to cover FOV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Multiple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Collimated to source direction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Move linearly and rotate in unison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Faster than 1G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Lower efficiency and larger noise</a:t>
                      </a:r>
                      <a:r>
                        <a:rPr lang="en-US" sz="1000" baseline="0" dirty="0" smtClean="0"/>
                        <a:t> because of the collimators in directors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Single x-ray</a:t>
                      </a:r>
                      <a:r>
                        <a:rPr lang="en-US" sz="1000" baseline="0" dirty="0" smtClean="0"/>
                        <a:t> tube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Fan  beam,  enough to cover FOV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Many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Collimated to source direction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Rotate in synchrony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Faster</a:t>
                      </a:r>
                      <a:r>
                        <a:rPr lang="en-US" sz="1000" baseline="0" dirty="0" smtClean="0"/>
                        <a:t> than 2G, continuous rotation using slip ring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Moe expensive than 2G, low efficiency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Single x-ray</a:t>
                      </a:r>
                      <a:r>
                        <a:rPr lang="en-US" sz="1000" baseline="0" dirty="0" smtClean="0"/>
                        <a:t> tube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Fan beam covers FOV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Stationary ring of detectors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Cannot collimate detectors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Detectors are fixed,</a:t>
                      </a:r>
                      <a:r>
                        <a:rPr lang="en-US" sz="1000" baseline="0" dirty="0" smtClean="0"/>
                        <a:t> source rotates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Higher efficiency than 3G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High scattering since detectors are not collimated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5G (EBCT)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Many Tungsten anodes in a single large tube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Fan beam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Stationary ring of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Cannot collimate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moving parts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Extremely fast, capable of stop-action imaging of beating heart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High cost, difficult to calibrate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6G (Spiral</a:t>
                      </a:r>
                      <a:r>
                        <a:rPr lang="en-US" sz="1000" baseline="0" dirty="0" smtClean="0"/>
                        <a:t> CT)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3G/4G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3G/4G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3G/4G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3G/4G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3G/4G plus linear patient table motion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Fast 3D images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 bit more expensive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7G (Multi-slice CT)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Single x-ray</a:t>
                      </a:r>
                      <a:r>
                        <a:rPr lang="en-US" sz="1000" baseline="0" dirty="0" smtClean="0"/>
                        <a:t> tube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Cone beam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Multiple arrays of detectors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Collimated to source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3G/4G/6G motion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Fast 3D images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Expensive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41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PIXEL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vs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VOXEL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914400" y="3352800"/>
            <a:ext cx="1752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PIXEL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4724400" y="3505200"/>
            <a:ext cx="2057400" cy="1676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/>
            <a:r>
              <a:rPr lang="en-US"/>
              <a:t>VOXEL</a:t>
            </a:r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0" y="228600"/>
            <a:ext cx="4648200" cy="1131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VOXEL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Size Dependencies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FOV</a:t>
            </a:r>
          </a:p>
          <a:p>
            <a:pPr eaLnBrk="1" hangingPunct="1"/>
            <a:r>
              <a:rPr lang="en-US" sz="2400"/>
              <a:t>MATRIX SIZE</a:t>
            </a:r>
          </a:p>
          <a:p>
            <a:pPr eaLnBrk="1" hangingPunct="1"/>
            <a:r>
              <a:rPr lang="en-US" sz="2400"/>
              <a:t>SLICE THICKNESS</a:t>
            </a:r>
          </a:p>
        </p:txBody>
      </p:sp>
      <p:pic>
        <p:nvPicPr>
          <p:cNvPr id="54276" name="Picture 4" descr="voxobj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3248025"/>
            <a:ext cx="3425825" cy="3192463"/>
          </a:xfrm>
          <a:noFill/>
        </p:spPr>
      </p:pic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3D0-F24B-0346-A4DD-0DC22EFAB22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44"/>
          <p:cNvSpPr>
            <a:spLocks noGrp="1" noChangeArrowheads="1"/>
          </p:cNvSpPr>
          <p:nvPr>
            <p:ph type="title"/>
          </p:nvPr>
        </p:nvSpPr>
        <p:spPr>
          <a:xfrm>
            <a:off x="3886200" y="304800"/>
            <a:ext cx="4800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Pixel MATRIX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7347" name="Picture 4" descr="50cm_xi_sma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6670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355" name="Group 43"/>
          <p:cNvGraphicFramePr>
            <a:graphicFrameLocks noGrp="1"/>
          </p:cNvGraphicFramePr>
          <p:nvPr>
            <p:ph idx="1"/>
          </p:nvPr>
        </p:nvGraphicFramePr>
        <p:xfrm>
          <a:off x="3124200" y="2743200"/>
          <a:ext cx="3276600" cy="3276602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D74-6E56-7A4D-8FD4-613784F8D2C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Reconstruction Concept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89531" name="Group 91"/>
          <p:cNvGraphicFramePr>
            <a:graphicFrameLocks noGrp="1"/>
          </p:cNvGraphicFramePr>
          <p:nvPr/>
        </p:nvGraphicFramePr>
        <p:xfrm>
          <a:off x="1143000" y="3429000"/>
          <a:ext cx="2133600" cy="1828800"/>
        </p:xfrm>
        <a:graphic>
          <a:graphicData uri="http://schemas.openxmlformats.org/drawingml/2006/table">
            <a:tbl>
              <a:tblPr/>
              <a:tblGrid>
                <a:gridCol w="444500"/>
                <a:gridCol w="317500"/>
                <a:gridCol w="569913"/>
                <a:gridCol w="446087"/>
                <a:gridCol w="355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" pitchFamily="-107" charset="0"/>
                          <a:cs typeface="Arial" pitchFamily="-107" charset="0"/>
                        </a:rPr>
                        <a:t>Ц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7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9532" name="Group 92"/>
          <p:cNvGraphicFramePr>
            <a:graphicFrameLocks noGrp="1"/>
          </p:cNvGraphicFramePr>
          <p:nvPr/>
        </p:nvGraphicFramePr>
        <p:xfrm>
          <a:off x="5334000" y="3505200"/>
          <a:ext cx="2209800" cy="1828800"/>
        </p:xfrm>
        <a:graphic>
          <a:graphicData uri="http://schemas.openxmlformats.org/drawingml/2006/table">
            <a:tbl>
              <a:tblPr/>
              <a:tblGrid>
                <a:gridCol w="444500"/>
                <a:gridCol w="317500"/>
                <a:gridCol w="569913"/>
                <a:gridCol w="446087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CT#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23" name="Line 84"/>
          <p:cNvSpPr>
            <a:spLocks noChangeShapeType="1"/>
          </p:cNvSpPr>
          <p:nvPr/>
        </p:nvSpPr>
        <p:spPr bwMode="auto">
          <a:xfrm>
            <a:off x="3276600" y="4267200"/>
            <a:ext cx="2057400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24" name="Rectangle 85"/>
          <p:cNvSpPr>
            <a:spLocks noChangeArrowheads="1"/>
          </p:cNvSpPr>
          <p:nvPr/>
        </p:nvSpPr>
        <p:spPr bwMode="auto">
          <a:xfrm>
            <a:off x="3505200" y="37338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/>
              <a:t>RECONSTRUCTION</a:t>
            </a:r>
          </a:p>
        </p:txBody>
      </p:sp>
      <p:pic>
        <p:nvPicPr>
          <p:cNvPr id="7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9" y="260350"/>
            <a:ext cx="4792663" cy="1131888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CT and corresponding pixels in image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00213"/>
            <a:ext cx="5113337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382713"/>
            <a:ext cx="3022600" cy="125412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dirty="0"/>
              <a:t>Simple numerical</a:t>
            </a:r>
          </a:p>
          <a:p>
            <a:pPr>
              <a:buFontTx/>
              <a:buNone/>
            </a:pPr>
            <a:r>
              <a:rPr lang="en-GB" sz="2800" b="1" dirty="0"/>
              <a:t>	 example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0175" y="188913"/>
            <a:ext cx="46196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µ To CT number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http://www.impactscan.org/slides/impactcourse/basic_principles_of_ct/img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3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6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Number Flexibility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can change the appearance of the image by varying the window width (WW) and window level (WL)</a:t>
            </a:r>
          </a:p>
          <a:p>
            <a:r>
              <a:rPr lang="en-US" b="1" dirty="0" smtClean="0"/>
              <a:t>This spreads a small range of CT numbers over a large range of </a:t>
            </a:r>
            <a:r>
              <a:rPr lang="en-US" b="1" dirty="0" err="1" smtClean="0"/>
              <a:t>grayscale</a:t>
            </a:r>
            <a:r>
              <a:rPr lang="en-US" b="1" dirty="0" smtClean="0"/>
              <a:t> values </a:t>
            </a:r>
          </a:p>
          <a:p>
            <a:r>
              <a:rPr lang="en-US" b="1" dirty="0" smtClean="0"/>
              <a:t>This makes it easy to detect very small changes in CT number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15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404813"/>
            <a:ext cx="5233988" cy="814387"/>
          </a:xfrm>
        </p:spPr>
        <p:txBody>
          <a:bodyPr/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Windowing in CT</a:t>
            </a: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371600"/>
            <a:ext cx="8135937" cy="5287963"/>
          </a:xfrm>
          <a:noFill/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6407150" cy="871538"/>
          </a:xfrm>
        </p:spPr>
        <p:txBody>
          <a:bodyPr/>
          <a:lstStyle/>
          <a:p>
            <a:r>
              <a:rPr lang="en-GB" b="1">
                <a:solidFill>
                  <a:srgbClr val="000099"/>
                </a:solidFill>
              </a:rPr>
              <a:t>CT Numbers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>
                <a:solidFill>
                  <a:srgbClr val="000099"/>
                </a:solidFill>
              </a:rPr>
              <a:t>	Linear attenuation coefficient of each tissue pixel is compared with that of water:</a:t>
            </a:r>
          </a:p>
          <a:p>
            <a:endParaRPr lang="en-GB" sz="2800">
              <a:solidFill>
                <a:srgbClr val="000099"/>
              </a:solidFill>
            </a:endParaRPr>
          </a:p>
          <a:p>
            <a:endParaRPr lang="en-GB" sz="2800"/>
          </a:p>
        </p:txBody>
      </p:sp>
      <p:graphicFrame>
        <p:nvGraphicFramePr>
          <p:cNvPr id="563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79613" y="5157788"/>
          <a:ext cx="4608512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Equation" r:id="rId4" imgW="1485900" imgH="431800" progId="Equation.3">
                  <p:embed/>
                </p:oleObj>
              </mc:Choice>
              <mc:Fallback>
                <p:oleObj name="Equation" r:id="rId4" imgW="1485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157788"/>
                        <a:ext cx="4608512" cy="1339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520825"/>
            <a:ext cx="439102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1398668355E\Pictures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3D0-F24B-0346-A4DD-0DC22EFAB22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Four generations of CT scanner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4313"/>
            <a:ext cx="43370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77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/>
          <a:lstStyle/>
          <a:p>
            <a:r>
              <a:rPr lang="en-US" dirty="0" smtClean="0"/>
              <a:t>CT Number Window</a:t>
            </a:r>
            <a:endParaRPr lang="en-US" dirty="0"/>
          </a:p>
        </p:txBody>
      </p:sp>
      <p:pic>
        <p:nvPicPr>
          <p:cNvPr id="12290" name="Picture 2" descr="http://www.impactscan.org/slides/impactcourse/basic_principles_of_ct/img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3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42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2216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	</a:t>
            </a:r>
            <a:r>
              <a:rPr lang="en-GB" sz="2800">
                <a:solidFill>
                  <a:srgbClr val="000099"/>
                </a:solidFill>
              </a:rPr>
              <a:t>Example values of 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μ</a:t>
            </a:r>
            <a:r>
              <a:rPr lang="en-GB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t</a:t>
            </a:r>
            <a:r>
              <a:rPr lang="en-GB" sz="28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:</a:t>
            </a:r>
          </a:p>
          <a:p>
            <a:pPr>
              <a:buFontTx/>
              <a:buNone/>
            </a:pPr>
            <a:r>
              <a:rPr lang="en-GB" sz="28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	At 80 keV: 	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μ</a:t>
            </a:r>
            <a:r>
              <a:rPr lang="en-GB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bone</a:t>
            </a:r>
            <a:r>
              <a:rPr lang="en-GB" sz="28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 = 0.38 cm</a:t>
            </a:r>
            <a:r>
              <a:rPr lang="en-GB" sz="2800" baseline="30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-1</a:t>
            </a:r>
          </a:p>
          <a:p>
            <a:pPr>
              <a:buFontTx/>
              <a:buNone/>
            </a:pPr>
            <a:r>
              <a:rPr lang="en-GB" sz="28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				</a:t>
            </a:r>
            <a:r>
              <a:rPr lang="el-GR" sz="2800" i="1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μ</a:t>
            </a:r>
            <a:r>
              <a:rPr lang="en-GB" sz="2800" i="1" baseline="-25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water</a:t>
            </a:r>
            <a:r>
              <a:rPr lang="en-GB" sz="28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 = 0.19 cm</a:t>
            </a:r>
            <a:r>
              <a:rPr lang="en-GB" sz="2800" baseline="300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-1</a:t>
            </a:r>
          </a:p>
          <a:p>
            <a:pPr>
              <a:buFontTx/>
              <a:buNone/>
            </a:pPr>
            <a:r>
              <a:rPr lang="en-GB" sz="2800">
                <a:solidFill>
                  <a:srgbClr val="000099"/>
                </a:solidFill>
                <a:ea typeface="Times New Roman" pitchFamily="-107" charset="0"/>
                <a:cs typeface="Times New Roman" pitchFamily="-107" charset="0"/>
              </a:rPr>
              <a:t>	The multiplier 1000 ensures that the CT (or Hounsfield) numbers are whole numbers.</a:t>
            </a:r>
          </a:p>
          <a:p>
            <a:pPr>
              <a:buFontTx/>
              <a:buNone/>
            </a:pPr>
            <a:endParaRPr lang="en-GB" sz="2800">
              <a:solidFill>
                <a:srgbClr val="000099"/>
              </a:solidFill>
              <a:ea typeface="Times New Roman" pitchFamily="-107" charset="0"/>
              <a:cs typeface="Times New Roman" pitchFamily="-107" charset="0"/>
            </a:endParaRPr>
          </a:p>
          <a:p>
            <a:pPr>
              <a:buFontTx/>
              <a:buNone/>
            </a:pPr>
            <a:endParaRPr lang="el-GR">
              <a:ea typeface="Times New Roman" pitchFamily="-107" charset="0"/>
              <a:cs typeface="Times New Roman" pitchFamily="-107" charset="0"/>
            </a:endParaRPr>
          </a:p>
          <a:p>
            <a:endParaRPr lang="en-GB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Linear Attenuation Coefficient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( cm</a:t>
            </a:r>
            <a:r>
              <a:rPr lang="en-US" sz="3600" baseline="30000" dirty="0">
                <a:solidFill>
                  <a:schemeClr val="accent3">
                    <a:lumMod val="50000"/>
                  </a:schemeClr>
                </a:solidFill>
              </a:rPr>
              <a:t>-1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BONE                 0.528</a:t>
            </a:r>
          </a:p>
          <a:p>
            <a:pPr eaLnBrk="1" hangingPunct="1"/>
            <a:r>
              <a:rPr lang="en-US" sz="2400" dirty="0"/>
              <a:t>BLOOD               0.208</a:t>
            </a:r>
          </a:p>
          <a:p>
            <a:pPr eaLnBrk="1" hangingPunct="1"/>
            <a:r>
              <a:rPr lang="en-US" sz="2400" dirty="0"/>
              <a:t>G. MATTER        0.212</a:t>
            </a:r>
          </a:p>
          <a:p>
            <a:pPr eaLnBrk="1" hangingPunct="1"/>
            <a:r>
              <a:rPr lang="en-US" sz="2400" dirty="0"/>
              <a:t>W. MATTER       0.213</a:t>
            </a:r>
          </a:p>
          <a:p>
            <a:pPr eaLnBrk="1" hangingPunct="1"/>
            <a:r>
              <a:rPr lang="en-US" sz="2400" dirty="0"/>
              <a:t>CSF                    0.207</a:t>
            </a:r>
          </a:p>
          <a:p>
            <a:pPr eaLnBrk="1" hangingPunct="1"/>
            <a:r>
              <a:rPr lang="en-US" sz="2400" dirty="0"/>
              <a:t>WATER               0.206</a:t>
            </a:r>
          </a:p>
          <a:p>
            <a:pPr eaLnBrk="1" hangingPunct="1"/>
            <a:r>
              <a:rPr lang="en-US" sz="2400" dirty="0"/>
              <a:t>FAT                     0.185</a:t>
            </a:r>
          </a:p>
          <a:p>
            <a:pPr eaLnBrk="1" hangingPunct="1"/>
            <a:r>
              <a:rPr lang="en-US" sz="2400" dirty="0"/>
              <a:t>AIR                      0.0004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CT #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versus 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Brightness Level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1752600" y="2971800"/>
            <a:ext cx="457200" cy="1295400"/>
          </a:xfrm>
          <a:prstGeom prst="upArrow">
            <a:avLst>
              <a:gd name="adj1" fmla="val 50000"/>
              <a:gd name="adj2" fmla="val 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1752600" y="464820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295400" y="2514600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+ 1000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447800" y="6248400"/>
            <a:ext cx="11430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-1000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343400" y="5410200"/>
            <a:ext cx="3810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343400" y="5029200"/>
            <a:ext cx="381000" cy="3810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343400" y="4648200"/>
            <a:ext cx="381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4343400" y="5791200"/>
            <a:ext cx="3810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343400" y="42672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4343400" y="38862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4343400" y="35052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6" name="Rectangle 15"/>
          <p:cNvSpPr>
            <a:spLocks noChangeArrowheads="1"/>
          </p:cNvSpPr>
          <p:nvPr/>
        </p:nvSpPr>
        <p:spPr bwMode="auto">
          <a:xfrm>
            <a:off x="4343400" y="31242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7" name="Rectangle 16"/>
          <p:cNvSpPr>
            <a:spLocks noChangeArrowheads="1"/>
          </p:cNvSpPr>
          <p:nvPr/>
        </p:nvSpPr>
        <p:spPr bwMode="auto">
          <a:xfrm>
            <a:off x="4343400" y="27432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in practice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impactscan.org/slides/impactcourse/basic_principles_of_ct/img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3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SCAN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Field Of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View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(FOV) Resolution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3886200" y="19050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2819400" y="2133600"/>
            <a:ext cx="3200400" cy="40386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3657600" y="3505200"/>
            <a:ext cx="1524000" cy="1295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4648200" y="3733800"/>
            <a:ext cx="2743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391400" y="3352800"/>
            <a:ext cx="1219200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SFOV</a:t>
            </a:r>
          </a:p>
        </p:txBody>
      </p:sp>
      <p:graphicFrame>
        <p:nvGraphicFramePr>
          <p:cNvPr id="150809" name="Group 281"/>
          <p:cNvGraphicFramePr>
            <a:graphicFrameLocks noGrp="1"/>
          </p:cNvGraphicFramePr>
          <p:nvPr>
            <p:ph sz="half" idx="2"/>
          </p:nvPr>
        </p:nvGraphicFramePr>
        <p:xfrm>
          <a:off x="3657600" y="3505200"/>
          <a:ext cx="1524000" cy="1295400"/>
        </p:xfrm>
        <a:graphic>
          <a:graphicData uri="http://schemas.openxmlformats.org/drawingml/2006/table">
            <a:tbl>
              <a:tblPr/>
              <a:tblGrid>
                <a:gridCol w="217488"/>
                <a:gridCol w="217487"/>
                <a:gridCol w="217488"/>
                <a:gridCol w="219075"/>
                <a:gridCol w="217487"/>
                <a:gridCol w="217488"/>
                <a:gridCol w="2174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Display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FOV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versus 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Scanning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FOV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DFOV</a:t>
            </a:r>
            <a:r>
              <a:rPr lang="en-US" dirty="0"/>
              <a:t> CAN BE EQUAL OR LESS OF </a:t>
            </a:r>
            <a:r>
              <a:rPr lang="en-US" b="1" dirty="0"/>
              <a:t>SFOV</a:t>
            </a:r>
          </a:p>
          <a:p>
            <a:pPr eaLnBrk="1" hangingPunct="1"/>
            <a:r>
              <a:rPr lang="en-US" b="1" dirty="0"/>
              <a:t>SFOV</a:t>
            </a:r>
            <a:r>
              <a:rPr lang="en-US" dirty="0"/>
              <a:t> – AREA OF MEASUREMENT DURING SCAN </a:t>
            </a:r>
          </a:p>
          <a:p>
            <a:pPr eaLnBrk="1" hangingPunct="1"/>
            <a:r>
              <a:rPr lang="en-US" b="1" dirty="0"/>
              <a:t>DFOV</a:t>
            </a:r>
            <a:r>
              <a:rPr lang="en-US" dirty="0"/>
              <a:t> - DISPLAYED IMAGE 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Image Quality in CT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impactscan.org/slides/impactcourse/basic_principles_of_ct/img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01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Projections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impactscan.org/slides/impactcourse/basic_principles_of_ct/img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39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381000"/>
            <a:ext cx="5153025" cy="914400"/>
          </a:xfrm>
        </p:spPr>
        <p:txBody>
          <a:bodyPr>
            <a:noAutofit/>
          </a:bodyPr>
          <a:lstStyle/>
          <a:p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</a:rPr>
              <a:t>X-rays CT - 1st Generation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po000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533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60931"/>
            <a:ext cx="3657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Single X-ray Pencil Beam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Single (1-D) Detector set at 180 degrees opposed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Simplest &amp;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cheapest scanner type but very slow due to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Translate(160 steps)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Rotate (1 degree)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~ 5minutes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(EMI CT1000)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Higher dose than fan-beam scanners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Scanners required head to be surrounded by water bag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31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Back Projection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Reverse the process of measurement of projection data to reconstruct an image</a:t>
            </a:r>
          </a:p>
          <a:p>
            <a:r>
              <a:rPr lang="en-US" b="1" dirty="0" smtClean="0"/>
              <a:t>Each projection is ‘smeared’ back across the reconstructed image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01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Back Projection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impactscan.org/slides/impactcourse/basic_principles_of_ct/img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3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24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Filtered Back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rojection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Back projection produces blurred trans-axial images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Projection data needs to be filtered before reconstruction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Different filters can be applied for different diagnostic purposes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Smoother filters for viewing soft tissue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Sharp filters for high resolution imaging 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Back projection process same as before</a:t>
            </a: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64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Filtered Back Projection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impactscan.org/slides/impactcourse/basic_principles_of_ct/img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68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Filtered Back Projection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http://www.impactscan.org/slides/impactcourse/basic_principles_of_ct/img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51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Filtered Back Projection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impactscan.org/slides/impactcourse/basic_principles_of_ct/img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42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Summary and Key Points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 smtClean="0"/>
              <a:t>A tomogram is an image of a cross-sectional plane or slice within or through the body </a:t>
            </a:r>
          </a:p>
          <a:p>
            <a:r>
              <a:rPr lang="en-US" sz="1800" dirty="0" smtClean="0"/>
              <a:t>X-Ray computed tomography (CT) produces tomograms of the distribution of linear attenuation coefficients, expressed in Hounsfield units.</a:t>
            </a:r>
          </a:p>
          <a:p>
            <a:r>
              <a:rPr lang="en-US" sz="1800" dirty="0" smtClean="0"/>
              <a:t>There are currently 7 generations of CT scanner design, which depend on the relation between the x-ray source and detectors, and the extent and motion of the detectors (and patient bed).</a:t>
            </a:r>
          </a:p>
          <a:p>
            <a:r>
              <a:rPr lang="en-US" sz="1800" dirty="0" smtClean="0"/>
              <a:t>The basic imaging equation is identical to that for projection radiography; the difference is that the ensemble or projections is used to reconstruct cross-sectional images.</a:t>
            </a:r>
          </a:p>
          <a:p>
            <a:r>
              <a:rPr lang="en-US" sz="1800" dirty="0" smtClean="0"/>
              <a:t>The most common reconstruction algorithm is filtered back projection, which arises from the projection slice theorem.</a:t>
            </a:r>
          </a:p>
          <a:p>
            <a:r>
              <a:rPr lang="en-US" sz="1800" dirty="0" smtClean="0"/>
              <a:t>In practice, the reconstruction algorithm must consider the geometry of the scanner–parallel-beam, fan-</a:t>
            </a:r>
            <a:r>
              <a:rPr lang="en-US" sz="1800" dirty="0" err="1" smtClean="0"/>
              <a:t>beam,helical</a:t>
            </a:r>
            <a:r>
              <a:rPr lang="en-US" sz="1800" dirty="0" smtClean="0"/>
              <a:t>-scan, or cone-beam.</a:t>
            </a:r>
          </a:p>
          <a:p>
            <a:r>
              <a:rPr lang="en-US" sz="1800" dirty="0" smtClean="0"/>
              <a:t>As in projection radiography, noise limits an image’s signal to noise ratio.</a:t>
            </a:r>
          </a:p>
          <a:p>
            <a:r>
              <a:rPr lang="en-US" sz="1800" dirty="0" smtClean="0"/>
              <a:t>Other artifacts include aliasing , beam hardening, and – as in projection radiography – inclusion of the Compton scattered photons.    </a:t>
            </a:r>
            <a:endParaRPr lang="en-US" sz="1800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98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15302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Cone Beam CT: Introduction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-39447788"/>
            <a:ext cx="9525" cy="8575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5595"/>
            <a:ext cx="6617815" cy="51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618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Basic Principle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Point 1: </a:t>
            </a:r>
            <a:r>
              <a:rPr lang="en-US" sz="2800" dirty="0"/>
              <a:t>Purpose of CT and Basic principle</a:t>
            </a:r>
          </a:p>
          <a:p>
            <a:endParaRPr lang="en-US" sz="2800" dirty="0"/>
          </a:p>
          <a:p>
            <a:r>
              <a:rPr lang="en-US" sz="2800" b="1" dirty="0"/>
              <a:t>Point 2: </a:t>
            </a:r>
            <a:r>
              <a:rPr lang="en-US" sz="2800" dirty="0"/>
              <a:t>The internal structure of an object can be reconstructed from multiple projections of the </a:t>
            </a:r>
            <a:r>
              <a:rPr lang="en-US" sz="2800" dirty="0" smtClean="0"/>
              <a:t>object</a:t>
            </a:r>
          </a:p>
          <a:p>
            <a:endParaRPr lang="en-US" sz="2800" dirty="0"/>
          </a:p>
          <a:p>
            <a:r>
              <a:rPr lang="en-US" sz="2800" b="1" dirty="0" smtClean="0"/>
              <a:t>Point 3: </a:t>
            </a:r>
            <a:r>
              <a:rPr lang="en-US" sz="2800" dirty="0" smtClean="0"/>
              <a:t>Computerized Tomography, or CT is the preferred current technology</a:t>
            </a:r>
            <a:endParaRPr lang="en-US" sz="2800" dirty="0"/>
          </a:p>
        </p:txBody>
      </p:sp>
      <p:pic>
        <p:nvPicPr>
          <p:cNvPr id="7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707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The Basics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4924"/>
            <a:ext cx="6934200" cy="53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4" y="274638"/>
            <a:ext cx="5381625" cy="1143000"/>
          </a:xfrm>
        </p:spPr>
        <p:txBody>
          <a:bodyPr>
            <a:noAutofit/>
          </a:bodyPr>
          <a:lstStyle/>
          <a:p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Fig 1: Schematic diagram of a 1</a:t>
            </a:r>
            <a:r>
              <a:rPr kumimoji="0" lang="en-GB" sz="360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st</a:t>
            </a:r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 generation CT scanner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19200"/>
            <a:ext cx="7632700" cy="401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059740"/>
            <a:ext cx="86407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GB" sz="2400" dirty="0">
                <a:solidFill>
                  <a:srgbClr val="000099"/>
                </a:solidFill>
                <a:latin typeface="Times New Roman" pitchFamily="18" charset="0"/>
              </a:rPr>
              <a:t>a) X-ray source projects a thin “pencil” beam of x-rays through  sample, detected on the other side of the sample. Source and detector move in tandem along a gantry. (b) Whole gantry rotates, allowing projection data to be acquired at different angles.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94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Current Cone Beam Systems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20" y="1447800"/>
            <a:ext cx="6650480" cy="512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978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Cone Beam Reconstruction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81800" cy="522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4562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The ‘Z’ Axis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7431"/>
            <a:ext cx="6781799" cy="51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4302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Medical CT Vs.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Cone Beam CT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158"/>
            <a:ext cx="6705599" cy="519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1706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Medical CT Example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5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447800"/>
            <a:ext cx="6781800" cy="520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1807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274638"/>
            <a:ext cx="500062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Cone Beam CT Example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57" y="1276351"/>
            <a:ext cx="6835743" cy="52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687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Cone Beam CT example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6351"/>
            <a:ext cx="6350710" cy="486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388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CBCT Advantages over Medical CT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4890"/>
            <a:ext cx="6553200" cy="494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915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References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University of Surrey: PH3-MI (Medical Imaging): David Bradley Office 18BC04 Extension 3771 </a:t>
            </a:r>
          </a:p>
          <a:p>
            <a:r>
              <a:rPr lang="en-US" sz="2000" dirty="0" smtClean="0"/>
              <a:t>Physical Principles of Computed Tomography</a:t>
            </a:r>
          </a:p>
          <a:p>
            <a:r>
              <a:rPr lang="en-US" sz="2000" dirty="0" smtClean="0"/>
              <a:t>Basic Principles of CT Scanning: </a:t>
            </a:r>
            <a:r>
              <a:rPr lang="en-US" sz="2000" dirty="0" err="1" smtClean="0"/>
              <a:t>ImPACT</a:t>
            </a:r>
            <a:r>
              <a:rPr lang="en-US" sz="2000" dirty="0" smtClean="0"/>
              <a:t> Course October 2005</a:t>
            </a:r>
            <a:endParaRPr lang="en-US" sz="2000" dirty="0"/>
          </a:p>
        </p:txBody>
      </p:sp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First Generation 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CT Scanner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 descr="http://www.impactscan.org/slides/impactcourse/basic_principles_of_ct/img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398668355E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E00D-0524-4A48-BCA3-FE79328882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5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2332</Words>
  <Application>Microsoft Office PowerPoint</Application>
  <PresentationFormat>On-screen Show (4:3)</PresentationFormat>
  <Paragraphs>465</Paragraphs>
  <Slides>88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Office Theme</vt:lpstr>
      <vt:lpstr>Equation</vt:lpstr>
      <vt:lpstr>Computed Tomography</vt:lpstr>
      <vt:lpstr>Computed Tomography using ionising radiations</vt:lpstr>
      <vt:lpstr>Instrumentation (Digital Systems)</vt:lpstr>
      <vt:lpstr>CT Imaging</vt:lpstr>
      <vt:lpstr>Comparisons of CT Generations</vt:lpstr>
      <vt:lpstr>Four generations of CT scanner</vt:lpstr>
      <vt:lpstr>X-rays CT - 1st Generation</vt:lpstr>
      <vt:lpstr>Fig 1: Schematic diagram of a 1st generation CT scanner</vt:lpstr>
      <vt:lpstr>First Generation  CT Scanner</vt:lpstr>
      <vt:lpstr>First-generation CT Apparatus</vt:lpstr>
      <vt:lpstr>Further generations of CT scanner</vt:lpstr>
      <vt:lpstr>Further generations of CT scanner (cont’d)</vt:lpstr>
      <vt:lpstr>Second Generation  CT scanner</vt:lpstr>
      <vt:lpstr>X-rays CT - 2nd Generation (~1980) </vt:lpstr>
      <vt:lpstr>Third Generation  CT Scanner</vt:lpstr>
      <vt:lpstr>X-rays CT - 3rd Generation (~1985) </vt:lpstr>
      <vt:lpstr>X-rays CT - 3rd Generation (~1985) </vt:lpstr>
      <vt:lpstr>X-rays CT - 3rd Generation</vt:lpstr>
      <vt:lpstr>X-rays CT - 3rd Generation Spiral </vt:lpstr>
      <vt:lpstr>X-rays CT – 3rd Generation Multi Slice </vt:lpstr>
      <vt:lpstr>X-rays CT – 3rd Generation Multi Slice </vt:lpstr>
      <vt:lpstr>Fourth Generation  CT Scanners</vt:lpstr>
      <vt:lpstr>X-rays CT - 4th Generation (~1990)</vt:lpstr>
      <vt:lpstr>X-Ray Source and Collimation</vt:lpstr>
      <vt:lpstr>CT Data Acquisition</vt:lpstr>
      <vt:lpstr>CT Detectors: Detector Type</vt:lpstr>
      <vt:lpstr>Xenon Detectors</vt:lpstr>
      <vt:lpstr>Ceramic Scintillators</vt:lpstr>
      <vt:lpstr>CT Scanner Construction: Gantry, Slip Ring,  and Patient Table</vt:lpstr>
      <vt:lpstr>Reconstruction of CT Images: Image Formation</vt:lpstr>
      <vt:lpstr>The  Radon transformation</vt:lpstr>
      <vt:lpstr>Figure 2: Relationship between Real Space and Radon Space</vt:lpstr>
      <vt:lpstr>PowerPoint Presentation</vt:lpstr>
      <vt:lpstr>Attenuation  (x-ray intensity)</vt:lpstr>
      <vt:lpstr>PowerPoint Presentation</vt:lpstr>
      <vt:lpstr>Radon Space</vt:lpstr>
      <vt:lpstr>CT ‘X’ Axis</vt:lpstr>
      <vt:lpstr>CT ‘Y’ Axis</vt:lpstr>
      <vt:lpstr>CT ‘Z’ Axis</vt:lpstr>
      <vt:lpstr>CT Isocenter</vt:lpstr>
      <vt:lpstr>Fig 3. Sinograms for sample consisting of a small number of isolated objects. </vt:lpstr>
      <vt:lpstr>Relationship between “real space” and Radon space</vt:lpstr>
      <vt:lpstr>PowerPoint Presentation</vt:lpstr>
      <vt:lpstr>Reconstruction of CT images (cont’d)</vt:lpstr>
      <vt:lpstr>Fig 4a. Relationship of 1-D projection through the sample and row in sinogram</vt:lpstr>
      <vt:lpstr>Fig 4b. Projections at different angles correspond to different rows of the sinogram</vt:lpstr>
      <vt:lpstr>Fig 4c. Back-projection of sinogram rows to form an image.  The high-intensity areas of image correspond to crossing points of all three back-projections of profiles.</vt:lpstr>
      <vt:lpstr>PowerPoint Presentation</vt:lpstr>
      <vt:lpstr>PIXEL Size Dependencies:</vt:lpstr>
      <vt:lpstr>PIXEL vs VOXEL</vt:lpstr>
      <vt:lpstr>VOXEL Size Dependencies</vt:lpstr>
      <vt:lpstr>Pixel MATRIX</vt:lpstr>
      <vt:lpstr>Reconstruction Concept</vt:lpstr>
      <vt:lpstr>CT and corresponding pixels in image</vt:lpstr>
      <vt:lpstr>PowerPoint Presentation</vt:lpstr>
      <vt:lpstr>µ To CT number</vt:lpstr>
      <vt:lpstr>CT Number Flexibility</vt:lpstr>
      <vt:lpstr>Windowing in CT</vt:lpstr>
      <vt:lpstr>CT Numbers</vt:lpstr>
      <vt:lpstr>CT Number Window</vt:lpstr>
      <vt:lpstr>PowerPoint Presentation</vt:lpstr>
      <vt:lpstr>PowerPoint Presentation</vt:lpstr>
      <vt:lpstr>Linear Attenuation Coefficient ( cm-1)</vt:lpstr>
      <vt:lpstr>CT # versus  Brightness Level</vt:lpstr>
      <vt:lpstr>CT in practice</vt:lpstr>
      <vt:lpstr>SCAN Field Of View (FOV) Resolution</vt:lpstr>
      <vt:lpstr>Display FOV versus  Scanning FOV</vt:lpstr>
      <vt:lpstr>Image Quality in CT</vt:lpstr>
      <vt:lpstr>Projections</vt:lpstr>
      <vt:lpstr>Back Projection</vt:lpstr>
      <vt:lpstr>Back Projection</vt:lpstr>
      <vt:lpstr>Filtered Back Projection</vt:lpstr>
      <vt:lpstr>Filtered Back Projection</vt:lpstr>
      <vt:lpstr>Filtered Back Projection</vt:lpstr>
      <vt:lpstr>Filtered Back Projection</vt:lpstr>
      <vt:lpstr>Summary and Key Points</vt:lpstr>
      <vt:lpstr>Cone Beam CT: Introduction</vt:lpstr>
      <vt:lpstr>CT Basic Principle</vt:lpstr>
      <vt:lpstr>The Basics</vt:lpstr>
      <vt:lpstr>Current Cone Beam Systems</vt:lpstr>
      <vt:lpstr>Cone Beam Reconstruction</vt:lpstr>
      <vt:lpstr>The ‘Z’ Axis</vt:lpstr>
      <vt:lpstr>Medical CT Vs. Cone Beam CT</vt:lpstr>
      <vt:lpstr>Medical CT Example</vt:lpstr>
      <vt:lpstr>Cone Beam CT Example</vt:lpstr>
      <vt:lpstr>Cone Beam CT example</vt:lpstr>
      <vt:lpstr>CBCT Advantages over Medical CT</vt:lpstr>
      <vt:lpstr>References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Tomography</dc:title>
  <dc:creator>HOENIG, GUY M CTR USAF AFTAC AFTAC/LSXP</dc:creator>
  <cp:lastModifiedBy>HOENIG, GUY M CTR USAF AFTAC AFTAC/LSXP</cp:lastModifiedBy>
  <cp:revision>36</cp:revision>
  <cp:lastPrinted>2012-09-24T17:40:21Z</cp:lastPrinted>
  <dcterms:created xsi:type="dcterms:W3CDTF">2012-09-23T20:09:14Z</dcterms:created>
  <dcterms:modified xsi:type="dcterms:W3CDTF">2012-10-01T16:40:13Z</dcterms:modified>
</cp:coreProperties>
</file>