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5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4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6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3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0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7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7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8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CC8-E746-402B-9619-E446FE858127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EBE7-925C-4A8E-A63D-F7D93BCDF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8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Bi-clustering for Gene Expression Analysis with Micro-array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Alternate names in diverse areas: 2-mode clustering, </a:t>
            </a:r>
            <a:r>
              <a:rPr lang="en-US" dirty="0" err="1" smtClean="0"/>
              <a:t>coclustering</a:t>
            </a:r>
            <a:r>
              <a:rPr lang="en-US" dirty="0" smtClean="0"/>
              <a:t>, </a:t>
            </a:r>
            <a:r>
              <a:rPr lang="en-US" dirty="0" err="1" smtClean="0"/>
              <a:t>bidimensional</a:t>
            </a:r>
            <a:r>
              <a:rPr lang="en-US" dirty="0" smtClean="0"/>
              <a:t> clustering, and subspace clustering.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316" y="1507958"/>
            <a:ext cx="532979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Bi-clustering example: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matrix  </a:t>
            </a:r>
            <a:r>
              <a:rPr lang="en-US" i="1" dirty="0" smtClean="0"/>
              <a:t>M</a:t>
            </a:r>
            <a:r>
              <a:rPr lang="en-US" dirty="0" smtClean="0"/>
              <a:t>, Boolean choices of albums, 50x30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Objective function to minimize, </a:t>
            </a:r>
            <a:r>
              <a:rPr lang="en-US" i="1" dirty="0" smtClean="0"/>
              <a:t>s(M, r, c)</a:t>
            </a:r>
          </a:p>
          <a:p>
            <a:pPr marL="342900" indent="-342900">
              <a:buFont typeface="+mj-lt"/>
              <a:buAutoNum type="arabicPeriod"/>
            </a:pPr>
            <a:endParaRPr lang="en-US" i="1" dirty="0"/>
          </a:p>
          <a:p>
            <a:pPr marL="342900" indent="-342900">
              <a:buFont typeface="+mj-lt"/>
              <a:buAutoNum type="arabicPeriod"/>
            </a:pPr>
            <a:endParaRPr lang="en-US" i="1" dirty="0" smtClean="0"/>
          </a:p>
          <a:p>
            <a:pPr marL="342900" indent="-342900">
              <a:buFont typeface="+mj-lt"/>
              <a:buAutoNum type="arabicPeriod"/>
            </a:pPr>
            <a:endParaRPr lang="en-US" i="1" dirty="0"/>
          </a:p>
          <a:p>
            <a:pPr marL="342900" indent="-342900">
              <a:buFont typeface="+mj-lt"/>
              <a:buAutoNum type="arabicPeriod"/>
            </a:pPr>
            <a:endParaRPr lang="en-US" i="1" dirty="0" smtClean="0"/>
          </a:p>
          <a:p>
            <a:pPr marL="342900" indent="-342900">
              <a:buFont typeface="+mj-lt"/>
              <a:buAutoNum type="arabicPeriod"/>
            </a:pPr>
            <a:endParaRPr lang="en-US" i="1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Optimization: </a:t>
            </a:r>
            <a:r>
              <a:rPr lang="en-US" i="1" dirty="0" smtClean="0"/>
              <a:t>M</a:t>
            </a:r>
            <a:r>
              <a:rPr lang="en-US" sz="2400" i="1" baseline="30000" dirty="0" smtClean="0"/>
              <a:t>^</a:t>
            </a:r>
            <a:r>
              <a:rPr lang="en-US" i="1" dirty="0" smtClean="0"/>
              <a:t>  =  </a:t>
            </a:r>
            <a:r>
              <a:rPr lang="en-US" i="1" dirty="0" err="1" smtClean="0"/>
              <a:t>argmin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 s(M, r, c)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Algorithm: </a:t>
            </a:r>
          </a:p>
          <a:p>
            <a:pPr lvl="1"/>
            <a:r>
              <a:rPr lang="en-US" i="1" dirty="0"/>
              <a:t>	i</a:t>
            </a:r>
            <a:r>
              <a:rPr lang="en-US" i="1" dirty="0" smtClean="0"/>
              <a:t>terative, approximate, stochastic:</a:t>
            </a:r>
          </a:p>
          <a:p>
            <a:pPr lvl="1"/>
            <a:r>
              <a:rPr lang="en-US" i="1" dirty="0"/>
              <a:t>	</a:t>
            </a:r>
            <a:r>
              <a:rPr lang="en-US" i="1" dirty="0" smtClean="0"/>
              <a:t>	Simulated Annealing,  Output </a:t>
            </a:r>
            <a:r>
              <a:rPr lang="en-US" i="1" dirty="0" smtClean="0">
                <a:sym typeface="Wingdings" panose="05000000000000000000" pitchFamily="2" charset="2"/>
              </a:rPr>
              <a:t>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497" y="3048501"/>
            <a:ext cx="3933825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061" y="2815390"/>
            <a:ext cx="1864951" cy="30319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86800" y="3477126"/>
            <a:ext cx="2633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 everybody is happy,</a:t>
            </a:r>
          </a:p>
          <a:p>
            <a:r>
              <a:rPr lang="en-US" i="1" dirty="0" smtClean="0"/>
              <a:t>But an “optimized” output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5846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31" y="1545487"/>
            <a:ext cx="4997116" cy="35417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158" y="834189"/>
            <a:ext cx="3337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Expressions on microarrays: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977" y="1692442"/>
            <a:ext cx="2991853" cy="299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9811" y="441158"/>
            <a:ext cx="140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Bi-clustering: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788" y="625824"/>
            <a:ext cx="4444855" cy="57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Bi-clustering output: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99747" y="582863"/>
            <a:ext cx="437949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 smtClean="0"/>
          </a:p>
          <a:p>
            <a:pPr marL="228600" indent="-228600">
              <a:buAutoNum type="alphaLcParenR"/>
            </a:pPr>
            <a:r>
              <a:rPr lang="en-US" sz="1000" dirty="0" err="1" smtClean="0"/>
              <a:t>Bicluster</a:t>
            </a:r>
            <a:r>
              <a:rPr lang="en-US" sz="1000" dirty="0" smtClean="0"/>
              <a:t> with constant </a:t>
            </a:r>
            <a:r>
              <a:rPr lang="en-US" sz="1000" dirty="0" smtClean="0"/>
              <a:t>values TRIVIAL</a:t>
            </a:r>
            <a:endParaRPr lang="en-US" sz="1000" dirty="0" smtClean="0"/>
          </a:p>
          <a:p>
            <a:r>
              <a:rPr lang="en-US" sz="1000" dirty="0" smtClean="0"/>
              <a:t>2.0 	2.0 	2.0 	2.0 	2.0</a:t>
            </a:r>
          </a:p>
          <a:p>
            <a:r>
              <a:rPr lang="en-US" sz="1000" dirty="0" smtClean="0"/>
              <a:t>2.0 	2.0 	2.0 	2.0 	2.0</a:t>
            </a:r>
          </a:p>
          <a:p>
            <a:r>
              <a:rPr lang="en-US" sz="1000" dirty="0" smtClean="0"/>
              <a:t>2.0 	2.0 	2.0 	2.0 	2.0</a:t>
            </a:r>
          </a:p>
          <a:p>
            <a:r>
              <a:rPr lang="en-US" sz="1000" dirty="0" smtClean="0"/>
              <a:t>2.0 	2.0 	2.0 	2.0 	2.0</a:t>
            </a:r>
          </a:p>
          <a:p>
            <a:r>
              <a:rPr lang="en-US" sz="1000" dirty="0" smtClean="0"/>
              <a:t>2.0 	2.0 	2.0 	2.0 	2.0</a:t>
            </a:r>
          </a:p>
          <a:p>
            <a:r>
              <a:rPr lang="en-US" sz="1000" dirty="0" smtClean="0"/>
              <a:t>	</a:t>
            </a:r>
          </a:p>
          <a:p>
            <a:r>
              <a:rPr lang="en-US" sz="1000" dirty="0" smtClean="0"/>
              <a:t>b) </a:t>
            </a:r>
            <a:r>
              <a:rPr lang="en-US" sz="1000" dirty="0" err="1" smtClean="0"/>
              <a:t>Bicluster</a:t>
            </a:r>
            <a:r>
              <a:rPr lang="en-US" sz="1000" dirty="0" smtClean="0"/>
              <a:t> with constant values on rows </a:t>
            </a:r>
          </a:p>
          <a:p>
            <a:r>
              <a:rPr lang="en-US" sz="1000" dirty="0" smtClean="0"/>
              <a:t>1.0 	1.0 	1.0 	1.0 	1.0</a:t>
            </a:r>
          </a:p>
          <a:p>
            <a:r>
              <a:rPr lang="en-US" sz="1000" dirty="0" smtClean="0"/>
              <a:t>2.0 	2.0 	2.0 	2.0 	2.0</a:t>
            </a:r>
          </a:p>
          <a:p>
            <a:r>
              <a:rPr lang="en-US" sz="1000" dirty="0" smtClean="0"/>
              <a:t>3.0 	3.0 	3.0 	3.0 	3.0</a:t>
            </a:r>
          </a:p>
          <a:p>
            <a:r>
              <a:rPr lang="en-US" sz="1000" dirty="0" smtClean="0"/>
              <a:t>4.0 	4.0 	4.0 	4.0 	4.0</a:t>
            </a:r>
          </a:p>
          <a:p>
            <a:r>
              <a:rPr lang="en-US" sz="1000" dirty="0" smtClean="0"/>
              <a:t>5.0 	5.0 	5.0 	5.0 	5.0</a:t>
            </a:r>
          </a:p>
          <a:p>
            <a:r>
              <a:rPr lang="en-US" sz="1000" dirty="0" smtClean="0"/>
              <a:t>	</a:t>
            </a:r>
          </a:p>
          <a:p>
            <a:r>
              <a:rPr lang="en-US" sz="1000" dirty="0" smtClean="0"/>
              <a:t>c) </a:t>
            </a:r>
            <a:r>
              <a:rPr lang="en-US" sz="1000" dirty="0" err="1" smtClean="0"/>
              <a:t>Bicluster</a:t>
            </a:r>
            <a:r>
              <a:rPr lang="en-US" sz="1000" dirty="0" smtClean="0"/>
              <a:t> with constant values on columns </a:t>
            </a:r>
          </a:p>
          <a:p>
            <a:r>
              <a:rPr lang="en-US" sz="1000" dirty="0" smtClean="0"/>
              <a:t>1.0 	2.0 	3.0 	4.0 	5.0</a:t>
            </a:r>
          </a:p>
          <a:p>
            <a:r>
              <a:rPr lang="en-US" sz="1000" dirty="0" smtClean="0"/>
              <a:t>1.0 	2.0 	3.0 	4.0 	5.0</a:t>
            </a:r>
          </a:p>
          <a:p>
            <a:r>
              <a:rPr lang="en-US" sz="1000" dirty="0" smtClean="0"/>
              <a:t>1.0 	2.0 	3.0 	4.0 	5.0</a:t>
            </a:r>
          </a:p>
          <a:p>
            <a:r>
              <a:rPr lang="en-US" sz="1000" dirty="0" smtClean="0"/>
              <a:t>1.0 	2.0 	3.0 	4.0 	5.0</a:t>
            </a:r>
          </a:p>
          <a:p>
            <a:r>
              <a:rPr lang="en-US" sz="1000" dirty="0" smtClean="0"/>
              <a:t>1.0 	2.0 	3.0 	4.0 	5.0</a:t>
            </a:r>
          </a:p>
          <a:p>
            <a:r>
              <a:rPr lang="en-US" sz="1000" dirty="0" smtClean="0"/>
              <a:t>d) </a:t>
            </a:r>
            <a:r>
              <a:rPr lang="en-US" sz="1000" dirty="0" err="1" smtClean="0"/>
              <a:t>Bicluster</a:t>
            </a:r>
            <a:r>
              <a:rPr lang="en-US" sz="1000" dirty="0" smtClean="0"/>
              <a:t> with coherent values (additive) </a:t>
            </a:r>
          </a:p>
          <a:p>
            <a:r>
              <a:rPr lang="en-US" sz="1000" dirty="0" smtClean="0"/>
              <a:t>1.0 	4.0 	5.0 	0.0 	1.5</a:t>
            </a:r>
          </a:p>
          <a:p>
            <a:r>
              <a:rPr lang="en-US" sz="1000" dirty="0" smtClean="0"/>
              <a:t>4.0 	7.0 	8.0 	3.0 	4.5</a:t>
            </a:r>
          </a:p>
          <a:p>
            <a:r>
              <a:rPr lang="en-US" sz="1000" dirty="0" smtClean="0"/>
              <a:t>3.0 	6.0 	7.0 	2.0 	3.5</a:t>
            </a:r>
          </a:p>
          <a:p>
            <a:r>
              <a:rPr lang="en-US" sz="1000" dirty="0" smtClean="0"/>
              <a:t>5.0 	8.0 	9.0 	4.0 	5.5</a:t>
            </a:r>
          </a:p>
          <a:p>
            <a:r>
              <a:rPr lang="en-US" sz="1000" dirty="0" smtClean="0"/>
              <a:t>2.0 	5.0 	6.0 	1.0 	2.5</a:t>
            </a:r>
          </a:p>
          <a:p>
            <a:r>
              <a:rPr lang="en-US" sz="1000" dirty="0" smtClean="0"/>
              <a:t>	</a:t>
            </a:r>
          </a:p>
          <a:p>
            <a:r>
              <a:rPr lang="en-US" sz="1000" dirty="0" smtClean="0"/>
              <a:t>e) </a:t>
            </a:r>
            <a:r>
              <a:rPr lang="en-US" sz="1000" dirty="0" err="1" smtClean="0"/>
              <a:t>Bicluster</a:t>
            </a:r>
            <a:r>
              <a:rPr lang="en-US" sz="1000" dirty="0" smtClean="0"/>
              <a:t> with coherent values (multiplicative) </a:t>
            </a:r>
          </a:p>
          <a:p>
            <a:r>
              <a:rPr lang="en-US" sz="1000" dirty="0" smtClean="0"/>
              <a:t>1.0 	0.5 	2.0 	0.2 	0.8</a:t>
            </a:r>
          </a:p>
          <a:p>
            <a:r>
              <a:rPr lang="en-US" sz="1000" dirty="0" smtClean="0"/>
              <a:t>2.0 	1.0 	4.0 	0.4 	1.6</a:t>
            </a:r>
          </a:p>
          <a:p>
            <a:r>
              <a:rPr lang="en-US" sz="1000" dirty="0" smtClean="0"/>
              <a:t>3.0 	1.5 	6.0 	0.6 	2.4</a:t>
            </a:r>
          </a:p>
          <a:p>
            <a:r>
              <a:rPr lang="en-US" sz="1000" dirty="0" smtClean="0"/>
              <a:t>4.0 	2.0 	8.0 	0.8 	3.2</a:t>
            </a:r>
          </a:p>
          <a:p>
            <a:r>
              <a:rPr lang="en-US" sz="1000" dirty="0" smtClean="0"/>
              <a:t>5.0 	2.5 	10.0 	1.0 	4.0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468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8274" y="1411705"/>
            <a:ext cx="97679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key elements in machine learning: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Representation: Space in which data are located (distance measure)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Problem formulation: The “objective function” or error function between model and raw distances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Solving technique: Optimization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0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8274" y="1411705"/>
            <a:ext cx="31066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Bi-clustering example: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Fifty guests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Thirty music albums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Divide them in three rooms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103" y="1283368"/>
            <a:ext cx="1864951" cy="30319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2472" y="1283369"/>
            <a:ext cx="1864951" cy="303195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531768" y="2839453"/>
            <a:ext cx="657727" cy="8021"/>
          </a:xfrm>
          <a:prstGeom prst="straightConnector1">
            <a:avLst/>
          </a:prstGeom>
          <a:ln w="9842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64443" y="5431941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http://www.kemaleren.com/post/an-introduction-to-biclustering/</a:t>
            </a:r>
          </a:p>
        </p:txBody>
      </p:sp>
    </p:spTree>
    <p:extLst>
      <p:ext uri="{BB962C8B-B14F-4D97-AF65-F5344CB8AC3E}">
        <p14:creationId xmlns:p14="http://schemas.microsoft.com/office/powerpoint/2010/main" val="350652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316" y="1507958"/>
            <a:ext cx="557665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Bi-clustering example: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matrix  </a:t>
            </a:r>
            <a:r>
              <a:rPr lang="en-US" i="1" dirty="0" smtClean="0"/>
              <a:t>M</a:t>
            </a:r>
            <a:r>
              <a:rPr lang="en-US" dirty="0" smtClean="0"/>
              <a:t>, Boolean choices of albums, 50x30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Objective function to minimize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r>
              <a:rPr lang="en-US" i="1" dirty="0"/>
              <a:t>k</a:t>
            </a:r>
            <a:r>
              <a:rPr lang="en-US" i="1" dirty="0" smtClean="0"/>
              <a:t> =3 clusters / rooms, </a:t>
            </a:r>
            <a:r>
              <a:rPr lang="en-US" i="1" dirty="0" err="1" smtClean="0"/>
              <a:t>i</a:t>
            </a:r>
            <a:r>
              <a:rPr lang="en-US" i="1" dirty="0" smtClean="0"/>
              <a:t> row index, c column index</a:t>
            </a:r>
          </a:p>
          <a:p>
            <a:r>
              <a:rPr lang="en-US" i="1" dirty="0"/>
              <a:t>b</a:t>
            </a:r>
            <a:r>
              <a:rPr lang="en-US" i="1" dirty="0" smtClean="0"/>
              <a:t>, …later</a:t>
            </a:r>
          </a:p>
          <a:p>
            <a:endParaRPr lang="en-US" i="1" dirty="0"/>
          </a:p>
          <a:p>
            <a:r>
              <a:rPr lang="en-US" i="1" dirty="0" smtClean="0"/>
              <a:t>r, c:  row sums and column sums, as diagonal matrices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998" y="1267326"/>
            <a:ext cx="1864951" cy="30319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497" y="3048501"/>
            <a:ext cx="39338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14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316" y="1507958"/>
            <a:ext cx="557665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Bi-clustering example: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matrix  </a:t>
            </a:r>
            <a:r>
              <a:rPr lang="en-US" i="1" dirty="0" smtClean="0"/>
              <a:t>M</a:t>
            </a:r>
            <a:r>
              <a:rPr lang="en-US" dirty="0" smtClean="0"/>
              <a:t>, Boolean choices of albums, 50x30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Objective function to minimize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998" y="1267326"/>
            <a:ext cx="1864951" cy="30319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497" y="3048501"/>
            <a:ext cx="3933825" cy="857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946" y="3780924"/>
            <a:ext cx="5741774" cy="2275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14322" y="5085347"/>
            <a:ext cx="4043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</a:t>
            </a:r>
            <a:r>
              <a:rPr lang="en-US" i="1" dirty="0" smtClean="0"/>
              <a:t> is a penalty for unbalanced cluster sizes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2396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316" y="1507958"/>
            <a:ext cx="714734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Bi-clustering example: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matrix  </a:t>
            </a:r>
            <a:r>
              <a:rPr lang="en-US" i="1" dirty="0" smtClean="0"/>
              <a:t>M</a:t>
            </a:r>
            <a:r>
              <a:rPr lang="en-US" dirty="0" smtClean="0"/>
              <a:t>, Boolean choices of albums, 50x30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Objective function to minimize, </a:t>
            </a:r>
            <a:r>
              <a:rPr lang="en-US" i="1" dirty="0" smtClean="0"/>
              <a:t>s(M, r, c)</a:t>
            </a:r>
          </a:p>
          <a:p>
            <a:pPr marL="342900" indent="-342900">
              <a:buFont typeface="+mj-lt"/>
              <a:buAutoNum type="arabicPeriod"/>
            </a:pPr>
            <a:endParaRPr lang="en-US" i="1" dirty="0"/>
          </a:p>
          <a:p>
            <a:pPr marL="342900" indent="-342900">
              <a:buFont typeface="+mj-lt"/>
              <a:buAutoNum type="arabicPeriod"/>
            </a:pPr>
            <a:endParaRPr lang="en-US" i="1" dirty="0" smtClean="0"/>
          </a:p>
          <a:p>
            <a:pPr marL="342900" indent="-342900">
              <a:buFont typeface="+mj-lt"/>
              <a:buAutoNum type="arabicPeriod"/>
            </a:pPr>
            <a:endParaRPr lang="en-US" i="1" dirty="0"/>
          </a:p>
          <a:p>
            <a:pPr marL="342900" indent="-342900">
              <a:buFont typeface="+mj-lt"/>
              <a:buAutoNum type="arabicPeriod"/>
            </a:pPr>
            <a:endParaRPr lang="en-US" i="1" dirty="0" smtClean="0"/>
          </a:p>
          <a:p>
            <a:pPr marL="342900" indent="-342900">
              <a:buFont typeface="+mj-lt"/>
              <a:buAutoNum type="arabicPeriod"/>
            </a:pPr>
            <a:endParaRPr lang="en-US" i="1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Optimization: </a:t>
            </a:r>
            <a:r>
              <a:rPr lang="en-US" i="1" dirty="0" smtClean="0"/>
              <a:t>M^  =  </a:t>
            </a:r>
            <a:r>
              <a:rPr lang="en-US" i="1" dirty="0" err="1" smtClean="0"/>
              <a:t>argmin</a:t>
            </a:r>
            <a:r>
              <a:rPr lang="en-US" i="1" baseline="-25000" dirty="0" err="1" smtClean="0"/>
              <a:t>M</a:t>
            </a:r>
            <a:r>
              <a:rPr lang="en-US" i="1" dirty="0" smtClean="0"/>
              <a:t> s(M, r, c)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Algorithm: </a:t>
            </a:r>
            <a:r>
              <a:rPr lang="en-US" i="1" dirty="0" smtClean="0"/>
              <a:t>your choice, e.g., exhaustive trial-error: 3</a:t>
            </a:r>
            <a:r>
              <a:rPr lang="en-US" i="1" baseline="30000" dirty="0" smtClean="0"/>
              <a:t>80</a:t>
            </a:r>
            <a:r>
              <a:rPr lang="en-US" i="1" dirty="0" smtClean="0"/>
              <a:t> possibilities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998" y="1267326"/>
            <a:ext cx="1864951" cy="30319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497" y="3048501"/>
            <a:ext cx="39338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276</Words>
  <Application>Microsoft Office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Bi-clustering for Gene Expression Analysis with Micro-array</vt:lpstr>
      <vt:lpstr>PowerPoint Presentation</vt:lpstr>
      <vt:lpstr>PowerPoint Presentation</vt:lpstr>
      <vt:lpstr>Bi-clustering output: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Bi-clustering for Gene Expression Analysis with Micro-array</dc:title>
  <dc:creator>Debasis Mitra</dc:creator>
  <cp:lastModifiedBy>Debasis Mitra</cp:lastModifiedBy>
  <cp:revision>16</cp:revision>
  <dcterms:created xsi:type="dcterms:W3CDTF">2020-06-22T16:46:08Z</dcterms:created>
  <dcterms:modified xsi:type="dcterms:W3CDTF">2020-07-06T17:23:44Z</dcterms:modified>
</cp:coreProperties>
</file>