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1" r:id="rId2"/>
    <p:sldId id="417" r:id="rId3"/>
    <p:sldId id="418" r:id="rId4"/>
    <p:sldId id="440" r:id="rId5"/>
    <p:sldId id="444" r:id="rId6"/>
    <p:sldId id="419" r:id="rId7"/>
    <p:sldId id="445" r:id="rId8"/>
    <p:sldId id="446" r:id="rId9"/>
    <p:sldId id="420" r:id="rId10"/>
    <p:sldId id="449" r:id="rId11"/>
    <p:sldId id="448" r:id="rId12"/>
    <p:sldId id="425" r:id="rId13"/>
    <p:sldId id="421" r:id="rId14"/>
    <p:sldId id="426" r:id="rId15"/>
    <p:sldId id="427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020" autoAdjust="0"/>
  </p:normalViewPr>
  <p:slideViewPr>
    <p:cSldViewPr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51BD6C8-819B-0A17-4DA0-993CBB073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AFC0247-CD6B-0FE3-54C8-3E42870FD2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1828F04-69D4-87A5-941C-35953460CA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39E56353-B8CE-7DB2-2D4E-3EB24A21D1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1BBC2-70F2-E84C-823A-28DD90A48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8342A0-9FE5-1E51-1903-EFE33D5C7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E38F4-335D-C573-BF8A-F7610C89B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8C31C3-B1D0-8141-93F9-EF870196FB57}" type="datetimeFigureOut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C7D238-5A78-E1B6-2ED3-F1AF7C9AC7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05AEA2-86C3-67D6-1B8C-AB171E4D5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32CCF-75B3-EBF9-ABEC-A113B5A0F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0795-4886-3B76-061C-7BA45988B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C54DEC-CB9D-2747-9664-7F781AECB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D329F39-E5F3-F665-5265-A8757F5F6E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CC79D97E-C978-AC2C-19A9-7A72580DEC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A4A8E22-D1E1-4A62-C8AE-B194C4126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EB7CFD-84CF-3243-A013-619B7E8664F3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DEE9DC12-D661-9903-74E1-4A24B4671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35A1B2B-C997-5DB5-B7FC-F002A5AF30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C19E7D87-41A8-0DD6-9DE3-ADC3E085A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08F5A7-1007-774B-B1F1-10AF14AAD519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9F7ADA44-69D4-EF6E-CB21-531176C06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B3D4B09C-A54F-3FF3-DE78-E02449A51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D31A049-5387-E4D6-37BB-1A4DD6B6D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CB3D1B-70A8-D646-A4B5-93C8CD20D81C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1FE6CAF8-D20C-C23B-2068-AEDC50619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DF1DDCF-BF3C-D745-FAD3-46C6833FF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1298B11C-F76A-9B76-220B-0F0C1CEE4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C37E96-3798-ED40-958A-B99E3E7D0AC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1FE6CAF8-D20C-C23B-2068-AEDC50619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DF1DDCF-BF3C-D745-FAD3-46C6833FF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1298B11C-F76A-9B76-220B-0F0C1CEE4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C37E96-3798-ED40-958A-B99E3E7D0ACB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107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390F56A7-9FCF-373A-1B9F-96F361B753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EAEEABBC-87AA-0257-F057-ACAA26B5E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22CFDD3-4CD8-EE71-2EAF-854B41EE7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CDC0E-2138-E24F-8694-A2771196E57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396A6C22-F5D7-8280-DB56-2CD5279AC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0C0E784-AA38-8B69-162D-5F04CA57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48B157E1-217D-88B2-8F4D-8120086D3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E4993-22BF-0C4C-87C5-8E51DF2535F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00188F0-E6D1-EA46-394F-70511B1739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049F0CE-1191-4F7A-0259-FD4D37E48F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163D318-33B4-3A87-1C3F-B307A4D0F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554E94-E7A6-094F-8C74-EF0EAAE23AAC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E780884-7EBC-8EF8-E76A-1C0AC60C4E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DAF85809-2877-3C61-F940-3E7418EAD6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677691A-4043-F613-CA44-F32E63C99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9CEA91-6E05-9F4B-9112-3656B7CCB183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99A9E-128D-46E3-EBFE-A3DC11AA3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2213-7E9E-234E-9443-48F016BF5DEA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275BC-797B-40C9-F049-E184253DA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443A5-382D-EE92-0A1D-D33819DF8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CA80-6BE7-204D-8503-A0F7C50B6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EE7C3F-317C-3F8F-F58A-254219AC3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4981-0E52-6345-B7B0-3C3912D5680A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A42D8-095F-43D0-302C-8D6343C08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D021A-EF20-24C4-EDA3-0D6C8EA79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FA7D-E65A-F546-A3C3-D218C5133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1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498F2-68E2-AD92-A474-AE810A9F0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5D25-1787-E14D-A5AF-8608679BAE07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3FC92-C943-0C9A-CCA8-18C544D77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E41AF-E9CB-A16D-ECE7-A1CCD6129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7C97-2784-E84A-8979-6090AFB62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A9B83D-E3BE-92EA-EC44-B9BE628DA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0571-ED7A-B44F-A37B-1D957B34D752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B5264-F3AC-8E5A-C036-6537C69B4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BD56F-3DC4-0292-5200-CB85462C5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F949-A119-9E43-A832-69015480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3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8D7A19-3930-3A22-AB43-053CA54F7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A68F-68B7-1641-9E7D-762E34595A75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BF63A-3378-04C2-09F4-86E47ABCB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F94DA-AA22-5266-DC4C-F49B7FA45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8515-9ED4-BF4F-8791-D76148760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3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872E5-4843-A7B3-84A4-CF188F9C5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DBE5-748D-A246-AA2C-0376D58630AB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D0044-10F0-5430-84EE-9CBD72860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80277-D7F4-E79E-CAED-8F989A76D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F53E-32BA-B747-A557-27F736543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1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097399-1325-8B19-1825-5CA97C238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D6DF-713F-2841-88B4-22EA84DA4B29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146A10-566E-8BCC-7738-9D20355FD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AF6969-ACC5-C0DE-22DA-249E6DC25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0BF5-8675-0742-89DD-3B74ED682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FA3876-29EB-2020-22EE-D5CEC6047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F70E-05FE-BA4B-9080-83122EF16DDA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C48F1E-8ADB-4D1E-B7E4-4AFE22551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CF2C0D-0A06-6394-B478-E900E783E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C743-56C1-164D-AC7C-40F2FC188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1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D35EBE-4142-174E-A586-467B4BB60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A016-2F8F-6F47-BF24-37D0B20783A8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F57E47-FA01-E42D-7940-AA427719C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AAF09F-DD06-CCF3-0B2D-4A432ACBB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B6A4-01C0-B84D-89C2-899B7B5C6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5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5927B-CB7D-EEB3-0140-1A509A59F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5DFB9-AFB2-6D46-83B5-6BECF2837F16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9829C-030A-2D51-7820-9BE274EAB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C771F-7671-0E34-251D-743EB893E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B451-1A6E-CC47-8BCD-15012C392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A5C70-3678-76D5-5269-CF485E4E1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2FE1-52B6-C54E-8107-BB899666862A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48ABB-DDBA-CB28-3589-C814BE344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C3393-C44E-AC5A-D2F5-D252855AF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CE53-F876-8C49-B392-C344D5EF3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8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60D4FD-5025-2A00-9C8C-3C48CAEC0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DA8317-17E1-2A6E-D2C7-C91B027B9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D57D0-A98F-79C6-AF02-A05FC57BD7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56EECB-D10B-5D48-86EC-29FDEE76903E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3F2E6B-8A55-4E39-CCF3-F701687DC5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7A7981-138B-DCCB-9C39-78AFDD7271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E62202-28DB-E749-B274-042118424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1">
            <a:extLst>
              <a:ext uri="{FF2B5EF4-FFF2-40B4-BE49-F238E27FC236}">
                <a16:creationId xmlns:a16="http://schemas.microsoft.com/office/drawing/2014/main" id="{C80E7C55-1E03-E8CB-C438-CE23670E84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451CD3-EA0F-3745-B97F-13DAD0C8BBC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A9B72FCE-6F04-00F6-E318-711480F2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429F3AF7-D992-5D1A-F1F4-CE154CF6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A8D32-DD24-1E41-8386-848221CFCE0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15364" name="Picture 7" descr="Top Advantages and Disadvantages of Artificial Intelligence [2023 Edition]">
            <a:extLst>
              <a:ext uri="{FF2B5EF4-FFF2-40B4-BE49-F238E27FC236}">
                <a16:creationId xmlns:a16="http://schemas.microsoft.com/office/drawing/2014/main" id="{D6017A70-8734-36AC-12CA-D70F0A4B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7913"/>
            <a:ext cx="892016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DC0FE90C-75F1-1C16-F37A-A74E7152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731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Artificial Intelligence		Fall 2023	Florida Tech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401129EE-19FB-3E88-C945-4B3609C73D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 Journey continues</a:t>
            </a:r>
          </a:p>
        </p:txBody>
      </p:sp>
      <p:sp>
        <p:nvSpPr>
          <p:cNvPr id="26626" name="Date Placeholder 1">
            <a:extLst>
              <a:ext uri="{FF2B5EF4-FFF2-40B4-BE49-F238E27FC236}">
                <a16:creationId xmlns:a16="http://schemas.microsoft.com/office/drawing/2014/main" id="{8F454FD2-5B66-253D-B7B7-93A672E73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82DCE-CB0F-E742-8372-766F252E181C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6627" name="Footer Placeholder 2">
            <a:extLst>
              <a:ext uri="{FF2B5EF4-FFF2-40B4-BE49-F238E27FC236}">
                <a16:creationId xmlns:a16="http://schemas.microsoft.com/office/drawing/2014/main" id="{15BB5941-E32E-6854-AA5E-8F9BEA02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F13CA10-E012-D613-0BE3-23993BE9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143000"/>
            <a:ext cx="852727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i="1" dirty="0"/>
              <a:t>THIRD AI SUMMER </a:t>
            </a:r>
          </a:p>
          <a:p>
            <a:pPr>
              <a:spcBef>
                <a:spcPct val="0"/>
              </a:spcBef>
            </a:pPr>
            <a:endParaRPr lang="en-US" altLang="en-US" sz="2400" i="1" dirty="0"/>
          </a:p>
          <a:p>
            <a:pPr>
              <a:spcBef>
                <a:spcPct val="0"/>
              </a:spcBef>
            </a:pPr>
            <a:r>
              <a:rPr lang="en-US" altLang="en-US" sz="2400" i="1" dirty="0"/>
              <a:t>Artificial Neural Network (ANN) Goes underground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Minsky-</a:t>
            </a:r>
            <a:r>
              <a:rPr lang="en-US" altLang="en-US" sz="2000" i="1" dirty="0" err="1"/>
              <a:t>Papert</a:t>
            </a:r>
            <a:r>
              <a:rPr lang="en-US" altLang="en-US" sz="2000" i="1" dirty="0"/>
              <a:t>, 1971, ANN cannot model XOR</a:t>
            </a:r>
          </a:p>
          <a:p>
            <a:pPr>
              <a:spcBef>
                <a:spcPct val="0"/>
              </a:spcBef>
            </a:pPr>
            <a:endParaRPr lang="en-US" altLang="en-US" sz="2000" i="1" dirty="0"/>
          </a:p>
          <a:p>
            <a:pPr>
              <a:spcBef>
                <a:spcPct val="0"/>
              </a:spcBef>
            </a:pPr>
            <a:r>
              <a:rPr lang="en-US" altLang="en-US" sz="2400" i="1" dirty="0"/>
              <a:t>But, multi-layer perceptrons can…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ANN best works: 1980+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GPU computing arrives for graphics: 1990s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ANN+ GPU a natural match: Deep ANN,  2010+</a:t>
            </a:r>
          </a:p>
          <a:p>
            <a:pPr lvl="1">
              <a:spcBef>
                <a:spcPct val="0"/>
              </a:spcBef>
            </a:pPr>
            <a:endParaRPr lang="en-US" altLang="en-US" sz="2000" i="1" dirty="0"/>
          </a:p>
          <a:p>
            <a:pPr>
              <a:spcBef>
                <a:spcPct val="0"/>
              </a:spcBef>
            </a:pPr>
            <a:r>
              <a:rPr lang="en-US" altLang="en-US" sz="2400" i="1" dirty="0"/>
              <a:t>Convolutional Neural Net for object recognition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Exotic Generative model for images, borrows from Adversarial Search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Generative Language Model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Faking becomes major concern, PERVASIVE AI, 2017+</a:t>
            </a:r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CD6A509E-6CDB-742B-CBDC-CCF1AF52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8DFD4-F94A-8841-98ED-87AFCFBEAD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800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98A7F-ED94-7F43-DDC3-2D7420B3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FBFBB-F91C-1446-912C-0F779BD575F3}" type="datetime1">
              <a:rPr lang="en-US" smtClean="0"/>
              <a:pPr>
                <a:defRPr/>
              </a:pPr>
              <a:t>3/10/24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4FFB6-9707-93BE-3968-6130CE4E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Debasis Mitra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417C1-8B9F-5AED-4256-10614A0D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ED320-3ECF-EA40-BA7C-9D84B82A686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24F301-9603-3DBA-9C3E-4CF8AAD07F2B}"/>
              </a:ext>
            </a:extLst>
          </p:cNvPr>
          <p:cNvSpPr/>
          <p:nvPr/>
        </p:nvSpPr>
        <p:spPr bwMode="auto">
          <a:xfrm>
            <a:off x="1600200" y="304800"/>
            <a:ext cx="6248400" cy="59436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CD4E4A-1BFD-5C7A-100D-FC3D96CC85D3}"/>
              </a:ext>
            </a:extLst>
          </p:cNvPr>
          <p:cNvSpPr/>
          <p:nvPr/>
        </p:nvSpPr>
        <p:spPr bwMode="auto">
          <a:xfrm>
            <a:off x="2438400" y="990600"/>
            <a:ext cx="4497344" cy="44958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BE3F5-CA14-BE83-5260-72E89334F0E4}"/>
              </a:ext>
            </a:extLst>
          </p:cNvPr>
          <p:cNvSpPr/>
          <p:nvPr/>
        </p:nvSpPr>
        <p:spPr bwMode="auto">
          <a:xfrm>
            <a:off x="3180192" y="1600200"/>
            <a:ext cx="3220608" cy="325755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52D06-94D0-4148-2388-BF2560648853}"/>
              </a:ext>
            </a:extLst>
          </p:cNvPr>
          <p:cNvSpPr txBox="1"/>
          <p:nvPr/>
        </p:nvSpPr>
        <p:spPr>
          <a:xfrm>
            <a:off x="2869162" y="7956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6E4E7-18A4-D52A-4B97-21D00A67FD03}"/>
              </a:ext>
            </a:extLst>
          </p:cNvPr>
          <p:cNvSpPr txBox="1"/>
          <p:nvPr/>
        </p:nvSpPr>
        <p:spPr>
          <a:xfrm>
            <a:off x="3124200" y="15576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BD199-04B5-708C-64B1-5E8AEDBA57AF}"/>
              </a:ext>
            </a:extLst>
          </p:cNvPr>
          <p:cNvSpPr txBox="1"/>
          <p:nvPr/>
        </p:nvSpPr>
        <p:spPr>
          <a:xfrm>
            <a:off x="3836710" y="19050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7670A-A6BE-8498-A054-16226C7F200F}"/>
              </a:ext>
            </a:extLst>
          </p:cNvPr>
          <p:cNvSpPr/>
          <p:nvPr/>
        </p:nvSpPr>
        <p:spPr bwMode="auto">
          <a:xfrm>
            <a:off x="3913348" y="2281536"/>
            <a:ext cx="2153808" cy="22098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A4E27-9E1C-7623-D35C-753D3A165AF5}"/>
              </a:ext>
            </a:extLst>
          </p:cNvPr>
          <p:cNvSpPr txBox="1"/>
          <p:nvPr/>
        </p:nvSpPr>
        <p:spPr>
          <a:xfrm>
            <a:off x="3889606" y="3045767"/>
            <a:ext cx="26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Generative AI</a:t>
            </a:r>
          </a:p>
        </p:txBody>
      </p:sp>
    </p:spTree>
    <p:extLst>
      <p:ext uri="{BB962C8B-B14F-4D97-AF65-F5344CB8AC3E}">
        <p14:creationId xmlns:p14="http://schemas.microsoft.com/office/powerpoint/2010/main" val="89215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B81234B-8716-1990-B2B2-94F6990217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 What really is it?</a:t>
            </a:r>
          </a:p>
        </p:txBody>
      </p:sp>
      <p:sp>
        <p:nvSpPr>
          <p:cNvPr id="28674" name="Date Placeholder 1">
            <a:extLst>
              <a:ext uri="{FF2B5EF4-FFF2-40B4-BE49-F238E27FC236}">
                <a16:creationId xmlns:a16="http://schemas.microsoft.com/office/drawing/2014/main" id="{F5D1D146-1E8D-7AE4-3ED9-A990B945A5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E6041-1193-7C48-9C0F-06E7D67D53D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8675" name="Footer Placeholder 2">
            <a:extLst>
              <a:ext uri="{FF2B5EF4-FFF2-40B4-BE49-F238E27FC236}">
                <a16:creationId xmlns:a16="http://schemas.microsoft.com/office/drawing/2014/main" id="{8B93F7C9-F85C-C70A-CA75-E6C529C5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93CECC1-4E41-64B7-0FA3-54A0B5A4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066800"/>
            <a:ext cx="83486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/>
              <a:t>Computers manipulate numbers  (hardware)</a:t>
            </a:r>
          </a:p>
          <a:p>
            <a:pPr>
              <a:spcBef>
                <a:spcPct val="0"/>
              </a:spcBef>
            </a:pPr>
            <a:endParaRPr lang="en-US" altLang="en-US" sz="2400" i="1"/>
          </a:p>
          <a:p>
            <a:pPr>
              <a:spcBef>
                <a:spcPct val="0"/>
              </a:spcBef>
            </a:pPr>
            <a:r>
              <a:rPr lang="en-US" altLang="en-US" sz="2400" i="1"/>
              <a:t>Computers can map symbols internally to numbers (Unicode)</a:t>
            </a:r>
          </a:p>
          <a:p>
            <a:pPr>
              <a:spcBef>
                <a:spcPct val="0"/>
              </a:spcBef>
            </a:pPr>
            <a:endParaRPr lang="en-US" altLang="en-US" sz="2400" i="1"/>
          </a:p>
          <a:p>
            <a:pPr>
              <a:spcBef>
                <a:spcPct val="0"/>
              </a:spcBef>
            </a:pPr>
            <a:r>
              <a:rPr lang="en-US" altLang="en-US" sz="2400" i="1"/>
              <a:t>First AI question: Can programs manipulate symbols?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Symbolic AI: Expert systems, LISP, …</a:t>
            </a:r>
          </a:p>
          <a:p>
            <a:pPr>
              <a:spcBef>
                <a:spcPct val="0"/>
              </a:spcBef>
            </a:pPr>
            <a:r>
              <a:rPr lang="en-US" altLang="en-US" sz="2400" i="1"/>
              <a:t>Second AI question: Is symbol manipulation enough?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No! Human intelligence is not just symbol manipulation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Symbol System is not efficient either, as was thought of initially</a:t>
            </a:r>
          </a:p>
          <a:p>
            <a:pPr>
              <a:spcBef>
                <a:spcPct val="0"/>
              </a:spcBef>
            </a:pPr>
            <a:r>
              <a:rPr lang="en-US" altLang="en-US" sz="2400" i="1"/>
              <a:t>Third AI question: Should we go back to number crunching?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Optimization: Machine learning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…</a:t>
            </a:r>
          </a:p>
          <a:p>
            <a:pPr lvl="1">
              <a:spcBef>
                <a:spcPct val="0"/>
              </a:spcBef>
            </a:pPr>
            <a:endParaRPr lang="en-US" altLang="en-US" sz="2000" i="1"/>
          </a:p>
          <a:p>
            <a:pPr>
              <a:spcBef>
                <a:spcPct val="0"/>
              </a:spcBef>
            </a:pPr>
            <a:r>
              <a:rPr lang="en-US" altLang="en-US" sz="2400" i="1"/>
              <a:t>Future of AI: Numbers + Symbols!</a:t>
            </a:r>
          </a:p>
          <a:p>
            <a:pPr lvl="1">
              <a:spcBef>
                <a:spcPct val="0"/>
              </a:spcBef>
            </a:pPr>
            <a:r>
              <a:rPr lang="en-US" altLang="en-US" sz="2000" i="1"/>
              <a:t>Data types: Real</a:t>
            </a:r>
            <a:r>
              <a:rPr lang="en-US" altLang="en-US" sz="2000" i="1">
                <a:sym typeface="Wingdings" pitchFamily="2" charset="2"/>
              </a:rPr>
              <a:t></a:t>
            </a:r>
            <a:r>
              <a:rPr lang="en-US" altLang="en-US" sz="2000" i="1"/>
              <a:t>Ordinal</a:t>
            </a:r>
            <a:r>
              <a:rPr lang="en-US" altLang="en-US" sz="2000" i="1">
                <a:sym typeface="Wingdings" pitchFamily="2" charset="2"/>
              </a:rPr>
              <a:t></a:t>
            </a:r>
            <a:r>
              <a:rPr lang="en-US" altLang="en-US" sz="2000" i="1"/>
              <a:t>Partial order</a:t>
            </a:r>
            <a:r>
              <a:rPr lang="en-US" altLang="en-US" sz="2000" i="1">
                <a:sym typeface="Wingdings" pitchFamily="2" charset="2"/>
              </a:rPr>
              <a:t></a:t>
            </a:r>
            <a:r>
              <a:rPr lang="en-US" altLang="en-US" sz="2000" i="1"/>
              <a:t>Categorical</a:t>
            </a:r>
          </a:p>
        </p:txBody>
      </p:sp>
      <p:sp>
        <p:nvSpPr>
          <p:cNvPr id="28677" name="Slide Number Placeholder 1">
            <a:extLst>
              <a:ext uri="{FF2B5EF4-FFF2-40B4-BE49-F238E27FC236}">
                <a16:creationId xmlns:a16="http://schemas.microsoft.com/office/drawing/2014/main" id="{FF6302C3-BFE6-1A10-BD1E-58C666AD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EB835E-8085-FD48-8D62-CDD19E1D53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C35B23F-2124-328F-0F92-9DA93162D4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 Course content</a:t>
            </a:r>
          </a:p>
        </p:txBody>
      </p:sp>
      <p:sp>
        <p:nvSpPr>
          <p:cNvPr id="30722" name="Date Placeholder 1">
            <a:extLst>
              <a:ext uri="{FF2B5EF4-FFF2-40B4-BE49-F238E27FC236}">
                <a16:creationId xmlns:a16="http://schemas.microsoft.com/office/drawing/2014/main" id="{F357C075-8473-E99C-873E-FA40C1EB48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706FE-3B9F-5E48-B269-86E87CAA8EE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30723" name="Footer Placeholder 2">
            <a:extLst>
              <a:ext uri="{FF2B5EF4-FFF2-40B4-BE49-F238E27FC236}">
                <a16:creationId xmlns:a16="http://schemas.microsoft.com/office/drawing/2014/main" id="{00591F3D-D320-5246-DE22-5BAB8B03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F3F7707-A070-AF5A-3EFC-2FF95218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958850"/>
            <a:ext cx="6423682" cy="4401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i="1" dirty="0"/>
              <a:t>&lt;&lt;It is all algorithms, dummy!&gt;&gt; 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i="1" dirty="0"/>
              <a:t>No “Intelligence!”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i="1" dirty="0"/>
              <a:t>Because there is no clear definition of intelligence</a:t>
            </a:r>
          </a:p>
          <a:p>
            <a:pPr>
              <a:spcBef>
                <a:spcPct val="0"/>
              </a:spcBef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Search Algorithms</a:t>
            </a:r>
            <a:endParaRPr lang="en-US" altLang="en-US" sz="20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Automated Reasoning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Probabilistic Reasoning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Machine Learning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F43F5D65-3F25-A25C-0367-E6A76026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620963"/>
            <a:ext cx="884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Exam 1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47721F7F-227F-5546-9B2B-BF10B93A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5470525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Final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5D7207F7-C3EC-DE57-296D-8E2C259EC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3122613"/>
            <a:ext cx="85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Project</a:t>
            </a:r>
          </a:p>
        </p:txBody>
      </p:sp>
      <p:sp>
        <p:nvSpPr>
          <p:cNvPr id="30728" name="TextBox 1">
            <a:extLst>
              <a:ext uri="{FF2B5EF4-FFF2-40B4-BE49-F238E27FC236}">
                <a16:creationId xmlns:a16="http://schemas.microsoft.com/office/drawing/2014/main" id="{56493345-7CB8-1964-574E-F64F9EAB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3429000"/>
            <a:ext cx="88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Exam 2</a:t>
            </a:r>
          </a:p>
        </p:txBody>
      </p:sp>
      <p:sp>
        <p:nvSpPr>
          <p:cNvPr id="30729" name="TextBox 1">
            <a:extLst>
              <a:ext uri="{FF2B5EF4-FFF2-40B4-BE49-F238E27FC236}">
                <a16:creationId xmlns:a16="http://schemas.microsoft.com/office/drawing/2014/main" id="{46D8185D-A801-33D1-DB54-786382CD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4211638"/>
            <a:ext cx="884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Exam 3</a:t>
            </a:r>
          </a:p>
        </p:txBody>
      </p:sp>
      <p:sp>
        <p:nvSpPr>
          <p:cNvPr id="30730" name="Slide Number Placeholder 1">
            <a:extLst>
              <a:ext uri="{FF2B5EF4-FFF2-40B4-BE49-F238E27FC236}">
                <a16:creationId xmlns:a16="http://schemas.microsoft.com/office/drawing/2014/main" id="{85D19638-46A6-B7DE-54C2-D69F7FB4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7B1823-1215-FC48-8C11-E465C1E526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0731" name="TextBox 1">
            <a:extLst>
              <a:ext uri="{FF2B5EF4-FFF2-40B4-BE49-F238E27FC236}">
                <a16:creationId xmlns:a16="http://schemas.microsoft.com/office/drawing/2014/main" id="{DF36D91C-A977-3376-27F3-FE841991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822825"/>
            <a:ext cx="88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Exam 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19D6DE3-C27C-F287-6715-7416F5BEFE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</a:t>
            </a:r>
            <a:br>
              <a:rPr lang="en-US" altLang="en-US" sz="2400" b="1" i="1"/>
            </a:br>
            <a:r>
              <a:rPr lang="en-US" altLang="en-US" sz="2400" b="1" i="1"/>
              <a:t>Course content: Samples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453637C3-35F3-9964-854D-F7498D4643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E2EF3-6C31-4C43-98E5-6A7BBEB30E6A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12C1CC35-2068-B711-53BF-D35E8289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D2591A5-757F-FF1D-CD90-B23A8CAA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18" y="793750"/>
            <a:ext cx="7273786" cy="54476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Search Algorithms</a:t>
            </a:r>
            <a:endParaRPr lang="en-US" altLang="en-US" sz="2000" i="1" dirty="0"/>
          </a:p>
          <a:p>
            <a:pPr marL="1200150" lvl="1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i="1" dirty="0"/>
              <a:t>Blind search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i="1" dirty="0"/>
              <a:t>Guided search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i="1" dirty="0"/>
              <a:t>Adversarial Search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0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Constraint Reasoning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en-US" sz="2000" i="1" dirty="0"/>
              <a:t>Constraint Satisfaction algorithms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en-US" sz="2000" i="1" dirty="0"/>
              <a:t>Consistency maintenance algorithm</a:t>
            </a:r>
          </a:p>
          <a:p>
            <a:pPr marL="742950" lvl="1" indent="0">
              <a:spcBef>
                <a:spcPct val="0"/>
              </a:spcBef>
              <a:buFontTx/>
              <a:buNone/>
              <a:defRPr/>
            </a:pPr>
            <a:endParaRPr lang="en-US" altLang="en-US" sz="20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i="1" dirty="0"/>
              <a:t>Knowledge Representation and Automated Reasoning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en-US" sz="2000" i="1" dirty="0"/>
              <a:t>Propositional logic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en-US" sz="2000" i="1" dirty="0"/>
              <a:t>First order logic</a:t>
            </a:r>
          </a:p>
          <a:p>
            <a:pPr marL="742950" lvl="1" indent="0"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</p:txBody>
      </p:sp>
      <p:sp>
        <p:nvSpPr>
          <p:cNvPr id="32773" name="Slide Number Placeholder 1">
            <a:extLst>
              <a:ext uri="{FF2B5EF4-FFF2-40B4-BE49-F238E27FC236}">
                <a16:creationId xmlns:a16="http://schemas.microsoft.com/office/drawing/2014/main" id="{42DD60AF-0C99-E5EA-04DA-1969CCBE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914A0-854B-D642-A630-949AE04E3A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5991D31-016B-99A2-E874-A61EBBF4AF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</a:t>
            </a:r>
            <a:br>
              <a:rPr lang="en-US" altLang="en-US" sz="2400" b="1" i="1"/>
            </a:br>
            <a:r>
              <a:rPr lang="en-US" altLang="en-US" sz="2400" b="1" i="1"/>
              <a:t>Course content: Samples</a:t>
            </a:r>
          </a:p>
        </p:txBody>
      </p:sp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0F2A2A43-7FBF-9195-D133-D09807CF0B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0B607-F872-924D-BFEE-246F096BFB4A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8C6E4BF4-FCBE-AF41-B33C-5CF2A5F9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01172AF-E1D8-31AA-A9F8-A22338ABF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1" y="557510"/>
            <a:ext cx="7996356" cy="4401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Tx/>
              <a:buAutoNum type="arabicPeriod" startAt="4"/>
              <a:defRPr/>
            </a:pPr>
            <a:r>
              <a:rPr lang="en-US" altLang="en-US" sz="2400" i="1" dirty="0"/>
              <a:t>Probabilistic Reasoning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8"/>
              <a:defRPr/>
            </a:pPr>
            <a:r>
              <a:rPr lang="en-US" altLang="en-US" sz="2000" i="1" dirty="0"/>
              <a:t>Probabilistic knowledge representation</a:t>
            </a:r>
          </a:p>
          <a:p>
            <a:pPr marL="1200150" lvl="1" indent="-457200">
              <a:spcBef>
                <a:spcPct val="0"/>
              </a:spcBef>
              <a:buFontTx/>
              <a:buAutoNum type="arabicPeriod" startAt="8"/>
              <a:defRPr/>
            </a:pPr>
            <a:r>
              <a:rPr lang="en-US" altLang="en-US" sz="2000" i="1" dirty="0"/>
              <a:t>Bayesian network</a:t>
            </a:r>
          </a:p>
          <a:p>
            <a:pPr marL="1200150" lvl="1" indent="-457200">
              <a:spcBef>
                <a:spcPct val="0"/>
              </a:spcBef>
              <a:buFontTx/>
              <a:buAutoNum type="arabicPeriod" startAt="8"/>
              <a:defRPr/>
            </a:pPr>
            <a:r>
              <a:rPr lang="en-US" altLang="en-US" sz="2000" i="1" dirty="0"/>
              <a:t>Fuzzy and other uncertainty models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2400" i="1" dirty="0"/>
          </a:p>
          <a:p>
            <a:pPr marL="457200" indent="-457200">
              <a:spcBef>
                <a:spcPct val="0"/>
              </a:spcBef>
              <a:buFontTx/>
              <a:buAutoNum type="arabicPeriod" startAt="5"/>
              <a:defRPr/>
            </a:pPr>
            <a:r>
              <a:rPr lang="en-US" altLang="en-US" sz="2400" i="1" dirty="0"/>
              <a:t>Machine Learning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rabicPeriod" startAt="11"/>
              <a:defRPr/>
            </a:pPr>
            <a:r>
              <a:rPr lang="en-US" altLang="en-US" sz="2000" i="1" dirty="0"/>
              <a:t>Decision tree</a:t>
            </a:r>
          </a:p>
          <a:p>
            <a:pPr marL="1200150" lvl="1" indent="-457200">
              <a:spcBef>
                <a:spcPct val="0"/>
              </a:spcBef>
              <a:buFontTx/>
              <a:buAutoNum type="arabicPeriod" startAt="11"/>
              <a:defRPr/>
            </a:pPr>
            <a:r>
              <a:rPr lang="en-US" altLang="en-US" sz="2000" i="1" dirty="0"/>
              <a:t>Supervised training with samples – classification and regression</a:t>
            </a:r>
          </a:p>
          <a:p>
            <a:pPr marL="1200150" lvl="1" indent="-457200">
              <a:spcBef>
                <a:spcPct val="0"/>
              </a:spcBef>
              <a:buFontTx/>
              <a:buAutoNum type="arabicPeriod" startAt="11"/>
              <a:defRPr/>
            </a:pPr>
            <a:r>
              <a:rPr lang="en-US" altLang="en-US" sz="2000" i="1" dirty="0"/>
              <a:t>Neural networks</a:t>
            </a:r>
          </a:p>
          <a:p>
            <a:pPr marL="1200150" lvl="1" indent="-457200">
              <a:spcBef>
                <a:spcPct val="0"/>
              </a:spcBef>
              <a:buFontTx/>
              <a:buAutoNum type="arabicPeriod" startAt="11"/>
              <a:defRPr/>
            </a:pPr>
            <a:r>
              <a:rPr lang="en-US" altLang="en-US" sz="2000" i="1" dirty="0"/>
              <a:t>Unsupervised learning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000" i="1" strike="sngStrike" dirty="0"/>
          </a:p>
        </p:txBody>
      </p:sp>
      <p:sp>
        <p:nvSpPr>
          <p:cNvPr id="34821" name="Slide Number Placeholder 1">
            <a:extLst>
              <a:ext uri="{FF2B5EF4-FFF2-40B4-BE49-F238E27FC236}">
                <a16:creationId xmlns:a16="http://schemas.microsoft.com/office/drawing/2014/main" id="{A0A10E63-9AB9-FE46-17CC-7286BD51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124E9-2576-674E-9D65-5367D01295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2403FC0-1392-6008-EC43-FEDD302409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sz="2400" b="1"/>
              <a:t>Artificial Intelligence (AI)</a:t>
            </a:r>
            <a:br>
              <a:rPr lang="en-US" altLang="en-US" sz="2400" b="1"/>
            </a:br>
            <a:r>
              <a:rPr lang="en-US" altLang="en-US" sz="2400" b="1"/>
              <a:t>An introduction</a:t>
            </a:r>
          </a:p>
        </p:txBody>
      </p:sp>
      <p:sp>
        <p:nvSpPr>
          <p:cNvPr id="16386" name="Date Placeholder 1">
            <a:extLst>
              <a:ext uri="{FF2B5EF4-FFF2-40B4-BE49-F238E27FC236}">
                <a16:creationId xmlns:a16="http://schemas.microsoft.com/office/drawing/2014/main" id="{4129505F-7D81-F1AE-31E3-D917DA5B91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F92661-3FE2-AC45-A03F-FFC289A1B3CE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16387" name="Footer Placeholder 2">
            <a:extLst>
              <a:ext uri="{FF2B5EF4-FFF2-40B4-BE49-F238E27FC236}">
                <a16:creationId xmlns:a16="http://schemas.microsoft.com/office/drawing/2014/main" id="{D23238C1-CA73-9B26-3CE0-65FF5C8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5D252B46-7E9A-98A3-E1D4-2B8C8B07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1600200"/>
            <a:ext cx="53984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What is AI?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What happened within AI, history?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Going deeper: What </a:t>
            </a:r>
            <a:r>
              <a:rPr lang="en-US" altLang="en-US" sz="2400" i="1" dirty="0">
                <a:solidFill>
                  <a:srgbClr val="00B050"/>
                </a:solidFill>
              </a:rPr>
              <a:t>really</a:t>
            </a:r>
            <a:r>
              <a:rPr lang="en-US" altLang="en-US" sz="2400" i="1" dirty="0"/>
              <a:t> is AI?</a:t>
            </a: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8AA058B9-645B-71B2-4206-182CFC7A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721AB-B9C8-BC4A-B044-1C75557F38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2E36A19-30F5-9809-41C4-D6ADFEBE16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</a:t>
            </a:r>
            <a:br>
              <a:rPr lang="en-US" altLang="en-US" sz="2400" b="1" i="1"/>
            </a:br>
            <a:r>
              <a:rPr lang="en-US" altLang="en-US" sz="2400" b="1" i="1"/>
              <a:t>What is AI?</a:t>
            </a:r>
          </a:p>
        </p:txBody>
      </p:sp>
      <p:sp>
        <p:nvSpPr>
          <p:cNvPr id="17410" name="Date Placeholder 1">
            <a:extLst>
              <a:ext uri="{FF2B5EF4-FFF2-40B4-BE49-F238E27FC236}">
                <a16:creationId xmlns:a16="http://schemas.microsoft.com/office/drawing/2014/main" id="{11C400B4-74EF-F3E8-2FEA-FC0088FECF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EB41A-61A4-7F42-93BB-5962DFEAF5F3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17411" name="Footer Placeholder 2">
            <a:extLst>
              <a:ext uri="{FF2B5EF4-FFF2-40B4-BE49-F238E27FC236}">
                <a16:creationId xmlns:a16="http://schemas.microsoft.com/office/drawing/2014/main" id="{8AFF75F9-497D-1CA7-C5C0-E4AEAF4E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5161" name="TextBox 1">
            <a:extLst>
              <a:ext uri="{FF2B5EF4-FFF2-40B4-BE49-F238E27FC236}">
                <a16:creationId xmlns:a16="http://schemas.microsoft.com/office/drawing/2014/main" id="{71B39DF3-96ED-4335-A62B-4115F6B6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3649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AI &lt;IS&gt; Computer Science!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C4A813A-93DD-338A-C334-3818466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14563"/>
            <a:ext cx="8255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Whatever is at the FRONTIER of computer science.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	It is really about NEW challenges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		that CURRENTLY appears “beyond” computing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		</a:t>
            </a:r>
            <a:r>
              <a:rPr lang="en-US" altLang="en-US" sz="2400" i="1">
                <a:solidFill>
                  <a:srgbClr val="00B050"/>
                </a:solidFill>
              </a:rPr>
              <a:t>Chasing elusive goals!</a:t>
            </a:r>
          </a:p>
        </p:txBody>
      </p:sp>
      <p:sp>
        <p:nvSpPr>
          <p:cNvPr id="17414" name="Slide Number Placeholder 1">
            <a:extLst>
              <a:ext uri="{FF2B5EF4-FFF2-40B4-BE49-F238E27FC236}">
                <a16:creationId xmlns:a16="http://schemas.microsoft.com/office/drawing/2014/main" id="{9263D9F5-BBBE-1866-02F6-E6723416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6C40E-E190-AC4D-97EA-281443F7A3A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>
            <a:extLst>
              <a:ext uri="{FF2B5EF4-FFF2-40B4-BE49-F238E27FC236}">
                <a16:creationId xmlns:a16="http://schemas.microsoft.com/office/drawing/2014/main" id="{0FF1EE08-AA07-788C-EB7A-895C47C0D0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45B52-E408-DD43-A134-179516F7115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19458" name="Footer Placeholder 2">
            <a:extLst>
              <a:ext uri="{FF2B5EF4-FFF2-40B4-BE49-F238E27FC236}">
                <a16:creationId xmlns:a16="http://schemas.microsoft.com/office/drawing/2014/main" id="{968EBF9A-70FA-D9CA-76BA-8EC2FAA2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4668FD4-FE16-C7C5-FFE8-57DF8FD4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4188"/>
            <a:ext cx="8696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As soon as “it” is achieved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  				“it” is no longer AI!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AI is more about a perception!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	However, a pattern of topics,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		problems and algorithms emerged/ emerges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				as we pursue the dream of AI</a:t>
            </a: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9A25C99F-B1EF-AB0A-E3AA-353A15EC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0A184-6C4F-624D-9684-1D5CD0F3772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>
            <a:extLst>
              <a:ext uri="{FF2B5EF4-FFF2-40B4-BE49-F238E27FC236}">
                <a16:creationId xmlns:a16="http://schemas.microsoft.com/office/drawing/2014/main" id="{FAF4DB13-D3BA-ACEC-9E26-6449EA456DA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909B5-C62A-6D4C-9BE9-9CBD437D0BEF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0482" name="Footer Placeholder 2">
            <a:extLst>
              <a:ext uri="{FF2B5EF4-FFF2-40B4-BE49-F238E27FC236}">
                <a16:creationId xmlns:a16="http://schemas.microsoft.com/office/drawing/2014/main" id="{515FD7C3-1A40-4583-9CB9-A079B9336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025909E-B273-BF13-D6BA-E68ECF915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61DB3-7A25-0E40-B6DE-EF912E9941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20484" name="Picture 2" descr="Pascal's calculator - Wikipedia">
            <a:extLst>
              <a:ext uri="{FF2B5EF4-FFF2-40B4-BE49-F238E27FC236}">
                <a16:creationId xmlns:a16="http://schemas.microsoft.com/office/drawing/2014/main" id="{64681FA2-E1C1-4450-A983-1FBE8A33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51088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D54CAE7-8324-C01A-07E6-2E8F3BAD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192213"/>
            <a:ext cx="625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Early Computers = Calculator + Stored program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B31F3D-4D46-D19C-F104-DF61E5E9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2400" b="1" i="1" kern="0"/>
              <a:t>Introduction to AI: A Historical Journey</a:t>
            </a:r>
            <a:endParaRPr lang="en-US" altLang="en-US" sz="2400" b="1" i="1" kern="0" dirty="0"/>
          </a:p>
        </p:txBody>
      </p:sp>
      <p:pic>
        <p:nvPicPr>
          <p:cNvPr id="20487" name="Picture 4" descr="Charles Babbage's Difference Engine Turns 200 - IEEE Spectrum">
            <a:extLst>
              <a:ext uri="{FF2B5EF4-FFF2-40B4-BE49-F238E27FC236}">
                <a16:creationId xmlns:a16="http://schemas.microsoft.com/office/drawing/2014/main" id="{4FCA03BC-3721-04F0-49F4-C174618E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79717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6">
            <a:extLst>
              <a:ext uri="{FF2B5EF4-FFF2-40B4-BE49-F238E27FC236}">
                <a16:creationId xmlns:a16="http://schemas.microsoft.com/office/drawing/2014/main" id="{35DCEED0-30B2-3E18-48E3-50EE99DE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344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Pascal’s calculator (1642)</a:t>
            </a:r>
          </a:p>
        </p:txBody>
      </p:sp>
      <p:sp>
        <p:nvSpPr>
          <p:cNvPr id="20489" name="TextBox 7">
            <a:extLst>
              <a:ext uri="{FF2B5EF4-FFF2-40B4-BE49-F238E27FC236}">
                <a16:creationId xmlns:a16="http://schemas.microsoft.com/office/drawing/2014/main" id="{1DB9F8EE-219E-40F3-6632-28B12485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12938"/>
            <a:ext cx="4606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Charles Babbage’s machine (1837)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Lady Ada – first programmer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3C0318-260B-972F-2487-372BD719A2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160338"/>
            <a:ext cx="7772400" cy="914400"/>
          </a:xfrm>
        </p:spPr>
        <p:txBody>
          <a:bodyPr/>
          <a:lstStyle/>
          <a:p>
            <a:pPr algn="l"/>
            <a:r>
              <a:rPr lang="en-US" altLang="en-US" sz="2400" b="1" i="1"/>
              <a:t>Introduction to AI: A Historical Journey</a:t>
            </a:r>
          </a:p>
        </p:txBody>
      </p:sp>
      <p:sp>
        <p:nvSpPr>
          <p:cNvPr id="21506" name="Date Placeholder 1">
            <a:extLst>
              <a:ext uri="{FF2B5EF4-FFF2-40B4-BE49-F238E27FC236}">
                <a16:creationId xmlns:a16="http://schemas.microsoft.com/office/drawing/2014/main" id="{4A843DEA-62BD-ACDB-E0C5-8364CBA609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3741B-CD26-F94C-A1DA-64B5B3474C44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1507" name="Footer Placeholder 2">
            <a:extLst>
              <a:ext uri="{FF2B5EF4-FFF2-40B4-BE49-F238E27FC236}">
                <a16:creationId xmlns:a16="http://schemas.microsoft.com/office/drawing/2014/main" id="{81B5B71E-AA5C-1E3D-3F33-7CDC5B3E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AF41E5F-DC7A-2E2C-AF5E-2E54176C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165217"/>
            <a:ext cx="6972037" cy="470898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i="1" dirty="0"/>
              <a:t>The Dream: Neuron model 1943, Turing thesis 1950</a:t>
            </a:r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i="1" dirty="0"/>
              <a:t>FIRST AI “SUMMER”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i="1" dirty="0"/>
              <a:t>“Look Ma, No Hands” romanticism! 1952-69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000" i="1" dirty="0"/>
              <a:t>Samuel’s checkers program: game playing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000" i="1" dirty="0"/>
              <a:t>Newell-Simon’s Logic Theorist: proving math theorems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000" i="1" dirty="0" err="1"/>
              <a:t>Geltner’s</a:t>
            </a:r>
            <a:r>
              <a:rPr lang="en-US" altLang="en-US" sz="2000" i="1" dirty="0"/>
              <a:t> Geometry Engine: geometry theorems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i="1" dirty="0"/>
              <a:t>“AI”  the term: 1956  Dartmouth meeting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52FFE503-DA6A-9E22-DC70-B7B30463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C85F9-4FE8-E640-8760-62CE7E99997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21510" name="Picture 10" descr="Look Ma, No Hands by Peter Bentley on Dribbble">
            <a:extLst>
              <a:ext uri="{FF2B5EF4-FFF2-40B4-BE49-F238E27FC236}">
                <a16:creationId xmlns:a16="http://schemas.microsoft.com/office/drawing/2014/main" id="{86B7D802-91DD-1F0F-9537-ACDD54C3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528">
            <a:off x="6102087" y="20783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5B91290F-CC18-46D4-AD74-D31E448535A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34C19-5F79-124A-8A66-999A30371E4C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BC51FD6D-C909-367E-A1B0-AB0875600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7FD174A-51D3-F944-1907-0E48A70BB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A656F-8FA8-4546-9085-4F3FE5DE42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F3F07455-7186-0ADD-2840-10E49D26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76" y="2209800"/>
            <a:ext cx="33506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1568A9C-9046-E8A1-715B-00B57E3C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2400" b="1" i="1" kern="0"/>
              <a:t>Introduction to AI: A Historical Journey</a:t>
            </a:r>
            <a:endParaRPr lang="en-US" altLang="en-US" sz="2400" b="1" i="1" kern="0" dirty="0"/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F9FDAD31-ECD9-B9E7-8B77-899F955F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006475"/>
            <a:ext cx="5360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McCulloch and Pitts, 1943, Neural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based on visual cortex microscopy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Mark I</a:t>
            </a:r>
            <a:r>
              <a:rPr lang="en-US" altLang="en-US" sz="2400" dirty="0"/>
              <a:t>, analog perceptron machine,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1958 by Rosenblatt at Cornell.</a:t>
            </a:r>
            <a:endParaRPr lang="en-US" altLang="en-US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5359E79-163E-07EB-19D8-7AB0EBD4D8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160338"/>
            <a:ext cx="7772400" cy="914400"/>
          </a:xfrm>
        </p:spPr>
        <p:txBody>
          <a:bodyPr/>
          <a:lstStyle/>
          <a:p>
            <a:pPr algn="l"/>
            <a:r>
              <a:rPr lang="en-US" altLang="en-US" sz="2400" b="1" i="1"/>
              <a:t>Introduction to AI: A Historical Journey</a:t>
            </a:r>
          </a:p>
        </p:txBody>
      </p:sp>
      <p:sp>
        <p:nvSpPr>
          <p:cNvPr id="24578" name="Date Placeholder 1">
            <a:extLst>
              <a:ext uri="{FF2B5EF4-FFF2-40B4-BE49-F238E27FC236}">
                <a16:creationId xmlns:a16="http://schemas.microsoft.com/office/drawing/2014/main" id="{FBEB5BF8-C1CF-B1D2-93BA-0016663F74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1BFDD-BB2C-2D41-A9EA-063E11A931C4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4579" name="Footer Placeholder 2">
            <a:extLst>
              <a:ext uri="{FF2B5EF4-FFF2-40B4-BE49-F238E27FC236}">
                <a16:creationId xmlns:a16="http://schemas.microsoft.com/office/drawing/2014/main" id="{3481DD05-437A-B5C3-6CC8-90822077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208EA2D-B60E-566B-9DFF-90A21A986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3022"/>
            <a:ext cx="8501045" cy="34163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400" i="1" dirty="0"/>
              <a:t>SECOND AI SUMMER</a:t>
            </a:r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endParaRPr lang="en-US" altLang="en-US" sz="2400" i="1" dirty="0"/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i="1" dirty="0"/>
              <a:t>Knowledge is power: Knowledge-based Systems, 1960-80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i="1" dirty="0" err="1"/>
              <a:t>Mycin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Dendral</a:t>
            </a:r>
            <a:r>
              <a:rPr lang="en-US" altLang="en-US" sz="2400" i="1" dirty="0"/>
              <a:t>, and other expert systems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i="1" dirty="0"/>
              <a:t>Expert systems boom, 1980-90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i="1" dirty="0"/>
              <a:t>Fifth generation computing system (Japan), MCC (US),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i="1" dirty="0"/>
          </a:p>
        </p:txBody>
      </p:sp>
      <p:sp>
        <p:nvSpPr>
          <p:cNvPr id="24581" name="Slide Number Placeholder 1">
            <a:extLst>
              <a:ext uri="{FF2B5EF4-FFF2-40B4-BE49-F238E27FC236}">
                <a16:creationId xmlns:a16="http://schemas.microsoft.com/office/drawing/2014/main" id="{C9A9F70A-6A3A-25D9-619E-381E07CB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4DEC5-ABE3-3140-A283-8FE4956FDE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4582" name="Picture 2" descr="MYCIN an Expert System(HINDI)#27 | EMYCIN | Artificial Intelligence -  YouTube">
            <a:extLst>
              <a:ext uri="{FF2B5EF4-FFF2-40B4-BE49-F238E27FC236}">
                <a16:creationId xmlns:a16="http://schemas.microsoft.com/office/drawing/2014/main" id="{E4E76FFC-3E2F-36AC-1A92-541BE54E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14388"/>
            <a:ext cx="446722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401129EE-19FB-3E88-C945-4B3609C73D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r"/>
            <a:r>
              <a:rPr lang="en-US" altLang="en-US" sz="2400" b="1" i="1"/>
              <a:t>Introduction to AI: Journey continues</a:t>
            </a:r>
          </a:p>
        </p:txBody>
      </p:sp>
      <p:sp>
        <p:nvSpPr>
          <p:cNvPr id="26626" name="Date Placeholder 1">
            <a:extLst>
              <a:ext uri="{FF2B5EF4-FFF2-40B4-BE49-F238E27FC236}">
                <a16:creationId xmlns:a16="http://schemas.microsoft.com/office/drawing/2014/main" id="{8F454FD2-5B66-253D-B7B7-93A672E73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82DCE-CB0F-E742-8372-766F252E181C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3/10/24</a:t>
            </a:fld>
            <a:endParaRPr lang="en-US" altLang="en-US" sz="1400"/>
          </a:p>
        </p:txBody>
      </p:sp>
      <p:sp>
        <p:nvSpPr>
          <p:cNvPr id="26627" name="Footer Placeholder 2">
            <a:extLst>
              <a:ext uri="{FF2B5EF4-FFF2-40B4-BE49-F238E27FC236}">
                <a16:creationId xmlns:a16="http://schemas.microsoft.com/office/drawing/2014/main" id="{15BB5941-E32E-6854-AA5E-8F9BEA02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(C) Debasis Mitra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F13CA10-E012-D613-0BE3-23993BE9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371600"/>
            <a:ext cx="8531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/>
              <a:t>Challenges </a:t>
            </a:r>
            <a:r>
              <a:rPr lang="en-US" altLang="en-US" sz="2400" i="1" dirty="0" err="1"/>
              <a:t>catche</a:t>
            </a:r>
            <a:r>
              <a:rPr lang="en-US" altLang="en-US" sz="2400" i="1" dirty="0"/>
              <a:t> up, 1985-2000 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Smaller niche areas flourish, e.g., Planning, …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Integrate: Agent view (our text)</a:t>
            </a:r>
          </a:p>
          <a:p>
            <a:pPr lvl="1">
              <a:spcBef>
                <a:spcPct val="0"/>
              </a:spcBef>
            </a:pPr>
            <a:endParaRPr lang="en-US" altLang="en-US" sz="2000" i="1" dirty="0"/>
          </a:p>
          <a:p>
            <a:pPr>
              <a:spcBef>
                <a:spcPct val="0"/>
              </a:spcBef>
            </a:pPr>
            <a:r>
              <a:rPr lang="en-US" altLang="en-US" sz="2400" i="1" dirty="0"/>
              <a:t>Large knowledge bases, 1990-2000</a:t>
            </a:r>
          </a:p>
          <a:p>
            <a:pPr lvl="1">
              <a:spcBef>
                <a:spcPct val="0"/>
              </a:spcBef>
            </a:pPr>
            <a:r>
              <a:rPr lang="en-US" altLang="en-US" sz="1600" i="1" dirty="0"/>
              <a:t>MCC Cyc project / later IBM’s Watson</a:t>
            </a:r>
          </a:p>
          <a:p>
            <a:pPr lvl="1">
              <a:spcBef>
                <a:spcPct val="0"/>
              </a:spcBef>
            </a:pPr>
            <a:r>
              <a:rPr lang="en-US" altLang="en-US" sz="1600" i="1" dirty="0"/>
              <a:t>DARPA / SRI International /later Apple’s Siri</a:t>
            </a:r>
          </a:p>
          <a:p>
            <a:pPr lvl="1">
              <a:spcBef>
                <a:spcPct val="0"/>
              </a:spcBef>
            </a:pPr>
            <a:r>
              <a:rPr lang="en-US" altLang="en-US" sz="1600" i="1" dirty="0"/>
              <a:t>Data to Intelligence</a:t>
            </a:r>
          </a:p>
          <a:p>
            <a:pPr lvl="1">
              <a:spcBef>
                <a:spcPct val="0"/>
              </a:spcBef>
            </a:pPr>
            <a:endParaRPr lang="en-US" altLang="en-US" sz="2000" i="1" dirty="0"/>
          </a:p>
          <a:p>
            <a:pPr>
              <a:spcBef>
                <a:spcPct val="0"/>
              </a:spcBef>
            </a:pPr>
            <a:r>
              <a:rPr lang="en-US" altLang="en-US" sz="2400" i="1" dirty="0"/>
              <a:t>Machine learning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Handwriting recognition, Speech recognition, by HMM 2000-10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“Smart-X” 2010-15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“Big data” 2013-2017</a:t>
            </a:r>
          </a:p>
          <a:p>
            <a:pPr lvl="1">
              <a:spcBef>
                <a:spcPct val="0"/>
              </a:spcBef>
            </a:pPr>
            <a:r>
              <a:rPr lang="en-US" altLang="en-US" sz="2000" i="1" dirty="0"/>
              <a:t>Neural net resurgence as “Deep learning”, 2015-present, GPU-fueled</a:t>
            </a:r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CD6A509E-6CDB-742B-CBDC-CCF1AF52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8DFD4-F94A-8841-98ED-87AFCFBEAD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13351</TotalTime>
  <Words>828</Words>
  <Application>Microsoft Macintosh PowerPoint</Application>
  <PresentationFormat>On-screen Show (4:3)</PresentationFormat>
  <Paragraphs>203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Calibri</vt:lpstr>
      <vt:lpstr>Wingdings</vt:lpstr>
      <vt:lpstr>Default Design</vt:lpstr>
      <vt:lpstr>PowerPoint Presentation</vt:lpstr>
      <vt:lpstr>Artificial Intelligence (AI) An introduction</vt:lpstr>
      <vt:lpstr>Introduction to AI: What is AI?</vt:lpstr>
      <vt:lpstr>PowerPoint Presentation</vt:lpstr>
      <vt:lpstr>PowerPoint Presentation</vt:lpstr>
      <vt:lpstr>Introduction to AI: A Historical Journey</vt:lpstr>
      <vt:lpstr>PowerPoint Presentation</vt:lpstr>
      <vt:lpstr>Introduction to AI: A Historical Journey</vt:lpstr>
      <vt:lpstr>Introduction to AI: Journey continues</vt:lpstr>
      <vt:lpstr>Introduction to AI: Journey continues</vt:lpstr>
      <vt:lpstr>PowerPoint Presentation</vt:lpstr>
      <vt:lpstr>Introduction to AI: What really is it?</vt:lpstr>
      <vt:lpstr>Introduction to AI: Course content</vt:lpstr>
      <vt:lpstr>Introduction to AI: Course content: Samples</vt:lpstr>
      <vt:lpstr>Introduction to AI: Course content: Samples</vt:lpstr>
    </vt:vector>
  </TitlesOfParts>
  <Company>Personal - Jackson State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TYPES</dc:title>
  <dc:creator>Debasis Mitra</dc:creator>
  <cp:lastModifiedBy>Debasis Mitra</cp:lastModifiedBy>
  <cp:revision>1208</cp:revision>
  <cp:lastPrinted>2011-09-13T18:36:22Z</cp:lastPrinted>
  <dcterms:created xsi:type="dcterms:W3CDTF">1999-10-20T17:20:32Z</dcterms:created>
  <dcterms:modified xsi:type="dcterms:W3CDTF">2024-03-10T15:29:58Z</dcterms:modified>
</cp:coreProperties>
</file>