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7" r:id="rId2"/>
    <p:sldId id="277" r:id="rId3"/>
    <p:sldId id="258" r:id="rId4"/>
    <p:sldId id="259" r:id="rId5"/>
    <p:sldId id="261" r:id="rId6"/>
    <p:sldId id="262" r:id="rId7"/>
    <p:sldId id="263" r:id="rId8"/>
    <p:sldId id="268" r:id="rId9"/>
    <p:sldId id="269" r:id="rId10"/>
    <p:sldId id="270" r:id="rId11"/>
    <p:sldId id="265" r:id="rId12"/>
    <p:sldId id="266" r:id="rId13"/>
    <p:sldId id="278" r:id="rId14"/>
    <p:sldId id="279" r:id="rId15"/>
    <p:sldId id="271" r:id="rId16"/>
    <p:sldId id="314" r:id="rId17"/>
    <p:sldId id="315" r:id="rId18"/>
    <p:sldId id="272" r:id="rId19"/>
    <p:sldId id="276" r:id="rId20"/>
    <p:sldId id="280" r:id="rId21"/>
    <p:sldId id="281" r:id="rId22"/>
    <p:sldId id="282" r:id="rId23"/>
    <p:sldId id="283" r:id="rId24"/>
    <p:sldId id="316" r:id="rId25"/>
    <p:sldId id="284" r:id="rId26"/>
    <p:sldId id="319" r:id="rId27"/>
    <p:sldId id="285" r:id="rId28"/>
    <p:sldId id="286" r:id="rId29"/>
    <p:sldId id="287" r:id="rId30"/>
    <p:sldId id="288" r:id="rId31"/>
    <p:sldId id="289" r:id="rId32"/>
    <p:sldId id="317" r:id="rId33"/>
    <p:sldId id="318" r:id="rId34"/>
    <p:sldId id="320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21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22" r:id="rId59"/>
    <p:sldId id="312" r:id="rId60"/>
    <p:sldId id="313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2" autoAdjust="0"/>
    <p:restoredTop sz="94718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7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3.wmf"/><Relationship Id="rId7" Type="http://schemas.openxmlformats.org/officeDocument/2006/relationships/image" Target="../media/image56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41.wmf"/><Relationship Id="rId5" Type="http://schemas.openxmlformats.org/officeDocument/2006/relationships/image" Target="../media/image55.wmf"/><Relationship Id="rId10" Type="http://schemas.openxmlformats.org/officeDocument/2006/relationships/image" Target="../media/image46.wmf"/><Relationship Id="rId4" Type="http://schemas.openxmlformats.org/officeDocument/2006/relationships/image" Target="../media/image54.wmf"/><Relationship Id="rId9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5" Type="http://schemas.openxmlformats.org/officeDocument/2006/relationships/image" Target="../media/image46.wmf"/><Relationship Id="rId4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7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6.wmf"/><Relationship Id="rId5" Type="http://schemas.openxmlformats.org/officeDocument/2006/relationships/image" Target="../media/image46.wmf"/><Relationship Id="rId4" Type="http://schemas.openxmlformats.org/officeDocument/2006/relationships/image" Target="../media/image7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8.wmf"/><Relationship Id="rId7" Type="http://schemas.openxmlformats.org/officeDocument/2006/relationships/image" Target="../media/image81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4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3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0.wmf"/><Relationship Id="rId1" Type="http://schemas.openxmlformats.org/officeDocument/2006/relationships/image" Target="../media/image2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4" Type="http://schemas.openxmlformats.org/officeDocument/2006/relationships/image" Target="../media/image10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image" Target="../media/image112.wmf"/><Relationship Id="rId7" Type="http://schemas.openxmlformats.org/officeDocument/2006/relationships/image" Target="../media/image116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21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11" Type="http://schemas.openxmlformats.org/officeDocument/2006/relationships/image" Target="../media/image136.wmf"/><Relationship Id="rId5" Type="http://schemas.openxmlformats.org/officeDocument/2006/relationships/image" Target="../media/image130.wmf"/><Relationship Id="rId10" Type="http://schemas.openxmlformats.org/officeDocument/2006/relationships/image" Target="../media/image135.wmf"/><Relationship Id="rId4" Type="http://schemas.openxmlformats.org/officeDocument/2006/relationships/image" Target="../media/image129.wmf"/><Relationship Id="rId9" Type="http://schemas.openxmlformats.org/officeDocument/2006/relationships/image" Target="../media/image134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8.wmf"/><Relationship Id="rId1" Type="http://schemas.openxmlformats.org/officeDocument/2006/relationships/image" Target="../media/image137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4" Type="http://schemas.openxmlformats.org/officeDocument/2006/relationships/image" Target="../media/image14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5" Type="http://schemas.openxmlformats.org/officeDocument/2006/relationships/image" Target="../media/image147.wmf"/><Relationship Id="rId4" Type="http://schemas.openxmlformats.org/officeDocument/2006/relationships/image" Target="../media/image146.w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3" Type="http://schemas.openxmlformats.org/officeDocument/2006/relationships/image" Target="../media/image148.wmf"/><Relationship Id="rId7" Type="http://schemas.openxmlformats.org/officeDocument/2006/relationships/image" Target="../media/image152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6" Type="http://schemas.openxmlformats.org/officeDocument/2006/relationships/image" Target="../media/image151.wmf"/><Relationship Id="rId11" Type="http://schemas.openxmlformats.org/officeDocument/2006/relationships/image" Target="../media/image156.wmf"/><Relationship Id="rId5" Type="http://schemas.openxmlformats.org/officeDocument/2006/relationships/image" Target="../media/image150.wmf"/><Relationship Id="rId10" Type="http://schemas.openxmlformats.org/officeDocument/2006/relationships/image" Target="../media/image155.wmf"/><Relationship Id="rId4" Type="http://schemas.openxmlformats.org/officeDocument/2006/relationships/image" Target="../media/image149.wmf"/><Relationship Id="rId9" Type="http://schemas.openxmlformats.org/officeDocument/2006/relationships/image" Target="../media/image15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9.wmf"/><Relationship Id="rId7" Type="http://schemas.openxmlformats.org/officeDocument/2006/relationships/image" Target="../media/image163.wmf"/><Relationship Id="rId2" Type="http://schemas.openxmlformats.org/officeDocument/2006/relationships/image" Target="../media/image158.wmf"/><Relationship Id="rId1" Type="http://schemas.openxmlformats.org/officeDocument/2006/relationships/image" Target="../media/image157.wmf"/><Relationship Id="rId6" Type="http://schemas.openxmlformats.org/officeDocument/2006/relationships/image" Target="../media/image162.wmf"/><Relationship Id="rId5" Type="http://schemas.openxmlformats.org/officeDocument/2006/relationships/image" Target="../media/image161.wmf"/><Relationship Id="rId4" Type="http://schemas.openxmlformats.org/officeDocument/2006/relationships/image" Target="../media/image160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6.wmf"/><Relationship Id="rId2" Type="http://schemas.openxmlformats.org/officeDocument/2006/relationships/image" Target="../media/image165.wmf"/><Relationship Id="rId1" Type="http://schemas.openxmlformats.org/officeDocument/2006/relationships/image" Target="../media/image164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8.wmf"/><Relationship Id="rId1" Type="http://schemas.openxmlformats.org/officeDocument/2006/relationships/image" Target="../media/image16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24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7C5A8-E1DF-46C8-AD0E-D640F1645953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BB6E6-74EF-43ED-AD2B-B503E679E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BEE0D1-FFE0-4671-8171-A9E363AF687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DA3885-98C7-4877-8FAE-349AD00055BB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A90F74-5D77-4BF1-8E50-AF55A17ACEE2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EE39DE-0149-4291-A093-C0FF561F0DE8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E8D802-BCB8-4CCD-88F9-98873312620F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A5A049-9272-4120-98A0-6BDE3334C9E7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91CDF6-DB71-4155-9FC2-895CE50524DE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53F794-2F2A-41B5-AF42-9BD1609FA52D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DAACBA-A1D8-4424-8C26-E874F01064F1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29A2E2C-4B51-4FEF-BF52-75465368A62D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7BCC4D-B376-43BF-B8D0-A60B81F2E742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DD31CC-1565-4033-9394-00496535E483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B71CBF4-126E-4E72-BAE5-6FA1330DA2A6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21E18A-275B-4720-836B-C96906BED28B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BE8B24-36CC-46ED-93A7-0BD7196798D2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9E7CE3C-8CA9-4046-A2F4-131309810BA0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5420BCB-99A8-4547-AC56-9A5ECA0217CE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B304AA-C899-44F1-B95E-BF6E1C7C2DC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86E20D6-BC56-4363-9B8F-5FC9343D39C4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2D62833-CE07-4E80-A9F5-625427192580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6B478E-5C61-4D7F-946D-BF00B67EA100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1B41588-B67E-4678-80E8-69A3137735F8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BFE3B8-CEEB-4A1F-83C1-83A216E4623B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7CCC09-4AB8-45B5-88FC-C34ECAC85699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F027E92-EB3F-4C23-8D0B-48A2E74DA387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759AD6-487B-4D18-BD61-E261A12D6EFB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632CE0-ADC6-49D3-8D62-DB760095E26A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CE342C-A43E-4A13-A396-C445B4B910F1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3D64DB-CE63-41B4-B60A-1B858D6952CF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2D81AF-C17C-4CC6-8EF6-F6AAD901C7FE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2B0EEE-9FF2-4C8F-8528-C51070944D31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9C864A-2E0F-4914-960C-8933D69B41D2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D6B6113-20C4-4C89-8C67-904D1EAB2A72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912AEE4-AF37-478F-B336-A5E507FDA725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23FAF7-035D-4F2E-A988-6B9622DDDDDB}" type="slidenum">
              <a:rPr lang="en-US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DC984-963A-4E83-8C18-F4E8770DCF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BB6E6-74EF-43ED-AD2B-B503E679E74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2575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>
              <a:latin typeface="Gill Sans MT" pitchFamily="34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5A788"/>
                </a:solidFill>
                <a:latin typeface="Gill Sans MT" pitchFamily="34" charset="0"/>
              </a:defRPr>
            </a:lvl1pPr>
          </a:lstStyle>
          <a:p>
            <a:fld id="{DDDB164A-BFB5-465B-B3CC-E4B942B74988}" type="datetimeFigureOut">
              <a:rPr lang="en-US" smtClean="0"/>
              <a:pPr/>
              <a:t>11/24/2008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5A788"/>
                </a:solidFill>
                <a:latin typeface="Gill Sans MT" pitchFamily="34" charset="0"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Gill Sans MT" pitchFamily="34" charset="0"/>
              </a:defRPr>
            </a:lvl1pPr>
          </a:lstStyle>
          <a:p>
            <a:fld id="{97FC043A-894F-4167-8F13-E06F2FDF38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oleObject" Target="../embeddings/oleObject21.bin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38.bin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oleObject" Target="../embeddings/oleObject54.bin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48.bin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notesSlide" Target="../notesSlides/notesSlide30.xml"/><Relationship Id="rId7" Type="http://schemas.openxmlformats.org/officeDocument/2006/relationships/oleObject" Target="../embeddings/oleObject58.bin"/><Relationship Id="rId12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7.bin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6.bin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60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31.xml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6.bin"/><Relationship Id="rId5" Type="http://schemas.openxmlformats.org/officeDocument/2006/relationships/oleObject" Target="../embeddings/oleObject65.bin"/><Relationship Id="rId4" Type="http://schemas.openxmlformats.org/officeDocument/2006/relationships/oleObject" Target="../embeddings/oleObject64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69.bin"/><Relationship Id="rId9" Type="http://schemas.openxmlformats.org/officeDocument/2006/relationships/oleObject" Target="../embeddings/oleObject74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oleObject" Target="../embeddings/oleObject85.bin"/><Relationship Id="rId3" Type="http://schemas.openxmlformats.org/officeDocument/2006/relationships/notesSlide" Target="../notesSlides/notesSlide33.xml"/><Relationship Id="rId7" Type="http://schemas.openxmlformats.org/officeDocument/2006/relationships/oleObject" Target="../embeddings/oleObject79.bin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8.bin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77.bin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8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87.bin"/><Relationship Id="rId4" Type="http://schemas.openxmlformats.org/officeDocument/2006/relationships/oleObject" Target="../embeddings/oleObject86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90.bin"/><Relationship Id="rId5" Type="http://schemas.openxmlformats.org/officeDocument/2006/relationships/oleObject" Target="../embeddings/oleObject89.bin"/><Relationship Id="rId4" Type="http://schemas.openxmlformats.org/officeDocument/2006/relationships/oleObject" Target="../embeddings/oleObject88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94.bin"/><Relationship Id="rId5" Type="http://schemas.openxmlformats.org/officeDocument/2006/relationships/oleObject" Target="../embeddings/oleObject93.bin"/><Relationship Id="rId4" Type="http://schemas.openxmlformats.org/officeDocument/2006/relationships/oleObject" Target="../embeddings/oleObject92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7.bin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6.bin"/><Relationship Id="rId10" Type="http://schemas.openxmlformats.org/officeDocument/2006/relationships/oleObject" Target="../embeddings/oleObject101.bin"/><Relationship Id="rId4" Type="http://schemas.openxmlformats.org/officeDocument/2006/relationships/oleObject" Target="../embeddings/oleObject95.bin"/><Relationship Id="rId9" Type="http://schemas.openxmlformats.org/officeDocument/2006/relationships/oleObject" Target="../embeddings/oleObject100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3" Type="http://schemas.openxmlformats.org/officeDocument/2006/relationships/notesSlide" Target="../notesSlides/notesSlide40.xml"/><Relationship Id="rId7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05.bin"/><Relationship Id="rId5" Type="http://schemas.openxmlformats.org/officeDocument/2006/relationships/oleObject" Target="../embeddings/oleObject104.bin"/><Relationship Id="rId4" Type="http://schemas.openxmlformats.org/officeDocument/2006/relationships/oleObject" Target="../embeddings/oleObject103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notesSlide" Target="../notesSlides/notesSlide43.xml"/><Relationship Id="rId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10.bin"/><Relationship Id="rId5" Type="http://schemas.openxmlformats.org/officeDocument/2006/relationships/oleObject" Target="../embeddings/oleObject109.bin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08.bin"/><Relationship Id="rId9" Type="http://schemas.openxmlformats.org/officeDocument/2006/relationships/oleObject" Target="../embeddings/oleObject113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3" Type="http://schemas.openxmlformats.org/officeDocument/2006/relationships/notesSlide" Target="../notesSlides/notesSlide44.xml"/><Relationship Id="rId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17.bin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6.bin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5.bin"/><Relationship Id="rId9" Type="http://schemas.openxmlformats.org/officeDocument/2006/relationships/oleObject" Target="../embeddings/oleObject120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notesSlide" Target="../notesSlides/notesSlide45.xml"/><Relationship Id="rId7" Type="http://schemas.openxmlformats.org/officeDocument/2006/relationships/oleObject" Target="../embeddings/oleObject126.bin"/><Relationship Id="rId12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25.bin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4.bin"/><Relationship Id="rId10" Type="http://schemas.openxmlformats.org/officeDocument/2006/relationships/oleObject" Target="../embeddings/oleObject129.bin"/><Relationship Id="rId4" Type="http://schemas.openxmlformats.org/officeDocument/2006/relationships/oleObject" Target="../embeddings/oleObject123.bin"/><Relationship Id="rId9" Type="http://schemas.openxmlformats.org/officeDocument/2006/relationships/oleObject" Target="../embeddings/oleObject128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oleObject" Target="../embeddings/oleObject141.bin"/><Relationship Id="rId3" Type="http://schemas.openxmlformats.org/officeDocument/2006/relationships/notesSlide" Target="../notesSlides/notesSlide46.xml"/><Relationship Id="rId7" Type="http://schemas.openxmlformats.org/officeDocument/2006/relationships/oleObject" Target="../embeddings/oleObject135.bin"/><Relationship Id="rId12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34.bin"/><Relationship Id="rId11" Type="http://schemas.openxmlformats.org/officeDocument/2006/relationships/oleObject" Target="../embeddings/oleObject139.bin"/><Relationship Id="rId5" Type="http://schemas.openxmlformats.org/officeDocument/2006/relationships/oleObject" Target="../embeddings/oleObject133.bin"/><Relationship Id="rId10" Type="http://schemas.openxmlformats.org/officeDocument/2006/relationships/oleObject" Target="../embeddings/oleObject138.bin"/><Relationship Id="rId4" Type="http://schemas.openxmlformats.org/officeDocument/2006/relationships/oleObject" Target="../embeddings/oleObject132.bin"/><Relationship Id="rId9" Type="http://schemas.openxmlformats.org/officeDocument/2006/relationships/oleObject" Target="../embeddings/oleObject137.bin"/><Relationship Id="rId14" Type="http://schemas.openxmlformats.org/officeDocument/2006/relationships/oleObject" Target="../embeddings/oleObject142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144.bin"/><Relationship Id="rId4" Type="http://schemas.openxmlformats.org/officeDocument/2006/relationships/oleObject" Target="../embeddings/oleObject143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3" Type="http://schemas.openxmlformats.org/officeDocument/2006/relationships/notesSlide" Target="../notesSlides/notesSlide48.xml"/><Relationship Id="rId7" Type="http://schemas.openxmlformats.org/officeDocument/2006/relationships/oleObject" Target="../embeddings/oleObject1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47.bin"/><Relationship Id="rId5" Type="http://schemas.openxmlformats.org/officeDocument/2006/relationships/oleObject" Target="../embeddings/oleObject146.bin"/><Relationship Id="rId4" Type="http://schemas.openxmlformats.org/officeDocument/2006/relationships/oleObject" Target="../embeddings/oleObject145.bin"/><Relationship Id="rId9" Type="http://schemas.openxmlformats.org/officeDocument/2006/relationships/oleObject" Target="../embeddings/oleObject150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15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3" Type="http://schemas.openxmlformats.org/officeDocument/2006/relationships/notesSlide" Target="../notesSlides/notesSlide50.xml"/><Relationship Id="rId7" Type="http://schemas.openxmlformats.org/officeDocument/2006/relationships/oleObject" Target="../embeddings/oleObject1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54.bin"/><Relationship Id="rId5" Type="http://schemas.openxmlformats.org/officeDocument/2006/relationships/oleObject" Target="../embeddings/oleObject153.bin"/><Relationship Id="rId4" Type="http://schemas.openxmlformats.org/officeDocument/2006/relationships/oleObject" Target="../embeddings/oleObject152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1.bin"/><Relationship Id="rId13" Type="http://schemas.openxmlformats.org/officeDocument/2006/relationships/oleObject" Target="../embeddings/oleObject166.bin"/><Relationship Id="rId3" Type="http://schemas.openxmlformats.org/officeDocument/2006/relationships/notesSlide" Target="../notesSlides/notesSlide51.xml"/><Relationship Id="rId7" Type="http://schemas.openxmlformats.org/officeDocument/2006/relationships/oleObject" Target="../embeddings/oleObject160.bin"/><Relationship Id="rId12" Type="http://schemas.openxmlformats.org/officeDocument/2006/relationships/oleObject" Target="../embeddings/oleObject1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59.bin"/><Relationship Id="rId11" Type="http://schemas.openxmlformats.org/officeDocument/2006/relationships/oleObject" Target="../embeddings/oleObject164.bin"/><Relationship Id="rId5" Type="http://schemas.openxmlformats.org/officeDocument/2006/relationships/oleObject" Target="../embeddings/oleObject158.bin"/><Relationship Id="rId10" Type="http://schemas.openxmlformats.org/officeDocument/2006/relationships/oleObject" Target="../embeddings/oleObject163.bin"/><Relationship Id="rId4" Type="http://schemas.openxmlformats.org/officeDocument/2006/relationships/oleObject" Target="../embeddings/oleObject157.bin"/><Relationship Id="rId9" Type="http://schemas.openxmlformats.org/officeDocument/2006/relationships/oleObject" Target="../embeddings/oleObject162.bin"/><Relationship Id="rId14" Type="http://schemas.openxmlformats.org/officeDocument/2006/relationships/oleObject" Target="../embeddings/oleObject167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3" Type="http://schemas.openxmlformats.org/officeDocument/2006/relationships/notesSlide" Target="../notesSlides/notesSlide52.xml"/><Relationship Id="rId7" Type="http://schemas.openxmlformats.org/officeDocument/2006/relationships/oleObject" Target="../embeddings/oleObject1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70.bin"/><Relationship Id="rId11" Type="http://schemas.openxmlformats.org/officeDocument/2006/relationships/oleObject" Target="../embeddings/oleObject175.bin"/><Relationship Id="rId5" Type="http://schemas.openxmlformats.org/officeDocument/2006/relationships/oleObject" Target="../embeddings/oleObject169.bin"/><Relationship Id="rId10" Type="http://schemas.openxmlformats.org/officeDocument/2006/relationships/oleObject" Target="../embeddings/oleObject174.bin"/><Relationship Id="rId4" Type="http://schemas.openxmlformats.org/officeDocument/2006/relationships/oleObject" Target="../embeddings/oleObject168.bin"/><Relationship Id="rId9" Type="http://schemas.openxmlformats.org/officeDocument/2006/relationships/oleObject" Target="../embeddings/oleObject173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78.bin"/><Relationship Id="rId5" Type="http://schemas.openxmlformats.org/officeDocument/2006/relationships/oleObject" Target="../embeddings/oleObject177.bin"/><Relationship Id="rId4" Type="http://schemas.openxmlformats.org/officeDocument/2006/relationships/oleObject" Target="../embeddings/oleObject176.bin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5" Type="http://schemas.openxmlformats.org/officeDocument/2006/relationships/oleObject" Target="../embeddings/oleObject180.bin"/><Relationship Id="rId4" Type="http://schemas.openxmlformats.org/officeDocument/2006/relationships/oleObject" Target="../embeddings/oleObject179.bin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Number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Presented by </a:t>
            </a:r>
          </a:p>
          <a:p>
            <a:pPr>
              <a:defRPr/>
            </a:pPr>
            <a:r>
              <a:rPr lang="en-US" dirty="0" err="1"/>
              <a:t>Shrividya</a:t>
            </a:r>
            <a:r>
              <a:rPr lang="en-US" dirty="0"/>
              <a:t> </a:t>
            </a:r>
            <a:r>
              <a:rPr lang="en-US" dirty="0" err="1"/>
              <a:t>Shivkumar</a:t>
            </a:r>
            <a:r>
              <a:rPr lang="en-US" dirty="0"/>
              <a:t> and George Frederick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Fermat’s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Disadvantages: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Does not work with </a:t>
            </a:r>
            <a:r>
              <a:rPr lang="en-US" i="1" dirty="0" smtClean="0"/>
              <a:t>Carmichael numbers.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i="1" dirty="0" smtClean="0"/>
              <a:t>Carmichael numbers - </a:t>
            </a:r>
            <a:r>
              <a:rPr lang="en-US" dirty="0" smtClean="0"/>
              <a:t>a </a:t>
            </a:r>
            <a:r>
              <a:rPr lang="en-US" b="1" dirty="0" smtClean="0"/>
              <a:t>Carmichael number</a:t>
            </a:r>
            <a:r>
              <a:rPr lang="en-US" dirty="0" smtClean="0"/>
              <a:t> is a composite positive integer </a:t>
            </a:r>
            <a:r>
              <a:rPr lang="en-US" i="1" dirty="0" smtClean="0"/>
              <a:t>n</a:t>
            </a:r>
            <a:r>
              <a:rPr lang="en-US" dirty="0" smtClean="0"/>
              <a:t> which satisfies the congruence </a:t>
            </a:r>
          </a:p>
          <a:p>
            <a:pPr>
              <a:buNone/>
            </a:pPr>
            <a:r>
              <a:rPr lang="en-US" dirty="0" smtClean="0"/>
              <a:t>   for all integers </a:t>
            </a:r>
            <a:r>
              <a:rPr lang="en-US" i="1" dirty="0" smtClean="0"/>
              <a:t>b</a:t>
            </a:r>
            <a:r>
              <a:rPr lang="en-US" dirty="0" smtClean="0"/>
              <a:t> which are relatively prime to </a:t>
            </a:r>
            <a:r>
              <a:rPr lang="en-US" i="1" dirty="0" smtClean="0"/>
              <a:t>n .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Ex : 561 = 11 * 3 *  17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10400" y="4191000"/>
          <a:ext cx="1905000" cy="457200"/>
        </p:xfrm>
        <a:graphic>
          <a:graphicData uri="http://schemas.openxmlformats.org/presentationml/2006/ole">
            <p:oleObj spid="_x0000_s55297" name="Equation" r:id="rId4" imgW="9522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check if a number is  prime?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4800600"/>
          </a:xfrm>
        </p:spPr>
        <p:txBody>
          <a:bodyPr/>
          <a:lstStyle/>
          <a:p>
            <a:r>
              <a:rPr lang="en-US" dirty="0" smtClean="0"/>
              <a:t>Use the Miller-Rabin test</a:t>
            </a:r>
          </a:p>
          <a:p>
            <a:r>
              <a:rPr lang="en-US" dirty="0" smtClean="0"/>
              <a:t>Uses several randomly chosen base values</a:t>
            </a:r>
          </a:p>
          <a:p>
            <a:endParaRPr lang="en-US" dirty="0"/>
          </a:p>
        </p:txBody>
      </p:sp>
      <p:pic>
        <p:nvPicPr>
          <p:cNvPr id="4" name="Picture 8" descr="D:\McGraw-Hill Projects\Cormen\algorithms\miller_rabi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2743200"/>
            <a:ext cx="58467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Miller-Rabin Test </a:t>
            </a:r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Witness(</a:t>
            </a:r>
            <a:r>
              <a:rPr lang="en-US" dirty="0" err="1" smtClean="0"/>
              <a:t>a,n</a:t>
            </a:r>
            <a:r>
              <a:rPr lang="en-US" dirty="0" smtClean="0"/>
              <a:t>)</a:t>
            </a:r>
          </a:p>
          <a:p>
            <a:pPr marL="596900" indent="-514350">
              <a:buAutoNum type="arabicPeriod"/>
            </a:pPr>
            <a:r>
              <a:rPr lang="en-US" sz="2400" dirty="0" smtClean="0"/>
              <a:t>b(k),b(k-1)….b(0) .. Binary representation of n-1</a:t>
            </a:r>
          </a:p>
          <a:p>
            <a:pPr marL="596900" indent="-514350">
              <a:buAutoNum type="arabicPeriod"/>
            </a:pPr>
            <a:r>
              <a:rPr lang="en-US" sz="2400" dirty="0" smtClean="0"/>
              <a:t>D </a:t>
            </a:r>
            <a:r>
              <a:rPr lang="en-US" sz="2400" dirty="0" smtClean="0">
                <a:sym typeface="Wingdings" pitchFamily="2" charset="2"/>
              </a:rPr>
              <a:t> 1</a:t>
            </a:r>
          </a:p>
          <a:p>
            <a:pPr marL="596900" indent="-514350">
              <a:buAutoNum type="arabicPeriod"/>
            </a:pPr>
            <a:r>
              <a:rPr lang="en-US" sz="2400" dirty="0" smtClean="0">
                <a:sym typeface="Wingdings" pitchFamily="2" charset="2"/>
              </a:rPr>
              <a:t>For I  k to 0</a:t>
            </a:r>
          </a:p>
          <a:p>
            <a:pPr marL="871538" lvl="1" indent="-514350">
              <a:buNone/>
            </a:pPr>
            <a:r>
              <a:rPr lang="en-US" sz="2400" dirty="0" smtClean="0">
                <a:sym typeface="Wingdings" pitchFamily="2" charset="2"/>
              </a:rPr>
              <a:t>	Do  x  d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	D  (</a:t>
            </a:r>
            <a:r>
              <a:rPr lang="en-US" dirty="0" err="1" smtClean="0">
                <a:sym typeface="Wingdings" pitchFamily="2" charset="2"/>
              </a:rPr>
              <a:t>d.d</a:t>
            </a:r>
            <a:r>
              <a:rPr lang="en-US" dirty="0" smtClean="0">
                <a:sym typeface="Wingdings" pitchFamily="2" charset="2"/>
              </a:rPr>
              <a:t>)mod(n)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	if d = 1 and (x not equal 1) and (x not equal n-1)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		return true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	if b(</a:t>
            </a:r>
            <a:r>
              <a:rPr lang="en-US" dirty="0" err="1" smtClean="0">
                <a:sym typeface="Wingdings" pitchFamily="2" charset="2"/>
              </a:rPr>
              <a:t>i</a:t>
            </a:r>
            <a:r>
              <a:rPr lang="en-US" dirty="0" smtClean="0">
                <a:sym typeface="Wingdings" pitchFamily="2" charset="2"/>
              </a:rPr>
              <a:t>) = 1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		d  (</a:t>
            </a:r>
            <a:r>
              <a:rPr lang="en-US" dirty="0" err="1" smtClean="0">
                <a:sym typeface="Wingdings" pitchFamily="2" charset="2"/>
              </a:rPr>
              <a:t>d.a</a:t>
            </a:r>
            <a:r>
              <a:rPr lang="en-US" dirty="0" smtClean="0">
                <a:sym typeface="Wingdings" pitchFamily="2" charset="2"/>
              </a:rPr>
              <a:t>)mod n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If ( d not equal 1)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	return TRUE</a:t>
            </a:r>
          </a:p>
          <a:p>
            <a:pPr marL="1528763" lvl="4" indent="-514350">
              <a:buNone/>
            </a:pPr>
            <a:r>
              <a:rPr lang="en-US" dirty="0" smtClean="0">
                <a:sym typeface="Wingdings" pitchFamily="2" charset="2"/>
              </a:rPr>
              <a:t>Return FALSE</a:t>
            </a:r>
          </a:p>
          <a:p>
            <a:pPr marL="871538" lvl="1" indent="-514350">
              <a:buAutoNum type="arabicPeriod"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PRIMES is in P</a:t>
            </a:r>
            <a:endParaRPr lang="en-US" dirty="0"/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Authored by Manindra Agrawal, Neeraj Kayal, and Nitin Saxena</a:t>
            </a:r>
          </a:p>
          <a:p>
            <a:r>
              <a:rPr lang="en-US" smtClean="0"/>
              <a:t>Won the 2006 Gödel Prize</a:t>
            </a:r>
          </a:p>
          <a:p>
            <a:r>
              <a:rPr lang="en-US" smtClean="0"/>
              <a:t>Produced an unconditional deterministic polynomial-time algorithm that determines whether an input number is prime or composite</a:t>
            </a:r>
          </a:p>
          <a:p>
            <a:r>
              <a:rPr lang="en-US" smtClean="0"/>
              <a:t>Previous efforts were all conditional, randomized, or had exponential running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PRIMES is in P</a:t>
            </a:r>
            <a:endParaRPr lang="en-US" dirty="0"/>
          </a:p>
        </p:txBody>
      </p:sp>
      <p:sp>
        <p:nvSpPr>
          <p:cNvPr id="40969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708900" cy="4800600"/>
          </a:xfrm>
        </p:spPr>
        <p:txBody>
          <a:bodyPr/>
          <a:lstStyle/>
          <a:p>
            <a:r>
              <a:rPr lang="en-US" smtClean="0"/>
              <a:t>As with most primality tests, is based on Fermat’s Little Theorem (actually a generalization of)</a:t>
            </a:r>
          </a:p>
          <a:p>
            <a:r>
              <a:rPr lang="en-US" smtClean="0"/>
              <a:t>Fermat’s Little Theorem: For any integer   :  </a:t>
            </a:r>
          </a:p>
          <a:p>
            <a:endParaRPr lang="en-US" smtClean="0"/>
          </a:p>
          <a:p>
            <a:r>
              <a:rPr lang="en-US" smtClean="0"/>
              <a:t>Generalization: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	Let 			      and 		 . Then 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      is prime iff </a:t>
            </a: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8534400" y="3124200"/>
          <a:ext cx="325438" cy="374650"/>
        </p:xfrm>
        <a:graphic>
          <a:graphicData uri="http://schemas.openxmlformats.org/presentationml/2006/ole">
            <p:oleObj spid="_x0000_s1026" name="Equation" r:id="rId4" imgW="126720" imgH="139680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905000" y="3429000"/>
          <a:ext cx="2662238" cy="647700"/>
        </p:xfrm>
        <a:graphic>
          <a:graphicData uri="http://schemas.openxmlformats.org/presentationml/2006/ole">
            <p:oleObj spid="_x0000_s1027" name="Equation" r:id="rId5" imgW="939600" imgH="22860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514600" y="4724400"/>
          <a:ext cx="3346450" cy="576263"/>
        </p:xfrm>
        <a:graphic>
          <a:graphicData uri="http://schemas.openxmlformats.org/presentationml/2006/ole">
            <p:oleObj spid="_x0000_s1028" name="Equation" r:id="rId6" imgW="1180800" imgH="203040" progId="Equation.3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6477000" y="4724400"/>
          <a:ext cx="1619250" cy="576263"/>
        </p:xfrm>
        <a:graphic>
          <a:graphicData uri="http://schemas.openxmlformats.org/presentationml/2006/ole">
            <p:oleObj spid="_x0000_s1029" name="Equation" r:id="rId7" imgW="571320" imgH="203040" progId="Equation.3">
              <p:embed/>
            </p:oleObj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905000" y="5410200"/>
          <a:ext cx="358775" cy="396875"/>
        </p:xfrm>
        <a:graphic>
          <a:graphicData uri="http://schemas.openxmlformats.org/presentationml/2006/ole">
            <p:oleObj spid="_x0000_s1030" name="Equation" r:id="rId8" imgW="126720" imgH="139680" progId="Equation.3">
              <p:embed/>
            </p:oleObj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4191000" y="5181600"/>
          <a:ext cx="4570413" cy="647700"/>
        </p:xfrm>
        <a:graphic>
          <a:graphicData uri="http://schemas.openxmlformats.org/presentationml/2006/ole">
            <p:oleObj spid="_x0000_s1031" name="Equation" r:id="rId9" imgW="1612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greatest common divisor?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The largest common divisor of a and b</a:t>
            </a:r>
          </a:p>
          <a:p>
            <a:pPr lvl="3">
              <a:buNone/>
            </a:pPr>
            <a:r>
              <a:rPr lang="en-US" sz="3200" dirty="0" smtClean="0"/>
              <a:t>1 &lt; = </a:t>
            </a:r>
            <a:r>
              <a:rPr lang="en-US" sz="3200" dirty="0" err="1" smtClean="0"/>
              <a:t>gcd</a:t>
            </a:r>
            <a:r>
              <a:rPr lang="en-US" sz="3200" dirty="0" smtClean="0"/>
              <a:t>( </a:t>
            </a:r>
            <a:r>
              <a:rPr lang="en-US" sz="3200" dirty="0" err="1" smtClean="0"/>
              <a:t>a,b</a:t>
            </a:r>
            <a:r>
              <a:rPr lang="en-US" sz="3200" dirty="0" smtClean="0"/>
              <a:t>) &lt;=  min ( |a| , | b|)</a:t>
            </a:r>
          </a:p>
          <a:p>
            <a:pPr lvl="3">
              <a:buNone/>
            </a:pPr>
            <a:endParaRPr lang="en-US" sz="3200" dirty="0" smtClean="0"/>
          </a:p>
          <a:p>
            <a:pPr lvl="3">
              <a:buNone/>
            </a:pPr>
            <a:endParaRPr lang="en-US" sz="3200" dirty="0" smtClean="0"/>
          </a:p>
          <a:p>
            <a:pPr lvl="3">
              <a:buNone/>
            </a:pP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Phi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number of positive integers less than equal to </a:t>
            </a:r>
            <a:r>
              <a:rPr lang="en-US" smtClean="0"/>
              <a:t>n that are </a:t>
            </a:r>
            <a:r>
              <a:rPr lang="en-US" dirty="0" smtClean="0"/>
              <a:t>relatively prime to n  </a:t>
            </a:r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r>
              <a:rPr lang="en-US" dirty="0" smtClean="0"/>
              <a:t>where,</a:t>
            </a:r>
          </a:p>
          <a:p>
            <a:pPr lvl="4">
              <a:buNone/>
            </a:pPr>
            <a:r>
              <a:rPr lang="en-US" dirty="0" smtClean="0"/>
              <a:t>P </a:t>
            </a:r>
            <a:r>
              <a:rPr lang="en-US" dirty="0" smtClean="0">
                <a:sym typeface="Wingdings" pitchFamily="2" charset="2"/>
              </a:rPr>
              <a:t> Number of primes dividing n.</a:t>
            </a:r>
          </a:p>
          <a:p>
            <a:pPr lvl="4">
              <a:buNone/>
            </a:pPr>
            <a:r>
              <a:rPr lang="en-US" dirty="0" smtClean="0">
                <a:sym typeface="Wingdings" pitchFamily="2" charset="2"/>
              </a:rPr>
              <a:t>Ex: if n =  45</a:t>
            </a:r>
          </a:p>
          <a:p>
            <a:pPr lvl="4">
              <a:buNone/>
            </a:pPr>
            <a:r>
              <a:rPr lang="en-US" dirty="0" smtClean="0">
                <a:sym typeface="Wingdings" pitchFamily="2" charset="2"/>
              </a:rPr>
              <a:t>      phi(45) = 45 ( 1-(1/3))(1-(1/5))</a:t>
            </a:r>
          </a:p>
          <a:p>
            <a:pPr lvl="8">
              <a:buNone/>
            </a:pPr>
            <a:r>
              <a:rPr lang="en-US" dirty="0" smtClean="0"/>
              <a:t>          = 24</a:t>
            </a:r>
          </a:p>
          <a:p>
            <a:pPr lvl="8">
              <a:buNone/>
            </a:pPr>
            <a:endParaRPr kumimoji="0" lang="en-US" sz="20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8">
              <a:buNone/>
            </a:pPr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2514600"/>
            <a:ext cx="23526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Euler’s Phi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  When p is prime, then</a:t>
            </a:r>
          </a:p>
          <a:p>
            <a:pPr lvl="2">
              <a:buNone/>
            </a:pPr>
            <a:r>
              <a:rPr lang="en-US" dirty="0" smtClean="0"/>
              <a:t>		Ø(p) = {1 , 2 , 3 , …., p-1} = p-1</a:t>
            </a:r>
          </a:p>
          <a:p>
            <a:pPr lvl="2">
              <a:buNone/>
            </a:pPr>
            <a:endParaRPr lang="en-US" sz="3200" dirty="0" smtClean="0"/>
          </a:p>
          <a:p>
            <a:pPr lvl="2">
              <a:buNone/>
            </a:pPr>
            <a:r>
              <a:rPr lang="en-US" sz="3200" dirty="0" smtClean="0"/>
              <a:t>When n is composite</a:t>
            </a:r>
          </a:p>
          <a:p>
            <a:pPr lvl="2">
              <a:buNone/>
            </a:pPr>
            <a:r>
              <a:rPr lang="en-US" sz="3200" dirty="0" smtClean="0"/>
              <a:t>	Ø(n) &lt; (n-1)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Euclid’s Algorithm for calculating </a:t>
            </a:r>
            <a:r>
              <a:rPr lang="en-US" dirty="0" err="1" smtClean="0"/>
              <a:t>gcd</a:t>
            </a:r>
            <a:endParaRPr lang="en-US" dirty="0"/>
          </a:p>
        </p:txBody>
      </p:sp>
      <p:pic>
        <p:nvPicPr>
          <p:cNvPr id="4" name="Picture 8" descr="D:\McGraw-Hill Projects\Cormen\algorithms\euclid.gi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00200" y="1600200"/>
            <a:ext cx="4952999" cy="17811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Multiplicative inverse?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Multiplicative inverse is nothing but the reciprocal of the number.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How to calculate Multiplicative inverse?</a:t>
            </a:r>
          </a:p>
          <a:p>
            <a:pPr>
              <a:buNone/>
            </a:pPr>
            <a:r>
              <a:rPr lang="en-US" dirty="0" smtClean="0"/>
              <a:t>	Using Extended Euclid’s algorithm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Division Theorem</a:t>
            </a:r>
          </a:p>
          <a:p>
            <a:r>
              <a:rPr lang="en-US" sz="2000" dirty="0" smtClean="0"/>
              <a:t>Modular Exponential</a:t>
            </a:r>
          </a:p>
          <a:p>
            <a:r>
              <a:rPr lang="en-US" sz="2000" dirty="0" smtClean="0"/>
              <a:t>Prime Numbers</a:t>
            </a:r>
          </a:p>
          <a:p>
            <a:r>
              <a:rPr lang="en-US" sz="2000" dirty="0" smtClean="0"/>
              <a:t>Fermat’s Little Theorem</a:t>
            </a:r>
          </a:p>
          <a:p>
            <a:r>
              <a:rPr lang="en-US" sz="2000" dirty="0" smtClean="0"/>
              <a:t>Miller-Rabin</a:t>
            </a:r>
          </a:p>
          <a:p>
            <a:r>
              <a:rPr lang="en-US" sz="2000" dirty="0" smtClean="0"/>
              <a:t>Primes Is In P</a:t>
            </a:r>
          </a:p>
          <a:p>
            <a:r>
              <a:rPr lang="en-US" sz="2000" dirty="0" smtClean="0"/>
              <a:t>Relatively Prime numbers</a:t>
            </a:r>
          </a:p>
          <a:p>
            <a:r>
              <a:rPr lang="en-US" sz="2000" dirty="0" smtClean="0"/>
              <a:t>Euclid’s algorithm</a:t>
            </a:r>
          </a:p>
          <a:p>
            <a:r>
              <a:rPr lang="en-US" sz="2000" dirty="0" smtClean="0"/>
              <a:t>Extended Euclid algorithm</a:t>
            </a:r>
          </a:p>
          <a:p>
            <a:r>
              <a:rPr lang="en-US" sz="2000" dirty="0" smtClean="0"/>
              <a:t>Chinese Remainder Theorem</a:t>
            </a:r>
          </a:p>
          <a:p>
            <a:r>
              <a:rPr lang="en-US" sz="2000" dirty="0" smtClean="0"/>
              <a:t>RSA</a:t>
            </a:r>
          </a:p>
          <a:p>
            <a:r>
              <a:rPr lang="en-US" sz="2000" dirty="0" smtClean="0"/>
              <a:t>Pollard’s Rho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410450" cy="1143000"/>
          </a:xfrm>
        </p:spPr>
        <p:txBody>
          <a:bodyPr/>
          <a:lstStyle/>
          <a:p>
            <a:r>
              <a:rPr lang="en-US" dirty="0" smtClean="0"/>
              <a:t>Extended Euclid’s algorithm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d = </a:t>
            </a:r>
            <a:r>
              <a:rPr lang="en-US" dirty="0" err="1" smtClean="0"/>
              <a:t>gcd</a:t>
            </a:r>
            <a:r>
              <a:rPr lang="en-US" dirty="0" smtClean="0"/>
              <a:t> ( </a:t>
            </a:r>
            <a:r>
              <a:rPr lang="en-US" dirty="0" err="1" smtClean="0"/>
              <a:t>a,b</a:t>
            </a:r>
            <a:r>
              <a:rPr lang="en-US" dirty="0" smtClean="0"/>
              <a:t>) = ax + by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2800" dirty="0" err="1" smtClean="0"/>
              <a:t>i</a:t>
            </a:r>
            <a:r>
              <a:rPr lang="en-US" sz="2800" dirty="0" smtClean="0"/>
              <a:t>/p :  random pair of integer </a:t>
            </a:r>
            <a:r>
              <a:rPr lang="en-US" sz="2800" dirty="0" err="1" smtClean="0"/>
              <a:t>a,b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o/p : triplet (</a:t>
            </a:r>
            <a:r>
              <a:rPr lang="en-US" sz="2800" dirty="0" err="1" smtClean="0"/>
              <a:t>d,x,y</a:t>
            </a:r>
            <a:r>
              <a:rPr lang="en-US" sz="2800" dirty="0" smtClean="0"/>
              <a:t>) which satisfies the above eqn.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6" name="Picture 9" descr="D:\McGraw-Hill Projects\Cormen\algorithms\extended_euclid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3352800"/>
            <a:ext cx="6781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Euclid’s algorithm</a:t>
            </a:r>
            <a:endParaRPr lang="en-US" dirty="0"/>
          </a:p>
        </p:txBody>
      </p:sp>
      <p:pic>
        <p:nvPicPr>
          <p:cNvPr id="4" name="Picture 9" descr="D:\McGraw-Hill Projects\Cormen\images\fig31-1.gi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35100" y="1600201"/>
            <a:ext cx="6642100" cy="3972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Multiplicative inverse using extended Euclid’s algorithm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7499350" cy="5181600"/>
          </a:xfrm>
        </p:spPr>
        <p:txBody>
          <a:bodyPr/>
          <a:lstStyle/>
          <a:p>
            <a:r>
              <a:rPr lang="en-US" sz="2800" dirty="0" smtClean="0"/>
              <a:t>Multiplicative inverse is nothing but the reciprocal of the number.</a:t>
            </a:r>
          </a:p>
          <a:p>
            <a:pPr>
              <a:buNone/>
            </a:pPr>
            <a:r>
              <a:rPr lang="en-US" sz="2800" dirty="0" smtClean="0"/>
              <a:t>   If 2 numbers </a:t>
            </a:r>
            <a:r>
              <a:rPr lang="en-US" sz="2800" dirty="0" err="1" smtClean="0"/>
              <a:t>a,n</a:t>
            </a:r>
            <a:r>
              <a:rPr lang="en-US" sz="2800" dirty="0" smtClean="0"/>
              <a:t> are relatively prime then 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gcd</a:t>
            </a:r>
            <a:r>
              <a:rPr lang="en-US" sz="2800" dirty="0" smtClean="0"/>
              <a:t> ( </a:t>
            </a:r>
            <a:r>
              <a:rPr lang="en-US" sz="2800" dirty="0" err="1" smtClean="0"/>
              <a:t>a,n</a:t>
            </a:r>
            <a:r>
              <a:rPr lang="en-US" sz="2800" dirty="0" smtClean="0"/>
              <a:t>) = 1 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ym typeface="Wingdings" pitchFamily="2" charset="2"/>
              </a:rPr>
              <a:t> ax + </a:t>
            </a:r>
            <a:r>
              <a:rPr lang="en-US" sz="2800" dirty="0" err="1" smtClean="0">
                <a:sym typeface="Wingdings" pitchFamily="2" charset="2"/>
              </a:rPr>
              <a:t>ny</a:t>
            </a:r>
            <a:r>
              <a:rPr lang="en-US" sz="2800" dirty="0" smtClean="0">
                <a:sym typeface="Wingdings" pitchFamily="2" charset="2"/>
              </a:rPr>
              <a:t> = 1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	 ax = 1(mod n)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	 x = inv(a) mod n</a:t>
            </a:r>
          </a:p>
          <a:p>
            <a:pPr>
              <a:buNone/>
            </a:pPr>
            <a:r>
              <a:rPr lang="en-US" sz="2800" dirty="0" smtClean="0">
                <a:sym typeface="Wingdings" pitchFamily="2" charset="2"/>
              </a:rPr>
              <a:t>Where,</a:t>
            </a:r>
          </a:p>
          <a:p>
            <a:pPr>
              <a:buNone/>
            </a:pPr>
            <a:r>
              <a:rPr lang="en-US" sz="2800" smtClean="0">
                <a:sym typeface="Wingdings" pitchFamily="2" charset="2"/>
              </a:rPr>
              <a:t>	a </a:t>
            </a:r>
            <a:r>
              <a:rPr lang="en-US" sz="2800" dirty="0" smtClean="0">
                <a:sym typeface="Wingdings" pitchFamily="2" charset="2"/>
              </a:rPr>
              <a:t>and n are the inputs and x, y, and </a:t>
            </a:r>
            <a:r>
              <a:rPr lang="en-US" sz="2800" dirty="0" err="1" smtClean="0">
                <a:sym typeface="Wingdings" pitchFamily="2" charset="2"/>
              </a:rPr>
              <a:t>gcd</a:t>
            </a:r>
            <a:r>
              <a:rPr lang="en-US" sz="2800" dirty="0" smtClean="0">
                <a:sym typeface="Wingdings" pitchFamily="2" charset="2"/>
              </a:rPr>
              <a:t>(</a:t>
            </a:r>
            <a:r>
              <a:rPr lang="en-US" sz="2800" dirty="0" err="1" smtClean="0">
                <a:sym typeface="Wingdings" pitchFamily="2" charset="2"/>
              </a:rPr>
              <a:t>a,n</a:t>
            </a:r>
            <a:r>
              <a:rPr lang="en-US" sz="2800" dirty="0" smtClean="0">
                <a:sym typeface="Wingdings" pitchFamily="2" charset="2"/>
              </a:rPr>
              <a:t>) are the outputs for Extended Euclid’s algorithm</a:t>
            </a:r>
            <a:endParaRPr lang="en-US" sz="2800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Chinese Remainder Theorem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Original form created by Chinese mathematician Sun Tzu</a:t>
            </a:r>
          </a:p>
          <a:p>
            <a:pPr eaLnBrk="1" hangingPunct="1"/>
            <a:r>
              <a:rPr lang="en-US" dirty="0" smtClean="0"/>
              <a:t>Relates to finding solutions to simultaneous </a:t>
            </a:r>
            <a:r>
              <a:rPr lang="en-US" dirty="0" err="1" smtClean="0"/>
              <a:t>congruences</a:t>
            </a: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   i.e.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 (m and s are relatively prime)</a:t>
            </a:r>
          </a:p>
          <a:p>
            <a:pPr eaLnBrk="1" hangingPunct="1">
              <a:buNone/>
            </a:pPr>
            <a:r>
              <a:rPr lang="en-US" dirty="0" smtClean="0"/>
              <a:t>   </a:t>
            </a:r>
          </a:p>
        </p:txBody>
      </p:sp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2" name="Equation" r:id="rId4" imgW="114120" imgH="21564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397125" y="3581400"/>
          <a:ext cx="3068638" cy="2155825"/>
        </p:xfrm>
        <a:graphic>
          <a:graphicData uri="http://schemas.openxmlformats.org/presentationml/2006/ole">
            <p:oleObj spid="_x0000_s2057" name="Equation" r:id="rId5" imgW="93960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Chinese Remainder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		     where each    is </a:t>
            </a:r>
            <a:r>
              <a:rPr lang="en-US" dirty="0" err="1" smtClean="0"/>
              <a:t>pairwise</a:t>
            </a:r>
            <a:r>
              <a:rPr lang="en-US" dirty="0" smtClean="0"/>
              <a:t> relatively </a:t>
            </a:r>
            <a:r>
              <a:rPr lang="en-US" dirty="0" err="1" smtClean="0"/>
              <a:t>coprime</a:t>
            </a:r>
            <a:endParaRPr lang="en-US" dirty="0" smtClean="0"/>
          </a:p>
          <a:p>
            <a:r>
              <a:rPr lang="en-US" dirty="0" smtClean="0"/>
              <a:t>Let     denote the set of all integers,</a:t>
            </a:r>
          </a:p>
          <a:p>
            <a:pPr>
              <a:buNone/>
            </a:pPr>
            <a:r>
              <a:rPr lang="en-US" dirty="0" smtClean="0"/>
              <a:t>								  ,</a:t>
            </a:r>
          </a:p>
          <a:p>
            <a:pPr>
              <a:buNone/>
            </a:pPr>
            <a:r>
              <a:rPr lang="en-US" dirty="0" smtClean="0"/>
              <a:t>   ex.                                  ,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r>
              <a:rPr lang="en-US" dirty="0" smtClean="0"/>
              <a:t>Consider the correspondence 						       , where                      and                     for </a:t>
            </a:r>
          </a:p>
          <a:p>
            <a:endParaRPr lang="en-US" dirty="0"/>
          </a:p>
        </p:txBody>
      </p:sp>
      <p:graphicFrame>
        <p:nvGraphicFramePr>
          <p:cNvPr id="173060" name="Object 4"/>
          <p:cNvGraphicFramePr>
            <a:graphicFrameLocks noChangeAspect="1"/>
          </p:cNvGraphicFramePr>
          <p:nvPr/>
        </p:nvGraphicFramePr>
        <p:xfrm>
          <a:off x="2514600" y="1447800"/>
          <a:ext cx="2201863" cy="609600"/>
        </p:xfrm>
        <a:graphic>
          <a:graphicData uri="http://schemas.openxmlformats.org/presentationml/2006/ole">
            <p:oleObj spid="_x0000_s173060" name="Equation" r:id="rId4" imgW="825480" imgH="228600" progId="Equation.3">
              <p:embed/>
            </p:oleObj>
          </a:graphicData>
        </a:graphic>
      </p:graphicFrame>
      <p:graphicFrame>
        <p:nvGraphicFramePr>
          <p:cNvPr id="173061" name="Object 5"/>
          <p:cNvGraphicFramePr>
            <a:graphicFrameLocks noChangeAspect="1"/>
          </p:cNvGraphicFramePr>
          <p:nvPr/>
        </p:nvGraphicFramePr>
        <p:xfrm>
          <a:off x="6781800" y="1447800"/>
          <a:ext cx="381000" cy="619125"/>
        </p:xfrm>
        <a:graphic>
          <a:graphicData uri="http://schemas.openxmlformats.org/presentationml/2006/ole">
            <p:oleObj spid="_x0000_s173061" name="Equation" r:id="rId5" imgW="152280" imgH="228600" progId="Equation.3">
              <p:embed/>
            </p:oleObj>
          </a:graphicData>
        </a:graphic>
      </p:graphicFrame>
      <p:graphicFrame>
        <p:nvGraphicFramePr>
          <p:cNvPr id="173062" name="Object 7"/>
          <p:cNvGraphicFramePr>
            <a:graphicFrameLocks noChangeAspect="1"/>
          </p:cNvGraphicFramePr>
          <p:nvPr/>
        </p:nvGraphicFramePr>
        <p:xfrm>
          <a:off x="1828800" y="5257800"/>
          <a:ext cx="3149600" cy="609600"/>
        </p:xfrm>
        <a:graphic>
          <a:graphicData uri="http://schemas.openxmlformats.org/presentationml/2006/ole">
            <p:oleObj spid="_x0000_s173062" name="Equation" r:id="rId6" imgW="1180800" imgH="228600" progId="Equation.3">
              <p:embed/>
            </p:oleObj>
          </a:graphicData>
        </a:graphic>
      </p:graphicFrame>
      <p:graphicFrame>
        <p:nvGraphicFramePr>
          <p:cNvPr id="173063" name="Object 8"/>
          <p:cNvGraphicFramePr>
            <a:graphicFrameLocks noChangeAspect="1"/>
          </p:cNvGraphicFramePr>
          <p:nvPr/>
        </p:nvGraphicFramePr>
        <p:xfrm>
          <a:off x="6324600" y="5257800"/>
          <a:ext cx="2408238" cy="609600"/>
        </p:xfrm>
        <a:graphic>
          <a:graphicData uri="http://schemas.openxmlformats.org/presentationml/2006/ole">
            <p:oleObj spid="_x0000_s173063" name="Equation" r:id="rId7" imgW="1002960" imgH="253800" progId="Equation.3">
              <p:embed/>
            </p:oleObj>
          </a:graphicData>
        </a:graphic>
      </p:graphicFrame>
      <p:graphicFrame>
        <p:nvGraphicFramePr>
          <p:cNvPr id="173064" name="Object 10"/>
          <p:cNvGraphicFramePr>
            <a:graphicFrameLocks noChangeAspect="1"/>
          </p:cNvGraphicFramePr>
          <p:nvPr/>
        </p:nvGraphicFramePr>
        <p:xfrm>
          <a:off x="2514600" y="5715000"/>
          <a:ext cx="2166938" cy="609600"/>
        </p:xfrm>
        <a:graphic>
          <a:graphicData uri="http://schemas.openxmlformats.org/presentationml/2006/ole">
            <p:oleObj spid="_x0000_s173064" name="Equation" r:id="rId8" imgW="812520" imgH="228600" progId="Equation.3">
              <p:embed/>
            </p:oleObj>
          </a:graphicData>
        </a:graphic>
      </p:graphicFrame>
      <p:graphicFrame>
        <p:nvGraphicFramePr>
          <p:cNvPr id="173065" name="Object 14"/>
          <p:cNvGraphicFramePr>
            <a:graphicFrameLocks noChangeAspect="1"/>
          </p:cNvGraphicFramePr>
          <p:nvPr/>
        </p:nvGraphicFramePr>
        <p:xfrm>
          <a:off x="5410200" y="5791200"/>
          <a:ext cx="2058988" cy="568325"/>
        </p:xfrm>
        <a:graphic>
          <a:graphicData uri="http://schemas.openxmlformats.org/presentationml/2006/ole">
            <p:oleObj spid="_x0000_s173065" name="Equation" r:id="rId9" imgW="736560" imgH="20304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905000" y="3124200"/>
          <a:ext cx="6191250" cy="495300"/>
        </p:xfrm>
        <a:graphic>
          <a:graphicData uri="http://schemas.openxmlformats.org/presentationml/2006/ole">
            <p:oleObj spid="_x0000_s173066" name="Equation" r:id="rId10" imgW="2857320" imgH="22860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514600" y="2514600"/>
          <a:ext cx="381000" cy="466725"/>
        </p:xfrm>
        <a:graphic>
          <a:graphicData uri="http://schemas.openxmlformats.org/presentationml/2006/ole">
            <p:oleObj spid="_x0000_s173067" name="Equation" r:id="rId11" imgW="152280" imgH="164880" progId="Equation.3">
              <p:embed/>
            </p:oleObj>
          </a:graphicData>
        </a:graphic>
      </p:graphicFrame>
      <p:graphicFrame>
        <p:nvGraphicFramePr>
          <p:cNvPr id="173068" name="Object 12"/>
          <p:cNvGraphicFramePr>
            <a:graphicFrameLocks noChangeAspect="1"/>
          </p:cNvGraphicFramePr>
          <p:nvPr/>
        </p:nvGraphicFramePr>
        <p:xfrm>
          <a:off x="2514600" y="3657600"/>
          <a:ext cx="3660775" cy="495300"/>
        </p:xfrm>
        <a:graphic>
          <a:graphicData uri="http://schemas.openxmlformats.org/presentationml/2006/ole">
            <p:oleObj spid="_x0000_s173068" name="Equation" r:id="rId12" imgW="1688760" imgH="22860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905000" y="4191000"/>
          <a:ext cx="4064000" cy="609600"/>
        </p:xfrm>
        <a:graphic>
          <a:graphicData uri="http://schemas.openxmlformats.org/presentationml/2006/ole">
            <p:oleObj spid="_x0000_s173069" name="Equation" r:id="rId13" imgW="15238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Chinese Remainder Theorem</a:t>
            </a:r>
            <a:endParaRPr lang="en-US" dirty="0"/>
          </a:p>
        </p:txBody>
      </p:sp>
      <p:sp>
        <p:nvSpPr>
          <p:cNvPr id="205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Then, mapping				     is a one-to-one correspondence (bijection) between     and the Cartesian product </a:t>
            </a:r>
          </a:p>
          <a:p>
            <a:endParaRPr lang="en-US" smtClean="0"/>
          </a:p>
          <a:p>
            <a:r>
              <a:rPr lang="en-US" smtClean="0"/>
              <a:t>If 				  and 			   then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209800" y="3581400"/>
          <a:ext cx="3149600" cy="609600"/>
        </p:xfrm>
        <a:graphic>
          <a:graphicData uri="http://schemas.openxmlformats.org/presentationml/2006/ole">
            <p:oleObj spid="_x0000_s3074" name="Equation" r:id="rId4" imgW="1180800" imgH="2286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352800" y="2438400"/>
          <a:ext cx="457200" cy="639763"/>
        </p:xfrm>
        <a:graphic>
          <a:graphicData uri="http://schemas.openxmlformats.org/presentationml/2006/ole">
            <p:oleObj spid="_x0000_s3075" name="Equation" r:id="rId5" imgW="190440" imgH="22860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05000" y="2895600"/>
          <a:ext cx="3505200" cy="762000"/>
        </p:xfrm>
        <a:graphic>
          <a:graphicData uri="http://schemas.openxmlformats.org/presentationml/2006/ole">
            <p:oleObj spid="_x0000_s3076" name="Equation" r:id="rId6" imgW="1168200" imgH="253800" progId="Equation.3">
              <p:embed/>
            </p:oleObj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6062663" y="3581400"/>
          <a:ext cx="3013075" cy="609600"/>
        </p:xfrm>
        <a:graphic>
          <a:graphicData uri="http://schemas.openxmlformats.org/presentationml/2006/ole">
            <p:oleObj spid="_x0000_s3077" name="Equation" r:id="rId7" imgW="1130040" imgH="228600" progId="Equation.3">
              <p:embed/>
            </p:oleObj>
          </a:graphicData>
        </a:graphic>
      </p:graphicFrame>
      <p:graphicFrame>
        <p:nvGraphicFramePr>
          <p:cNvPr id="2054" name="Object 7"/>
          <p:cNvGraphicFramePr>
            <a:graphicFrameLocks noChangeAspect="1"/>
          </p:cNvGraphicFramePr>
          <p:nvPr/>
        </p:nvGraphicFramePr>
        <p:xfrm>
          <a:off x="1681163" y="4648200"/>
          <a:ext cx="7462837" cy="1562100"/>
        </p:xfrm>
        <a:graphic>
          <a:graphicData uri="http://schemas.openxmlformats.org/presentationml/2006/ole">
            <p:oleObj spid="_x0000_s3078" name="Equation" r:id="rId8" imgW="3276360" imgH="685800" progId="Equation.3">
              <p:embed/>
            </p:oleObj>
          </a:graphicData>
        </a:graphic>
      </p:graphicFrame>
      <p:graphicFrame>
        <p:nvGraphicFramePr>
          <p:cNvPr id="2055" name="Object 9"/>
          <p:cNvGraphicFramePr>
            <a:graphicFrameLocks noChangeAspect="1"/>
          </p:cNvGraphicFramePr>
          <p:nvPr/>
        </p:nvGraphicFramePr>
        <p:xfrm>
          <a:off x="4343400" y="1447800"/>
          <a:ext cx="3149600" cy="609600"/>
        </p:xfrm>
        <a:graphic>
          <a:graphicData uri="http://schemas.openxmlformats.org/presentationml/2006/ole">
            <p:oleObj spid="_x0000_s3079" name="Equation" r:id="rId9" imgW="1180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CRT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295400" y="1447800"/>
          <a:ext cx="2511425" cy="1458913"/>
        </p:xfrm>
        <a:graphic>
          <a:graphicData uri="http://schemas.openxmlformats.org/presentationml/2006/ole">
            <p:oleObj spid="_x0000_s244738" name="Equation" r:id="rId4" imgW="1180800" imgH="6858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95400" y="3276600"/>
          <a:ext cx="1981199" cy="976243"/>
        </p:xfrm>
        <a:graphic>
          <a:graphicData uri="http://schemas.openxmlformats.org/presentationml/2006/ole">
            <p:oleObj spid="_x0000_s244739" name="Equation" r:id="rId5" imgW="87624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562600" y="3352800"/>
          <a:ext cx="2862263" cy="2476500"/>
        </p:xfrm>
        <a:graphic>
          <a:graphicData uri="http://schemas.openxmlformats.org/presentationml/2006/ole">
            <p:oleObj spid="_x0000_s244740" name="Equation" r:id="rId6" imgW="1320480" imgH="11430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562600" y="533400"/>
          <a:ext cx="2632553" cy="1981200"/>
        </p:xfrm>
        <a:graphic>
          <a:graphicData uri="http://schemas.openxmlformats.org/presentationml/2006/ole">
            <p:oleObj spid="_x0000_s244741" name="Equation" r:id="rId7" imgW="1231560" imgH="9270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95400" y="4572000"/>
          <a:ext cx="3581400" cy="1943395"/>
        </p:xfrm>
        <a:graphic>
          <a:graphicData uri="http://schemas.openxmlformats.org/presentationml/2006/ole">
            <p:oleObj spid="_x0000_s244742" name="Equation" r:id="rId8" imgW="1638000" imgH="888840" progId="Equation.3">
              <p:embed/>
            </p:oleObj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1143000" y="3200400"/>
            <a:ext cx="784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295400" y="6096000"/>
            <a:ext cx="2133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4743" name="Object 8"/>
          <p:cNvGraphicFramePr>
            <a:graphicFrameLocks noChangeAspect="1"/>
          </p:cNvGraphicFramePr>
          <p:nvPr/>
        </p:nvGraphicFramePr>
        <p:xfrm>
          <a:off x="4191000" y="2590800"/>
          <a:ext cx="4775200" cy="511629"/>
        </p:xfrm>
        <a:graphic>
          <a:graphicData uri="http://schemas.openxmlformats.org/presentationml/2006/ole">
            <p:oleObj spid="_x0000_s244743" name="Equation" r:id="rId9" imgW="21333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CRT Proof</a:t>
            </a:r>
            <a:endParaRPr lang="en-US" dirty="0"/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Transforming between the two representations is fairly straightforward</a:t>
            </a:r>
          </a:p>
          <a:p>
            <a:r>
              <a:rPr lang="en-US" dirty="0" smtClean="0"/>
              <a:t>Going from 				requires only k divisions i.e. performing</a:t>
            </a:r>
          </a:p>
          <a:p>
            <a:pPr>
              <a:buNone/>
            </a:pPr>
            <a:r>
              <a:rPr lang="en-US" dirty="0" smtClean="0"/>
              <a:t>   		       for each 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903663" y="2514600"/>
          <a:ext cx="3114675" cy="609600"/>
        </p:xfrm>
        <a:graphic>
          <a:graphicData uri="http://schemas.openxmlformats.org/presentationml/2006/ole">
            <p:oleObj spid="_x0000_s4098" name="Equation" r:id="rId4" imgW="1168200" imgH="228600" progId="Equation.3">
              <p:embed/>
            </p:oleObj>
          </a:graphicData>
        </a:graphic>
      </p:graphicFrame>
      <p:graphicFrame>
        <p:nvGraphicFramePr>
          <p:cNvPr id="4100" name="Object 10"/>
          <p:cNvGraphicFramePr>
            <a:graphicFrameLocks noChangeAspect="1"/>
          </p:cNvGraphicFramePr>
          <p:nvPr/>
        </p:nvGraphicFramePr>
        <p:xfrm>
          <a:off x="5562600" y="3581400"/>
          <a:ext cx="406400" cy="609600"/>
        </p:xfrm>
        <a:graphic>
          <a:graphicData uri="http://schemas.openxmlformats.org/presentationml/2006/ole">
            <p:oleObj spid="_x0000_s4100" name="Equation" r:id="rId5" imgW="152280" imgH="228600" progId="Equation.3">
              <p:embed/>
            </p:oleObj>
          </a:graphicData>
        </a:graphic>
      </p:graphicFrame>
      <p:graphicFrame>
        <p:nvGraphicFramePr>
          <p:cNvPr id="4102" name="Object 10"/>
          <p:cNvGraphicFramePr>
            <a:graphicFrameLocks noChangeAspect="1"/>
          </p:cNvGraphicFramePr>
          <p:nvPr/>
        </p:nvGraphicFramePr>
        <p:xfrm>
          <a:off x="1828800" y="3581400"/>
          <a:ext cx="2166937" cy="609600"/>
        </p:xfrm>
        <a:graphic>
          <a:graphicData uri="http://schemas.openxmlformats.org/presentationml/2006/ole">
            <p:oleObj spid="_x0000_s4102" name="Equation" r:id="rId6" imgW="812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CRT Proof</a:t>
            </a:r>
            <a:endParaRPr lang="en-US" dirty="0"/>
          </a:p>
        </p:txBody>
      </p:sp>
      <p:sp>
        <p:nvSpPr>
          <p:cNvPr id="4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Going from 				is somewhat more complicated</a:t>
            </a:r>
          </a:p>
          <a:p>
            <a:r>
              <a:rPr lang="en-US" smtClean="0"/>
              <a:t>Begin by defining 		   for		          and thus      is the product of all       other than</a:t>
            </a:r>
          </a:p>
          <a:p>
            <a:r>
              <a:rPr lang="en-US" smtClean="0"/>
              <a:t>Next define 				   for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810000" y="1447800"/>
          <a:ext cx="3114675" cy="609600"/>
        </p:xfrm>
        <a:graphic>
          <a:graphicData uri="http://schemas.openxmlformats.org/presentationml/2006/ole">
            <p:oleObj spid="_x0000_s5122" name="Equation" r:id="rId4" imgW="1168200" imgH="22860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724400" y="2514600"/>
          <a:ext cx="1658938" cy="609600"/>
        </p:xfrm>
        <a:graphic>
          <a:graphicData uri="http://schemas.openxmlformats.org/presentationml/2006/ole">
            <p:oleObj spid="_x0000_s5123" name="Equation" r:id="rId5" imgW="622080" imgH="22860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010400" y="2590800"/>
          <a:ext cx="1963738" cy="541338"/>
        </p:xfrm>
        <a:graphic>
          <a:graphicData uri="http://schemas.openxmlformats.org/presentationml/2006/ole">
            <p:oleObj spid="_x0000_s5124" name="Equation" r:id="rId6" imgW="736560" imgH="20304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352800" y="2971800"/>
          <a:ext cx="508000" cy="609600"/>
        </p:xfrm>
        <a:graphic>
          <a:graphicData uri="http://schemas.openxmlformats.org/presentationml/2006/ole">
            <p:oleObj spid="_x0000_s5125" name="Equation" r:id="rId7" imgW="190440" imgH="2286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162800" y="2971800"/>
          <a:ext cx="779463" cy="642938"/>
        </p:xfrm>
        <a:graphic>
          <a:graphicData uri="http://schemas.openxmlformats.org/presentationml/2006/ole">
            <p:oleObj spid="_x0000_s5126" name="Equation" r:id="rId8" imgW="291960" imgH="24120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657600" y="3505200"/>
          <a:ext cx="4506913" cy="608013"/>
        </p:xfrm>
        <a:graphic>
          <a:graphicData uri="http://schemas.openxmlformats.org/presentationml/2006/ole">
            <p:oleObj spid="_x0000_s5127" name="Equation" r:id="rId9" imgW="1688760" imgH="228600" progId="Equation.3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962400" y="3962400"/>
          <a:ext cx="3287713" cy="674688"/>
        </p:xfrm>
        <a:graphic>
          <a:graphicData uri="http://schemas.openxmlformats.org/presentationml/2006/ole">
            <p:oleObj spid="_x0000_s5128" name="Equation" r:id="rId10" imgW="1231560" imgH="253800" progId="Equation.3">
              <p:embed/>
            </p:oleObj>
          </a:graphicData>
        </a:graphic>
      </p:graphicFrame>
      <p:graphicFrame>
        <p:nvGraphicFramePr>
          <p:cNvPr id="4105" name="Object 10"/>
          <p:cNvGraphicFramePr>
            <a:graphicFrameLocks noChangeAspect="1"/>
          </p:cNvGraphicFramePr>
          <p:nvPr/>
        </p:nvGraphicFramePr>
        <p:xfrm>
          <a:off x="1905000" y="4572000"/>
          <a:ext cx="1963738" cy="541338"/>
        </p:xfrm>
        <a:graphic>
          <a:graphicData uri="http://schemas.openxmlformats.org/presentationml/2006/ole">
            <p:oleObj spid="_x0000_s5129" name="Equation" r:id="rId11" imgW="736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CRT Proof</a:t>
            </a:r>
            <a:endParaRPr lang="en-US" dirty="0"/>
          </a:p>
        </p:txBody>
      </p:sp>
      <p:sp>
        <p:nvSpPr>
          <p:cNvPr id="51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                             is always well defined</a:t>
            </a:r>
          </a:p>
          <a:p>
            <a:pPr lvl="1"/>
            <a:r>
              <a:rPr lang="en-US" smtClean="0"/>
              <a:t>Since      and     are relatively prime, 							 		  guarantees that 		   exists</a:t>
            </a:r>
          </a:p>
          <a:p>
            <a:r>
              <a:rPr lang="en-US" smtClean="0"/>
              <a:t>Finally,    can be computed as a function of			     as such:  </a:t>
            </a:r>
          </a:p>
          <a:p>
            <a:endParaRPr lang="en-US" smtClean="0"/>
          </a:p>
          <a:p>
            <a:r>
              <a:rPr lang="en-US" smtClean="0"/>
              <a:t>This ensures that 			   for 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905000" y="1447800"/>
          <a:ext cx="3287713" cy="674688"/>
        </p:xfrm>
        <a:graphic>
          <a:graphicData uri="http://schemas.openxmlformats.org/presentationml/2006/ole">
            <p:oleObj spid="_x0000_s6146" name="Equation" r:id="rId4" imgW="1231560" imgH="253800" progId="Equation.3">
              <p:embed/>
            </p:oleObj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2133600" y="2438400"/>
          <a:ext cx="6421438" cy="520700"/>
        </p:xfrm>
        <a:graphic>
          <a:graphicData uri="http://schemas.openxmlformats.org/presentationml/2006/ole">
            <p:oleObj spid="_x0000_s6147" name="Equation" r:id="rId5" imgW="2819160" imgH="228600" progId="Equation.3">
              <p:embed/>
            </p:oleObj>
          </a:graphicData>
        </a:graphic>
      </p:graphicFrame>
      <p:graphicFrame>
        <p:nvGraphicFramePr>
          <p:cNvPr id="5124" name="Object 5"/>
          <p:cNvGraphicFramePr>
            <a:graphicFrameLocks noChangeAspect="1"/>
          </p:cNvGraphicFramePr>
          <p:nvPr/>
        </p:nvGraphicFramePr>
        <p:xfrm>
          <a:off x="4419600" y="2819400"/>
          <a:ext cx="1905000" cy="592138"/>
        </p:xfrm>
        <a:graphic>
          <a:graphicData uri="http://schemas.openxmlformats.org/presentationml/2006/ole">
            <p:oleObj spid="_x0000_s6148" name="Equation" r:id="rId6" imgW="812520" imgH="253800" progId="Equation.3">
              <p:embed/>
            </p:oleObj>
          </a:graphicData>
        </a:graphic>
      </p:graphicFrame>
      <p:graphicFrame>
        <p:nvGraphicFramePr>
          <p:cNvPr id="5125" name="Object 6"/>
          <p:cNvGraphicFramePr>
            <a:graphicFrameLocks noChangeAspect="1"/>
          </p:cNvGraphicFramePr>
          <p:nvPr/>
        </p:nvGraphicFramePr>
        <p:xfrm>
          <a:off x="2971800" y="3505200"/>
          <a:ext cx="381000" cy="419100"/>
        </p:xfrm>
        <a:graphic>
          <a:graphicData uri="http://schemas.openxmlformats.org/presentationml/2006/ole">
            <p:oleObj spid="_x0000_s6149" name="Equation" r:id="rId7" imgW="126720" imgH="13968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828800" y="3810000"/>
          <a:ext cx="1998663" cy="608013"/>
        </p:xfrm>
        <a:graphic>
          <a:graphicData uri="http://schemas.openxmlformats.org/presentationml/2006/ole">
            <p:oleObj spid="_x0000_s6150" name="Equation" r:id="rId8" imgW="749160" imgH="228600" progId="Equation.3">
              <p:embed/>
            </p:oleObj>
          </a:graphicData>
        </a:graphic>
      </p:graphicFrame>
      <p:graphicFrame>
        <p:nvGraphicFramePr>
          <p:cNvPr id="5127" name="Object 8"/>
          <p:cNvGraphicFramePr>
            <a:graphicFrameLocks noChangeAspect="1"/>
          </p:cNvGraphicFramePr>
          <p:nvPr/>
        </p:nvGraphicFramePr>
        <p:xfrm>
          <a:off x="1828800" y="4343400"/>
          <a:ext cx="5689600" cy="609600"/>
        </p:xfrm>
        <a:graphic>
          <a:graphicData uri="http://schemas.openxmlformats.org/presentationml/2006/ole">
            <p:oleObj spid="_x0000_s6151" name="Equation" r:id="rId9" imgW="2133360" imgH="228600" progId="Equation.3">
              <p:embed/>
            </p:oleObj>
          </a:graphicData>
        </a:graphic>
      </p:graphicFrame>
      <p:graphicFrame>
        <p:nvGraphicFramePr>
          <p:cNvPr id="5128" name="Object 9"/>
          <p:cNvGraphicFramePr>
            <a:graphicFrameLocks noChangeAspect="1"/>
          </p:cNvGraphicFramePr>
          <p:nvPr/>
        </p:nvGraphicFramePr>
        <p:xfrm>
          <a:off x="2971800" y="2057400"/>
          <a:ext cx="457200" cy="549275"/>
        </p:xfrm>
        <a:graphic>
          <a:graphicData uri="http://schemas.openxmlformats.org/presentationml/2006/ole">
            <p:oleObj spid="_x0000_s6152" name="Equation" r:id="rId10" imgW="190440" imgH="228600" progId="Equation.3">
              <p:embed/>
            </p:oleObj>
          </a:graphicData>
        </a:graphic>
      </p:graphicFrame>
      <p:graphicFrame>
        <p:nvGraphicFramePr>
          <p:cNvPr id="5129" name="Object 10"/>
          <p:cNvGraphicFramePr>
            <a:graphicFrameLocks noChangeAspect="1"/>
          </p:cNvGraphicFramePr>
          <p:nvPr/>
        </p:nvGraphicFramePr>
        <p:xfrm>
          <a:off x="4038600" y="2057400"/>
          <a:ext cx="366713" cy="549275"/>
        </p:xfrm>
        <a:graphic>
          <a:graphicData uri="http://schemas.openxmlformats.org/presentationml/2006/ole">
            <p:oleObj spid="_x0000_s6153" name="Equation" r:id="rId11" imgW="152280" imgH="228600" progId="Equation.3">
              <p:embed/>
            </p:oleObj>
          </a:graphicData>
        </a:graphic>
      </p:graphicFrame>
      <p:graphicFrame>
        <p:nvGraphicFramePr>
          <p:cNvPr id="5130" name="Object 11"/>
          <p:cNvGraphicFramePr>
            <a:graphicFrameLocks noChangeAspect="1"/>
          </p:cNvGraphicFramePr>
          <p:nvPr/>
        </p:nvGraphicFramePr>
        <p:xfrm>
          <a:off x="4800600" y="5029200"/>
          <a:ext cx="2439988" cy="608013"/>
        </p:xfrm>
        <a:graphic>
          <a:graphicData uri="http://schemas.openxmlformats.org/presentationml/2006/ole">
            <p:oleObj spid="_x0000_s6154" name="Equation" r:id="rId12" imgW="914400" imgH="228600" progId="Equation.3">
              <p:embed/>
            </p:oleObj>
          </a:graphicData>
        </a:graphic>
      </p:graphicFrame>
      <p:graphicFrame>
        <p:nvGraphicFramePr>
          <p:cNvPr id="5131" name="Object 13"/>
          <p:cNvGraphicFramePr>
            <a:graphicFrameLocks noChangeAspect="1"/>
          </p:cNvGraphicFramePr>
          <p:nvPr/>
        </p:nvGraphicFramePr>
        <p:xfrm>
          <a:off x="1905000" y="5486400"/>
          <a:ext cx="1963738" cy="541338"/>
        </p:xfrm>
        <a:graphic>
          <a:graphicData uri="http://schemas.openxmlformats.org/presentationml/2006/ole">
            <p:oleObj spid="_x0000_s6155" name="Equation" r:id="rId13" imgW="736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47800"/>
            <a:ext cx="749935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For any integer a and a positive integer n</a:t>
            </a:r>
          </a:p>
          <a:p>
            <a:pPr>
              <a:buNone/>
            </a:pPr>
            <a:r>
              <a:rPr lang="en-US" sz="2800" dirty="0" smtClean="0"/>
              <a:t>   there are unique integers q and r such that  0 ≤ </a:t>
            </a:r>
            <a:r>
              <a:rPr lang="en-US" sz="2800" i="1" dirty="0" smtClean="0"/>
              <a:t>r</a:t>
            </a:r>
            <a:r>
              <a:rPr lang="en-US" sz="2800" dirty="0" smtClean="0"/>
              <a:t> &lt; n and </a:t>
            </a:r>
          </a:p>
          <a:p>
            <a:pPr>
              <a:buNone/>
            </a:pPr>
            <a:r>
              <a:rPr lang="en-US" sz="2800" dirty="0" smtClean="0"/>
              <a:t>		a = </a:t>
            </a:r>
            <a:r>
              <a:rPr lang="en-US" sz="2800" dirty="0" err="1" smtClean="0"/>
              <a:t>qn</a:t>
            </a:r>
            <a:r>
              <a:rPr lang="en-US" sz="2800" dirty="0" smtClean="0"/>
              <a:t> + r</a:t>
            </a:r>
          </a:p>
          <a:p>
            <a:pPr>
              <a:buNone/>
            </a:pPr>
            <a:r>
              <a:rPr lang="en-US" sz="2800" dirty="0" smtClean="0"/>
              <a:t>		or</a:t>
            </a:r>
          </a:p>
          <a:p>
            <a:pPr>
              <a:buNone/>
            </a:pPr>
            <a:r>
              <a:rPr lang="en-US" sz="2800" dirty="0" smtClean="0"/>
              <a:t>		a =          n + ( a mod n)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If  (a mod n) = (b mod n) then </a:t>
            </a:r>
          </a:p>
          <a:p>
            <a:pPr>
              <a:buNone/>
            </a:pPr>
            <a:r>
              <a:rPr lang="en-US" sz="2800" dirty="0" smtClean="0"/>
              <a:t>		a is equivalent to b </a:t>
            </a:r>
          </a:p>
          <a:p>
            <a:pPr>
              <a:buNone/>
            </a:pPr>
            <a:r>
              <a:rPr lang="en-US" sz="2800" dirty="0" smtClean="0"/>
              <a:t>        a       b (mod n)</a:t>
            </a:r>
          </a:p>
          <a:p>
            <a:pPr>
              <a:buNone/>
            </a:pPr>
            <a:r>
              <a:rPr lang="en-US" sz="2800" dirty="0" smtClean="0"/>
              <a:t>	Ex :  61      6 (mod 11)  		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  <a:endParaRPr lang="en-US" sz="28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590800" y="4800600"/>
            <a:ext cx="304800" cy="1588"/>
          </a:xfrm>
          <a:prstGeom prst="line">
            <a:avLst/>
          </a:prstGeom>
          <a:scene3d>
            <a:camera prst="orthographicFront"/>
            <a:lightRig rig="threePt" dir="t"/>
          </a:scene3d>
          <a:sp3d contourW="12700"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90800" y="4724400"/>
            <a:ext cx="304800" cy="1588"/>
          </a:xfrm>
          <a:prstGeom prst="line">
            <a:avLst/>
          </a:prstGeom>
          <a:scene3d>
            <a:camera prst="orthographicFront"/>
            <a:lightRig rig="threePt" dir="t"/>
          </a:scene3d>
          <a:sp3d contourW="12700"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90800" y="4648200"/>
            <a:ext cx="304800" cy="1588"/>
          </a:xfrm>
          <a:prstGeom prst="line">
            <a:avLst/>
          </a:prstGeom>
          <a:scene3d>
            <a:camera prst="orthographicFront"/>
            <a:lightRig rig="threePt" dir="t"/>
          </a:scene3d>
          <a:sp3d contourW="12700"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895600" y="5181600"/>
            <a:ext cx="304800" cy="1588"/>
          </a:xfrm>
          <a:prstGeom prst="line">
            <a:avLst/>
          </a:prstGeom>
          <a:scene3d>
            <a:camera prst="orthographicFront"/>
            <a:lightRig rig="threePt" dir="t"/>
          </a:scene3d>
          <a:sp3d contourW="12700"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895600" y="5105400"/>
            <a:ext cx="304800" cy="1588"/>
          </a:xfrm>
          <a:prstGeom prst="line">
            <a:avLst/>
          </a:prstGeom>
          <a:scene3d>
            <a:camera prst="orthographicFront"/>
            <a:lightRig rig="threePt" dir="t"/>
          </a:scene3d>
          <a:sp3d contourW="12700"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95600" y="5029200"/>
            <a:ext cx="304800" cy="1588"/>
          </a:xfrm>
          <a:prstGeom prst="line">
            <a:avLst/>
          </a:prstGeom>
          <a:scene3d>
            <a:camera prst="orthographicFront"/>
            <a:lightRig rig="threePt" dir="t"/>
          </a:scene3d>
          <a:sp3d contourW="12700"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2819400" y="3276600"/>
          <a:ext cx="800100" cy="533400"/>
        </p:xfrm>
        <a:graphic>
          <a:graphicData uri="http://schemas.openxmlformats.org/presentationml/2006/ole">
            <p:oleObj spid="_x0000_s81922" name="Equation" r:id="rId4" imgW="3427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CRT Proof</a:t>
            </a:r>
            <a:endParaRPr lang="en-US" dirty="0"/>
          </a:p>
        </p:txBody>
      </p:sp>
      <p:sp>
        <p:nvSpPr>
          <p:cNvPr id="61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        then			   , implying that   </a:t>
            </a:r>
          </a:p>
          <a:p>
            <a:endParaRPr lang="en-US" smtClean="0"/>
          </a:p>
          <a:p>
            <a:r>
              <a:rPr lang="en-US" smtClean="0"/>
              <a:t>Also		       from</a:t>
            </a:r>
          </a:p>
          <a:p>
            <a:r>
              <a:rPr lang="en-US" smtClean="0"/>
              <a:t>Thus we have the correspondence 						     , a vector with all 0’s except for in the	       coordinate, which has a     </a:t>
            </a:r>
          </a:p>
          <a:p>
            <a:r>
              <a:rPr lang="en-US" smtClean="0"/>
              <a:t>Thus the	     form a sort of basis for the representation</a:t>
            </a:r>
          </a:p>
          <a:p>
            <a:endParaRPr lang="en-US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133600" y="1524000"/>
          <a:ext cx="847725" cy="506413"/>
        </p:xfrm>
        <a:graphic>
          <a:graphicData uri="http://schemas.openxmlformats.org/presentationml/2006/ole">
            <p:oleObj spid="_x0000_s7170" name="Equation" r:id="rId4" imgW="317160" imgH="19044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886200" y="1447800"/>
          <a:ext cx="2543175" cy="641350"/>
        </p:xfrm>
        <a:graphic>
          <a:graphicData uri="http://schemas.openxmlformats.org/presentationml/2006/ole">
            <p:oleObj spid="_x0000_s7171" name="Equation" r:id="rId5" imgW="952200" imgH="24120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905000" y="1981200"/>
          <a:ext cx="3322638" cy="641350"/>
        </p:xfrm>
        <a:graphic>
          <a:graphicData uri="http://schemas.openxmlformats.org/presentationml/2006/ole">
            <p:oleObj spid="_x0000_s7172" name="Equation" r:id="rId6" imgW="1244520" imgH="241200" progId="Equation.3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667000" y="2590800"/>
          <a:ext cx="2306638" cy="608013"/>
        </p:xfrm>
        <a:graphic>
          <a:graphicData uri="http://schemas.openxmlformats.org/presentationml/2006/ole">
            <p:oleObj spid="_x0000_s7173" name="Equation" r:id="rId7" imgW="863280" imgH="228600" progId="Equation.3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856288" y="2514600"/>
          <a:ext cx="3287712" cy="674688"/>
        </p:xfrm>
        <a:graphic>
          <a:graphicData uri="http://schemas.openxmlformats.org/presentationml/2006/ole">
            <p:oleObj spid="_x0000_s7174" name="Equation" r:id="rId8" imgW="1231560" imgH="253800" progId="Equation.3">
              <p:embed/>
            </p:oleObj>
          </a:graphicData>
        </a:graphic>
      </p:graphicFrame>
      <p:graphicFrame>
        <p:nvGraphicFramePr>
          <p:cNvPr id="6151" name="Object 8"/>
          <p:cNvGraphicFramePr>
            <a:graphicFrameLocks noChangeAspect="1"/>
          </p:cNvGraphicFramePr>
          <p:nvPr/>
        </p:nvGraphicFramePr>
        <p:xfrm>
          <a:off x="1905000" y="3657600"/>
          <a:ext cx="3897313" cy="539750"/>
        </p:xfrm>
        <a:graphic>
          <a:graphicData uri="http://schemas.openxmlformats.org/presentationml/2006/ole">
            <p:oleObj spid="_x0000_s7175" name="Equation" r:id="rId9" imgW="1460160" imgH="203040" progId="Equation.3">
              <p:embed/>
            </p:oleObj>
          </a:graphicData>
        </a:graphic>
      </p:graphicFrame>
      <p:graphicFrame>
        <p:nvGraphicFramePr>
          <p:cNvPr id="6152" name="Object 9"/>
          <p:cNvGraphicFramePr>
            <a:graphicFrameLocks noChangeAspect="1"/>
          </p:cNvGraphicFramePr>
          <p:nvPr/>
        </p:nvGraphicFramePr>
        <p:xfrm>
          <a:off x="5257800" y="4191000"/>
          <a:ext cx="677863" cy="473075"/>
        </p:xfrm>
        <a:graphic>
          <a:graphicData uri="http://schemas.openxmlformats.org/presentationml/2006/ole">
            <p:oleObj spid="_x0000_s7176" name="Equation" r:id="rId10" imgW="253800" imgH="177480" progId="Equation.3">
              <p:embed/>
            </p:oleObj>
          </a:graphicData>
        </a:graphic>
      </p:graphicFrame>
      <p:graphicFrame>
        <p:nvGraphicFramePr>
          <p:cNvPr id="6153" name="Object 10"/>
          <p:cNvGraphicFramePr>
            <a:graphicFrameLocks noChangeAspect="1"/>
          </p:cNvGraphicFramePr>
          <p:nvPr/>
        </p:nvGraphicFramePr>
        <p:xfrm>
          <a:off x="3886200" y="4648200"/>
          <a:ext cx="236538" cy="438150"/>
        </p:xfrm>
        <a:graphic>
          <a:graphicData uri="http://schemas.openxmlformats.org/presentationml/2006/ole">
            <p:oleObj spid="_x0000_s7177" name="Equation" r:id="rId11" imgW="88560" imgH="164880" progId="Equation.3">
              <p:embed/>
            </p:oleObj>
          </a:graphicData>
        </a:graphic>
      </p:graphicFrame>
      <p:graphicFrame>
        <p:nvGraphicFramePr>
          <p:cNvPr id="6154" name="Object 11"/>
          <p:cNvGraphicFramePr>
            <a:graphicFrameLocks noChangeAspect="1"/>
          </p:cNvGraphicFramePr>
          <p:nvPr/>
        </p:nvGraphicFramePr>
        <p:xfrm>
          <a:off x="3429000" y="5181600"/>
          <a:ext cx="373063" cy="608013"/>
        </p:xfrm>
        <a:graphic>
          <a:graphicData uri="http://schemas.openxmlformats.org/presentationml/2006/ole">
            <p:oleObj spid="_x0000_s7178" name="Equation" r:id="rId12" imgW="139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CRT Proof</a:t>
            </a:r>
            <a:endParaRPr lang="en-US" dirty="0"/>
          </a:p>
        </p:txBody>
      </p:sp>
      <p:sp>
        <p:nvSpPr>
          <p:cNvPr id="71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Therefore, for each    we have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This produces a result    that satisfies the constraints 			  for </a:t>
            </a:r>
          </a:p>
          <a:p>
            <a:r>
              <a:rPr lang="en-US" smtClean="0"/>
              <a:t>The correspondence is one-to-one, since we can transform in both directions</a:t>
            </a:r>
          </a:p>
          <a:p>
            <a:endParaRPr lang="en-US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5181600" y="1524000"/>
          <a:ext cx="238125" cy="439738"/>
        </p:xfrm>
        <a:graphic>
          <a:graphicData uri="http://schemas.openxmlformats.org/presentationml/2006/ole">
            <p:oleObj spid="_x0000_s8194" name="Equation" r:id="rId4" imgW="88560" imgH="164880" progId="Equation.3">
              <p:embed/>
            </p:oleObj>
          </a:graphicData>
        </a:graphic>
      </p:graphicFrame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1905000" y="1981200"/>
          <a:ext cx="4506913" cy="1752600"/>
        </p:xfrm>
        <a:graphic>
          <a:graphicData uri="http://schemas.openxmlformats.org/presentationml/2006/ole">
            <p:oleObj spid="_x0000_s8195" name="Equation" r:id="rId5" imgW="1828800" imgH="711000" progId="Equation.3">
              <p:embed/>
            </p:oleObj>
          </a:graphicData>
        </a:graphic>
      </p:graphicFrame>
      <p:graphicFrame>
        <p:nvGraphicFramePr>
          <p:cNvPr id="7172" name="Object 7"/>
          <p:cNvGraphicFramePr>
            <a:graphicFrameLocks noChangeAspect="1"/>
          </p:cNvGraphicFramePr>
          <p:nvPr/>
        </p:nvGraphicFramePr>
        <p:xfrm>
          <a:off x="5638800" y="3886200"/>
          <a:ext cx="341313" cy="373063"/>
        </p:xfrm>
        <a:graphic>
          <a:graphicData uri="http://schemas.openxmlformats.org/presentationml/2006/ole">
            <p:oleObj spid="_x0000_s8196" name="Equation" r:id="rId6" imgW="126720" imgH="139680" progId="Equation.3">
              <p:embed/>
            </p:oleObj>
          </a:graphicData>
        </a:graphic>
      </p:graphicFrame>
      <p:graphicFrame>
        <p:nvGraphicFramePr>
          <p:cNvPr id="7173" name="Object 8"/>
          <p:cNvGraphicFramePr>
            <a:graphicFrameLocks noChangeAspect="1"/>
          </p:cNvGraphicFramePr>
          <p:nvPr/>
        </p:nvGraphicFramePr>
        <p:xfrm>
          <a:off x="3810000" y="4267200"/>
          <a:ext cx="2441575" cy="606425"/>
        </p:xfrm>
        <a:graphic>
          <a:graphicData uri="http://schemas.openxmlformats.org/presentationml/2006/ole">
            <p:oleObj spid="_x0000_s8197" name="Equation" r:id="rId7" imgW="914400" imgH="228600" progId="Equation.3">
              <p:embed/>
            </p:oleObj>
          </a:graphicData>
        </a:graphic>
      </p:graphicFrame>
      <p:graphicFrame>
        <p:nvGraphicFramePr>
          <p:cNvPr id="7174" name="Object 9"/>
          <p:cNvGraphicFramePr>
            <a:graphicFrameLocks noChangeAspect="1"/>
          </p:cNvGraphicFramePr>
          <p:nvPr/>
        </p:nvGraphicFramePr>
        <p:xfrm>
          <a:off x="6934200" y="4267200"/>
          <a:ext cx="1963738" cy="541338"/>
        </p:xfrm>
        <a:graphic>
          <a:graphicData uri="http://schemas.openxmlformats.org/presentationml/2006/ole">
            <p:oleObj spid="_x0000_s8198" name="Equation" r:id="rId8" imgW="736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CRT Corollary 1</a:t>
            </a:r>
            <a:endParaRPr lang="en-US" dirty="0"/>
          </a:p>
        </p:txBody>
      </p:sp>
      <p:sp>
        <p:nvSpPr>
          <p:cNvPr id="8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			are pairwise relatively prime and  		     , then for any integers 			, the set of simultaneous equations			   for			     has a unique solution		 modulo    for some unknown 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09800" y="1447800"/>
          <a:ext cx="1966913" cy="606425"/>
        </p:xfrm>
        <a:graphic>
          <a:graphicData uri="http://schemas.openxmlformats.org/presentationml/2006/ole">
            <p:oleObj spid="_x0000_s210946" name="Equation" r:id="rId4" imgW="736560" imgH="228600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616325" y="1981200"/>
          <a:ext cx="2203450" cy="606425"/>
        </p:xfrm>
        <a:graphic>
          <a:graphicData uri="http://schemas.openxmlformats.org/presentationml/2006/ole">
            <p:oleObj spid="_x0000_s210947" name="Equation" r:id="rId5" imgW="825480" imgH="228600" progId="Equation.3">
              <p:embed/>
            </p:oleObj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276600" y="2438400"/>
          <a:ext cx="2001838" cy="606425"/>
        </p:xfrm>
        <a:graphic>
          <a:graphicData uri="http://schemas.openxmlformats.org/presentationml/2006/ole">
            <p:oleObj spid="_x0000_s210948" name="Equation" r:id="rId6" imgW="749160" imgH="228600" progId="Equation.3">
              <p:embed/>
            </p:oleObj>
          </a:graphicData>
        </a:graphic>
      </p:graphicFrame>
      <p:graphicFrame>
        <p:nvGraphicFramePr>
          <p:cNvPr id="8197" name="Object 6"/>
          <p:cNvGraphicFramePr>
            <a:graphicFrameLocks noChangeAspect="1"/>
          </p:cNvGraphicFramePr>
          <p:nvPr/>
        </p:nvGraphicFramePr>
        <p:xfrm>
          <a:off x="5791200" y="2971800"/>
          <a:ext cx="2441575" cy="606425"/>
        </p:xfrm>
        <a:graphic>
          <a:graphicData uri="http://schemas.openxmlformats.org/presentationml/2006/ole">
            <p:oleObj spid="_x0000_s210949" name="Equation" r:id="rId7" imgW="914400" imgH="228600" progId="Equation.3">
              <p:embed/>
            </p:oleObj>
          </a:graphicData>
        </a:graphic>
      </p:graphicFrame>
      <p:graphicFrame>
        <p:nvGraphicFramePr>
          <p:cNvPr id="8198" name="Object 7"/>
          <p:cNvGraphicFramePr>
            <a:graphicFrameLocks noChangeAspect="1"/>
          </p:cNvGraphicFramePr>
          <p:nvPr/>
        </p:nvGraphicFramePr>
        <p:xfrm>
          <a:off x="1905000" y="3429000"/>
          <a:ext cx="1963738" cy="541338"/>
        </p:xfrm>
        <a:graphic>
          <a:graphicData uri="http://schemas.openxmlformats.org/presentationml/2006/ole">
            <p:oleObj spid="_x0000_s210950" name="Equation" r:id="rId8" imgW="736560" imgH="203040" progId="Equation.3">
              <p:embed/>
            </p:oleObj>
          </a:graphicData>
        </a:graphic>
      </p:graphicFrame>
      <p:graphicFrame>
        <p:nvGraphicFramePr>
          <p:cNvPr id="8199" name="Object 8"/>
          <p:cNvGraphicFramePr>
            <a:graphicFrameLocks noChangeAspect="1"/>
          </p:cNvGraphicFramePr>
          <p:nvPr/>
        </p:nvGraphicFramePr>
        <p:xfrm>
          <a:off x="3200400" y="4038600"/>
          <a:ext cx="339725" cy="371475"/>
        </p:xfrm>
        <a:graphic>
          <a:graphicData uri="http://schemas.openxmlformats.org/presentationml/2006/ole">
            <p:oleObj spid="_x0000_s210951" name="Equation" r:id="rId9" imgW="126720" imgH="139680" progId="Equation.3">
              <p:embed/>
            </p:oleObj>
          </a:graphicData>
        </a:graphic>
      </p:graphicFrame>
      <p:graphicFrame>
        <p:nvGraphicFramePr>
          <p:cNvPr id="8200" name="Object 9"/>
          <p:cNvGraphicFramePr>
            <a:graphicFrameLocks noChangeAspect="1"/>
          </p:cNvGraphicFramePr>
          <p:nvPr/>
        </p:nvGraphicFramePr>
        <p:xfrm>
          <a:off x="6781800" y="4038600"/>
          <a:ext cx="339725" cy="371475"/>
        </p:xfrm>
        <a:graphic>
          <a:graphicData uri="http://schemas.openxmlformats.org/presentationml/2006/ole">
            <p:oleObj spid="_x0000_s210952" name="Equation" r:id="rId10" imgW="12672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CRT Corollary 2</a:t>
            </a:r>
            <a:endParaRPr lang="en-US" dirty="0"/>
          </a:p>
        </p:txBody>
      </p:sp>
      <p:sp>
        <p:nvSpPr>
          <p:cNvPr id="92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			are pairwise relatively prime and  		     , then for all integers    and    , 												    for		  	  if and only if						</a:t>
            </a:r>
          </a:p>
          <a:p>
            <a:r>
              <a:rPr lang="en-US" smtClean="0"/>
              <a:t>Therefore we can work modulo    by working modulo    directly or by using separate modulo     computations	    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209800" y="1447800"/>
          <a:ext cx="1966913" cy="606425"/>
        </p:xfrm>
        <a:graphic>
          <a:graphicData uri="http://schemas.openxmlformats.org/presentationml/2006/ole">
            <p:oleObj spid="_x0000_s211970" name="Equation" r:id="rId4" imgW="736560" imgH="228600" progId="Equation.3">
              <p:embed/>
            </p:oleObj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3581400" y="1981200"/>
          <a:ext cx="2286000" cy="633413"/>
        </p:xfrm>
        <a:graphic>
          <a:graphicData uri="http://schemas.openxmlformats.org/presentationml/2006/ole">
            <p:oleObj spid="_x0000_s211971" name="Equation" r:id="rId5" imgW="825480" imgH="228600" progId="Equation.3">
              <p:embed/>
            </p:oleObj>
          </a:graphicData>
        </a:graphic>
      </p:graphicFrame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3276600" y="2590800"/>
          <a:ext cx="339725" cy="371475"/>
        </p:xfrm>
        <a:graphic>
          <a:graphicData uri="http://schemas.openxmlformats.org/presentationml/2006/ole">
            <p:oleObj spid="_x0000_s211972" name="Equation" r:id="rId6" imgW="126720" imgH="139680" progId="Equation.3">
              <p:embed/>
            </p:oleObj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/>
        </p:nvGraphicFramePr>
        <p:xfrm>
          <a:off x="4343400" y="2590800"/>
          <a:ext cx="339725" cy="371475"/>
        </p:xfrm>
        <a:graphic>
          <a:graphicData uri="http://schemas.openxmlformats.org/presentationml/2006/ole">
            <p:oleObj spid="_x0000_s211973" name="Equation" r:id="rId7" imgW="126720" imgH="139680" progId="Equation.3">
              <p:embed/>
            </p:oleObj>
          </a:graphicData>
        </a:graphic>
      </p:graphicFrame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1828800" y="2971800"/>
          <a:ext cx="2339975" cy="606425"/>
        </p:xfrm>
        <a:graphic>
          <a:graphicData uri="http://schemas.openxmlformats.org/presentationml/2006/ole">
            <p:oleObj spid="_x0000_s211974" name="Equation" r:id="rId8" imgW="876240" imgH="228600" progId="Equation.3">
              <p:embed/>
            </p:oleObj>
          </a:graphicData>
        </a:graphic>
      </p:graphicFrame>
      <p:graphicFrame>
        <p:nvGraphicFramePr>
          <p:cNvPr id="9223" name="Object 9"/>
          <p:cNvGraphicFramePr>
            <a:graphicFrameLocks noChangeAspect="1"/>
          </p:cNvGraphicFramePr>
          <p:nvPr/>
        </p:nvGraphicFramePr>
        <p:xfrm>
          <a:off x="2438400" y="3505200"/>
          <a:ext cx="1963738" cy="541338"/>
        </p:xfrm>
        <a:graphic>
          <a:graphicData uri="http://schemas.openxmlformats.org/presentationml/2006/ole">
            <p:oleObj spid="_x0000_s211975" name="Equation" r:id="rId9" imgW="736560" imgH="203040" progId="Equation.3">
              <p:embed/>
            </p:oleObj>
          </a:graphicData>
        </a:graphic>
      </p:graphicFrame>
      <p:graphicFrame>
        <p:nvGraphicFramePr>
          <p:cNvPr id="9224" name="Object 10"/>
          <p:cNvGraphicFramePr>
            <a:graphicFrameLocks noChangeAspect="1"/>
          </p:cNvGraphicFramePr>
          <p:nvPr/>
        </p:nvGraphicFramePr>
        <p:xfrm>
          <a:off x="1879600" y="3919538"/>
          <a:ext cx="2238375" cy="539750"/>
        </p:xfrm>
        <a:graphic>
          <a:graphicData uri="http://schemas.openxmlformats.org/presentationml/2006/ole">
            <p:oleObj spid="_x0000_s211976" name="Equation" r:id="rId10" imgW="838080" imgH="203040" progId="Equation.3">
              <p:embed/>
            </p:oleObj>
          </a:graphicData>
        </a:graphic>
      </p:graphicFrame>
      <p:graphicFrame>
        <p:nvGraphicFramePr>
          <p:cNvPr id="9225" name="Object 11"/>
          <p:cNvGraphicFramePr>
            <a:graphicFrameLocks noChangeAspect="1"/>
          </p:cNvGraphicFramePr>
          <p:nvPr/>
        </p:nvGraphicFramePr>
        <p:xfrm>
          <a:off x="7162800" y="4648200"/>
          <a:ext cx="347663" cy="381000"/>
        </p:xfrm>
        <a:graphic>
          <a:graphicData uri="http://schemas.openxmlformats.org/presentationml/2006/ole">
            <p:oleObj spid="_x0000_s211977" name="Equation" r:id="rId11" imgW="126720" imgH="139680" progId="Equation.3">
              <p:embed/>
            </p:oleObj>
          </a:graphicData>
        </a:graphic>
      </p:graphicFrame>
      <p:graphicFrame>
        <p:nvGraphicFramePr>
          <p:cNvPr id="9226" name="Object 12"/>
          <p:cNvGraphicFramePr>
            <a:graphicFrameLocks noChangeAspect="1"/>
          </p:cNvGraphicFramePr>
          <p:nvPr/>
        </p:nvGraphicFramePr>
        <p:xfrm>
          <a:off x="4648200" y="5105400"/>
          <a:ext cx="347663" cy="381000"/>
        </p:xfrm>
        <a:graphic>
          <a:graphicData uri="http://schemas.openxmlformats.org/presentationml/2006/ole">
            <p:oleObj spid="_x0000_s211978" name="Equation" r:id="rId12" imgW="126720" imgH="139680" progId="Equation.3">
              <p:embed/>
            </p:oleObj>
          </a:graphicData>
        </a:graphic>
      </p:graphicFrame>
      <p:graphicFrame>
        <p:nvGraphicFramePr>
          <p:cNvPr id="9227" name="Object 13"/>
          <p:cNvGraphicFramePr>
            <a:graphicFrameLocks noChangeAspect="1"/>
          </p:cNvGraphicFramePr>
          <p:nvPr/>
        </p:nvGraphicFramePr>
        <p:xfrm>
          <a:off x="4689475" y="5441950"/>
          <a:ext cx="417513" cy="623888"/>
        </p:xfrm>
        <a:graphic>
          <a:graphicData uri="http://schemas.openxmlformats.org/presentationml/2006/ole">
            <p:oleObj spid="_x0000_s211979" name="Equation" r:id="rId13" imgW="152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CRT Corollary 2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Proof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05000" y="2057400"/>
          <a:ext cx="2971800" cy="1188720"/>
        </p:xfrm>
        <a:graphic>
          <a:graphicData uri="http://schemas.openxmlformats.org/presentationml/2006/ole">
            <p:oleObj spid="_x0000_s245762" name="Equation" r:id="rId4" imgW="1650960" imgH="660240" progId="Equation.3">
              <p:embed/>
            </p:oleObj>
          </a:graphicData>
        </a:graphic>
      </p:graphicFrame>
      <p:graphicFrame>
        <p:nvGraphicFramePr>
          <p:cNvPr id="245763" name="Object 3"/>
          <p:cNvGraphicFramePr>
            <a:graphicFrameLocks noChangeAspect="1"/>
          </p:cNvGraphicFramePr>
          <p:nvPr/>
        </p:nvGraphicFramePr>
        <p:xfrm>
          <a:off x="1905000" y="3836086"/>
          <a:ext cx="1574800" cy="3021914"/>
        </p:xfrm>
        <a:graphic>
          <a:graphicData uri="http://schemas.openxmlformats.org/presentationml/2006/ole">
            <p:oleObj spid="_x0000_s245763" name="Equation" r:id="rId5" imgW="939600" imgH="1803240" progId="Equation.3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Introduction</a:t>
            </a:r>
            <a:endParaRPr lang="en-US" dirty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Named after its creators Ron Rivest,  Adi Shamir, and Leonard Adleman from MIT</a:t>
            </a:r>
          </a:p>
          <a:p>
            <a:r>
              <a:rPr lang="en-US" smtClean="0"/>
              <a:t>Public-key cryptosystem</a:t>
            </a:r>
          </a:p>
          <a:p>
            <a:r>
              <a:rPr lang="en-US" smtClean="0"/>
              <a:t>Relies on dramatic difference between ease of finding large prime numbers and difficulty of factoring the products of large primes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RSA – Public-Key Cryptosystems</a:t>
            </a:r>
            <a:endParaRPr lang="en-US" dirty="0"/>
          </a:p>
        </p:txBody>
      </p:sp>
      <p:sp>
        <p:nvSpPr>
          <p:cNvPr id="102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Each participant has a public and a secret key</a:t>
            </a:r>
          </a:p>
          <a:p>
            <a:r>
              <a:rPr lang="en-US" smtClean="0"/>
              <a:t>In RSA, each key is a pair of integers</a:t>
            </a:r>
          </a:p>
          <a:p>
            <a:r>
              <a:rPr lang="en-US" smtClean="0"/>
              <a:t>For example, Alice’s and Bob’s keys can be denoted     ,      and    ,      respectively</a:t>
            </a:r>
          </a:p>
          <a:p>
            <a:r>
              <a:rPr lang="en-US" smtClean="0"/>
              <a:t>Participants create their own keys, keeping the secret key secret while the public key can be published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352800" y="3581400"/>
          <a:ext cx="469900" cy="533400"/>
        </p:xfrm>
        <a:graphic>
          <a:graphicData uri="http://schemas.openxmlformats.org/presentationml/2006/ole">
            <p:oleObj spid="_x0000_s9218" name="Equation" r:id="rId4" imgW="190440" imgH="215640" progId="Equation.3">
              <p:embed/>
            </p:oleObj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3962400" y="3581400"/>
          <a:ext cx="469900" cy="533400"/>
        </p:xfrm>
        <a:graphic>
          <a:graphicData uri="http://schemas.openxmlformats.org/presentationml/2006/ole">
            <p:oleObj spid="_x0000_s9219" name="Equation" r:id="rId5" imgW="190440" imgH="215640" progId="Equation.3">
              <p:embed/>
            </p:oleObj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181600" y="3581400"/>
          <a:ext cx="469900" cy="533400"/>
        </p:xfrm>
        <a:graphic>
          <a:graphicData uri="http://schemas.openxmlformats.org/presentationml/2006/ole">
            <p:oleObj spid="_x0000_s9220" name="Equation" r:id="rId6" imgW="190440" imgH="215640" progId="Equation.3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715000" y="3581400"/>
          <a:ext cx="469900" cy="533400"/>
        </p:xfrm>
        <a:graphic>
          <a:graphicData uri="http://schemas.openxmlformats.org/presentationml/2006/ole">
            <p:oleObj spid="_x0000_s9221" name="Equation" r:id="rId7" imgW="1904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RSA – Public-Key Cryptosystems</a:t>
            </a:r>
            <a:endParaRPr lang="en-US" dirty="0"/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Encrypting a message with the recipient’s public key will ensure that only the recipient will be able to decode it, using his/her secret key</a:t>
            </a:r>
          </a:p>
          <a:p>
            <a:r>
              <a:rPr lang="en-US" smtClean="0"/>
              <a:t>Additionally, a public-key cryptosystem allows for the use of unforgeable digital signatures, ensuring the integrity of the message as well as the identity of the sender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RSA – Public-Key Cryptosystems</a:t>
            </a:r>
            <a:endParaRPr lang="en-US" dirty="0"/>
          </a:p>
        </p:txBody>
      </p:sp>
      <p:sp>
        <p:nvSpPr>
          <p:cNvPr id="112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public and secret keys are used as functions that can be applied to messages</a:t>
            </a:r>
          </a:p>
          <a:p>
            <a:r>
              <a:rPr lang="en-US" smtClean="0"/>
              <a:t>Let     denote the set of allowable messages, e.g. the set of finite-length bit sequences</a:t>
            </a:r>
          </a:p>
          <a:p>
            <a:r>
              <a:rPr lang="en-US" smtClean="0"/>
              <a:t>We require that the public and secret keys specify one-to-one functions from     to itself. 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42" name="Equation" r:id="rId4" imgW="114120" imgH="21564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514600" y="2590800"/>
          <a:ext cx="381000" cy="381000"/>
        </p:xfrm>
        <a:graphic>
          <a:graphicData uri="http://schemas.openxmlformats.org/presentationml/2006/ole">
            <p:oleObj spid="_x0000_s10243" name="Equation" r:id="rId5" imgW="164880" imgH="164880" progId="Equation.3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8382000" y="4648200"/>
          <a:ext cx="381000" cy="381000"/>
        </p:xfrm>
        <a:graphic>
          <a:graphicData uri="http://schemas.openxmlformats.org/presentationml/2006/ole">
            <p:oleObj spid="_x0000_s10244" name="Equation" r:id="rId6" imgW="1648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RSA – Public-Key Cryptosystems</a:t>
            </a:r>
            <a:endParaRPr lang="en-US" dirty="0"/>
          </a:p>
        </p:txBody>
      </p:sp>
      <p:sp>
        <p:nvSpPr>
          <p:cNvPr id="12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Alice’s public key function is denoted       and her private key as </a:t>
            </a:r>
          </a:p>
          <a:p>
            <a:r>
              <a:rPr lang="en-US" smtClean="0"/>
              <a:t>We assume that        and        are efficiently computable given their corresponding keys     or</a:t>
            </a:r>
          </a:p>
          <a:p>
            <a:r>
              <a:rPr lang="en-US" smtClean="0"/>
              <a:t>A participant’s public and secret key functions work as inverses of each other: 																      for any message  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8001000" y="1524000"/>
          <a:ext cx="703263" cy="498475"/>
        </p:xfrm>
        <a:graphic>
          <a:graphicData uri="http://schemas.openxmlformats.org/presentationml/2006/ole">
            <p:oleObj spid="_x0000_s11266" name="Equation" r:id="rId4" imgW="304560" imgH="215640" progId="Equation.3">
              <p:embed/>
            </p:oleObj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548313" y="1981200"/>
          <a:ext cx="731837" cy="498475"/>
        </p:xfrm>
        <a:graphic>
          <a:graphicData uri="http://schemas.openxmlformats.org/presentationml/2006/ole">
            <p:oleObj spid="_x0000_s11267" name="Equation" r:id="rId5" imgW="317160" imgH="215640" progId="Equation.3">
              <p:embed/>
            </p:oleObj>
          </a:graphicData>
        </a:graphic>
      </p:graphicFrame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4648200" y="2590800"/>
          <a:ext cx="703263" cy="498475"/>
        </p:xfrm>
        <a:graphic>
          <a:graphicData uri="http://schemas.openxmlformats.org/presentationml/2006/ole">
            <p:oleObj spid="_x0000_s11268" name="Equation" r:id="rId6" imgW="304560" imgH="215640" progId="Equation.3">
              <p:embed/>
            </p:oleObj>
          </a:graphicData>
        </a:graphic>
      </p:graphicFrame>
      <p:graphicFrame>
        <p:nvGraphicFramePr>
          <p:cNvPr id="12293" name="Object 6"/>
          <p:cNvGraphicFramePr>
            <a:graphicFrameLocks noChangeAspect="1"/>
          </p:cNvGraphicFramePr>
          <p:nvPr/>
        </p:nvGraphicFramePr>
        <p:xfrm>
          <a:off x="6172200" y="2590800"/>
          <a:ext cx="731838" cy="498475"/>
        </p:xfrm>
        <a:graphic>
          <a:graphicData uri="http://schemas.openxmlformats.org/presentationml/2006/ole">
            <p:oleObj spid="_x0000_s11269" name="Equation" r:id="rId7" imgW="317160" imgH="215640" progId="Equation.3">
              <p:embed/>
            </p:oleObj>
          </a:graphicData>
        </a:graphic>
      </p:graphicFrame>
      <p:graphicFrame>
        <p:nvGraphicFramePr>
          <p:cNvPr id="12294" name="Object 8"/>
          <p:cNvGraphicFramePr>
            <a:graphicFrameLocks noChangeAspect="1"/>
          </p:cNvGraphicFramePr>
          <p:nvPr/>
        </p:nvGraphicFramePr>
        <p:xfrm>
          <a:off x="5105400" y="3581400"/>
          <a:ext cx="439738" cy="498475"/>
        </p:xfrm>
        <a:graphic>
          <a:graphicData uri="http://schemas.openxmlformats.org/presentationml/2006/ole">
            <p:oleObj spid="_x0000_s11270" name="Equation" r:id="rId8" imgW="190440" imgH="215640" progId="Equation.3">
              <p:embed/>
            </p:oleObj>
          </a:graphicData>
        </a:graphic>
      </p:graphicFrame>
      <p:graphicFrame>
        <p:nvGraphicFramePr>
          <p:cNvPr id="12295" name="Object 9"/>
          <p:cNvGraphicFramePr>
            <a:graphicFrameLocks noChangeAspect="1"/>
          </p:cNvGraphicFramePr>
          <p:nvPr/>
        </p:nvGraphicFramePr>
        <p:xfrm>
          <a:off x="6172200" y="3581400"/>
          <a:ext cx="439738" cy="498475"/>
        </p:xfrm>
        <a:graphic>
          <a:graphicData uri="http://schemas.openxmlformats.org/presentationml/2006/ole">
            <p:oleObj spid="_x0000_s11271" name="Equation" r:id="rId9" imgW="190440" imgH="215640" progId="Equation.3">
              <p:embed/>
            </p:oleObj>
          </a:graphicData>
        </a:graphic>
      </p:graphicFrame>
      <p:graphicFrame>
        <p:nvGraphicFramePr>
          <p:cNvPr id="12296" name="Object 10"/>
          <p:cNvGraphicFramePr>
            <a:graphicFrameLocks noChangeAspect="1"/>
          </p:cNvGraphicFramePr>
          <p:nvPr/>
        </p:nvGraphicFramePr>
        <p:xfrm>
          <a:off x="1905000" y="5029200"/>
          <a:ext cx="2403475" cy="1055688"/>
        </p:xfrm>
        <a:graphic>
          <a:graphicData uri="http://schemas.openxmlformats.org/presentationml/2006/ole">
            <p:oleObj spid="_x0000_s11272" name="Equation" r:id="rId10" imgW="1041120" imgH="457200" progId="Equation.3">
              <p:embed/>
            </p:oleObj>
          </a:graphicData>
        </a:graphic>
      </p:graphicFrame>
      <p:graphicFrame>
        <p:nvGraphicFramePr>
          <p:cNvPr id="12297" name="Object 11"/>
          <p:cNvGraphicFramePr>
            <a:graphicFrameLocks noChangeAspect="1"/>
          </p:cNvGraphicFramePr>
          <p:nvPr/>
        </p:nvGraphicFramePr>
        <p:xfrm>
          <a:off x="4648200" y="6096000"/>
          <a:ext cx="1084263" cy="382588"/>
        </p:xfrm>
        <a:graphic>
          <a:graphicData uri="http://schemas.openxmlformats.org/presentationml/2006/ole">
            <p:oleObj spid="_x0000_s11273" name="Equation" r:id="rId11" imgW="46980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609600"/>
            <a:ext cx="7499350" cy="5638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2400" u="sng" dirty="0" smtClean="0"/>
              <a:t>Properties of modular addition and multiplication:</a:t>
            </a:r>
          </a:p>
          <a:p>
            <a:pPr>
              <a:buNone/>
            </a:pPr>
            <a:r>
              <a:rPr lang="en-US" sz="2400" dirty="0" smtClean="0"/>
              <a:t>	Let  a         </a:t>
            </a:r>
            <a:r>
              <a:rPr lang="en-US" sz="2400" dirty="0" err="1" smtClean="0"/>
              <a:t>a</a:t>
            </a:r>
            <a:r>
              <a:rPr lang="en-US" sz="2400" dirty="0" smtClean="0"/>
              <a:t>’ (mod n)</a:t>
            </a:r>
          </a:p>
          <a:p>
            <a:pPr>
              <a:buNone/>
            </a:pPr>
            <a:r>
              <a:rPr lang="en-US" sz="2400" dirty="0" smtClean="0"/>
              <a:t>		b         </a:t>
            </a:r>
            <a:r>
              <a:rPr lang="en-US" sz="2400" dirty="0" err="1" smtClean="0"/>
              <a:t>b</a:t>
            </a:r>
            <a:r>
              <a:rPr lang="en-US" sz="2400" dirty="0" smtClean="0"/>
              <a:t>’ (mod n) then</a:t>
            </a:r>
          </a:p>
          <a:p>
            <a:pPr>
              <a:buNone/>
            </a:pPr>
            <a:r>
              <a:rPr lang="en-US" sz="2400" dirty="0" smtClean="0"/>
              <a:t>    a + b         ( a’ + b’)( mod n)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ab</a:t>
            </a:r>
            <a:r>
              <a:rPr lang="en-US" sz="2400" dirty="0" smtClean="0"/>
              <a:t>          (</a:t>
            </a:r>
            <a:r>
              <a:rPr lang="en-US" sz="2400" dirty="0" err="1" smtClean="0"/>
              <a:t>a’b</a:t>
            </a:r>
            <a:r>
              <a:rPr lang="en-US" sz="2400" dirty="0" smtClean="0"/>
              <a:t>’) (mod n)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u="sng" dirty="0" smtClean="0"/>
              <a:t>Properties of common divisors:</a:t>
            </a:r>
          </a:p>
          <a:p>
            <a:r>
              <a:rPr lang="en-US" sz="2400" dirty="0" smtClean="0"/>
              <a:t> If d | a and d | b     d | (a + b)</a:t>
            </a:r>
          </a:p>
          <a:p>
            <a:r>
              <a:rPr lang="en-US" sz="2400" dirty="0" smtClean="0"/>
              <a:t> If d | a and d | b     d | ( a – b)</a:t>
            </a:r>
          </a:p>
          <a:p>
            <a:r>
              <a:rPr lang="en-US" sz="2400" dirty="0" smtClean="0"/>
              <a:t> If d | a and d | b     d | (ax + by)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3962400" y="40386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962400" y="48768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962400" y="44958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743200" y="13716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743200" y="14478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43200" y="15240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743200" y="19050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43200" y="18288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743200" y="19812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43200" y="22860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43200" y="23622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743200" y="24384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62200" y="28194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62200" y="27432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362200" y="26670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en-US" dirty="0" smtClean="0"/>
              <a:t>RSA – Public-Key Cryptosystems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2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 is imperative that only Alice be able to efficiently compute        in a practical amount of time, as it ensures Alice’s uniqueness and identity</a:t>
            </a:r>
          </a:p>
          <a:p>
            <a:r>
              <a:rPr lang="en-US" smtClean="0"/>
              <a:t>The difficulty is that        is the public inverse to       , but the means to compute        from        should be impractical to determine</a:t>
            </a:r>
          </a:p>
          <a:p>
            <a:endParaRPr lang="en-US" smtClean="0"/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5029200" y="1981200"/>
          <a:ext cx="784225" cy="533400"/>
        </p:xfrm>
        <a:graphic>
          <a:graphicData uri="http://schemas.openxmlformats.org/presentationml/2006/ole">
            <p:oleObj spid="_x0000_s12290" name="Equation" r:id="rId4" imgW="317160" imgH="2156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3413125" y="4495800"/>
          <a:ext cx="784225" cy="533400"/>
        </p:xfrm>
        <a:graphic>
          <a:graphicData uri="http://schemas.openxmlformats.org/presentationml/2006/ole">
            <p:oleObj spid="_x0000_s12291" name="Equation" r:id="rId5" imgW="317160" imgH="2156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5105400" y="4495800"/>
          <a:ext cx="752475" cy="533400"/>
        </p:xfrm>
        <a:graphic>
          <a:graphicData uri="http://schemas.openxmlformats.org/presentationml/2006/ole">
            <p:oleObj spid="_x0000_s12292" name="Equation" r:id="rId6" imgW="304560" imgH="215640" progId="Equation.3">
              <p:embed/>
            </p:oleObj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/>
        </p:nvGraphicFramePr>
        <p:xfrm>
          <a:off x="5257800" y="3505200"/>
          <a:ext cx="752475" cy="533400"/>
        </p:xfrm>
        <a:graphic>
          <a:graphicData uri="http://schemas.openxmlformats.org/presentationml/2006/ole">
            <p:oleObj spid="_x0000_s12293" name="Equation" r:id="rId7" imgW="304560" imgH="215640" progId="Equation.3">
              <p:embed/>
            </p:oleObj>
          </a:graphicData>
        </a:graphic>
      </p:graphicFrame>
      <p:graphicFrame>
        <p:nvGraphicFramePr>
          <p:cNvPr id="13318" name="Object 8"/>
          <p:cNvGraphicFramePr>
            <a:graphicFrameLocks noChangeAspect="1"/>
          </p:cNvGraphicFramePr>
          <p:nvPr/>
        </p:nvGraphicFramePr>
        <p:xfrm>
          <a:off x="3581400" y="4038600"/>
          <a:ext cx="784225" cy="533400"/>
        </p:xfrm>
        <a:graphic>
          <a:graphicData uri="http://schemas.openxmlformats.org/presentationml/2006/ole">
            <p:oleObj spid="_x0000_s12294" name="Equation" r:id="rId8" imgW="31716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Non-Public-Key Cryptosystems</a:t>
            </a:r>
            <a:endParaRPr lang="en-US" dirty="0"/>
          </a:p>
        </p:txBody>
      </p:sp>
      <p:pic>
        <p:nvPicPr>
          <p:cNvPr id="56323" name="Content Placeholder 3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95400" y="2438400"/>
            <a:ext cx="7248525" cy="2486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Public-Key Cryptosystems</a:t>
            </a:r>
            <a:endParaRPr lang="en-US" dirty="0"/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905000"/>
            <a:ext cx="5943600" cy="391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– Scenario 1</a:t>
            </a:r>
            <a:endParaRPr lang="en-US" dirty="0"/>
          </a:p>
        </p:txBody>
      </p:sp>
      <p:sp>
        <p:nvSpPr>
          <p:cNvPr id="14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Bob wants to send a secret message     to Alice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Bob obtains Alice’s public key     either directly from Alice or from a public source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Bob computes the cyphertext		        and then sends     to Alice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receives    and decrypts it with     to get the original message:  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6934200" y="2514600"/>
          <a:ext cx="469900" cy="533400"/>
        </p:xfrm>
        <a:graphic>
          <a:graphicData uri="http://schemas.openxmlformats.org/presentationml/2006/ole">
            <p:oleObj spid="_x0000_s13314" name="Equation" r:id="rId4" imgW="190440" imgH="215640" progId="Equation.3">
              <p:embed/>
            </p:oleObj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7086600" y="4114800"/>
          <a:ext cx="1784350" cy="533400"/>
        </p:xfrm>
        <a:graphic>
          <a:graphicData uri="http://schemas.openxmlformats.org/presentationml/2006/ole">
            <p:oleObj spid="_x0000_s13315" name="Equation" r:id="rId5" imgW="723600" imgH="2156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4648200" y="4648200"/>
          <a:ext cx="376238" cy="438150"/>
        </p:xfrm>
        <a:graphic>
          <a:graphicData uri="http://schemas.openxmlformats.org/presentationml/2006/ole">
            <p:oleObj spid="_x0000_s13316" name="Equation" r:id="rId6" imgW="152280" imgH="177480" progId="Equation.3">
              <p:embed/>
            </p:oleObj>
          </a:graphicData>
        </a:graphic>
      </p:graphicFrame>
      <p:graphicFrame>
        <p:nvGraphicFramePr>
          <p:cNvPr id="14341" name="Object 7"/>
          <p:cNvGraphicFramePr>
            <a:graphicFrameLocks noChangeAspect="1"/>
          </p:cNvGraphicFramePr>
          <p:nvPr/>
        </p:nvGraphicFramePr>
        <p:xfrm>
          <a:off x="4419600" y="5181600"/>
          <a:ext cx="376238" cy="438150"/>
        </p:xfrm>
        <a:graphic>
          <a:graphicData uri="http://schemas.openxmlformats.org/presentationml/2006/ole">
            <p:oleObj spid="_x0000_s13317" name="Equation" r:id="rId7" imgW="152280" imgH="177480" progId="Equation.3">
              <p:embed/>
            </p:oleObj>
          </a:graphicData>
        </a:graphic>
      </p:graphicFrame>
      <p:graphicFrame>
        <p:nvGraphicFramePr>
          <p:cNvPr id="14342" name="Object 8"/>
          <p:cNvGraphicFramePr>
            <a:graphicFrameLocks noChangeAspect="1"/>
          </p:cNvGraphicFramePr>
          <p:nvPr/>
        </p:nvGraphicFramePr>
        <p:xfrm>
          <a:off x="8153400" y="5105400"/>
          <a:ext cx="469900" cy="533400"/>
        </p:xfrm>
        <a:graphic>
          <a:graphicData uri="http://schemas.openxmlformats.org/presentationml/2006/ole">
            <p:oleObj spid="_x0000_s13318" name="Equation" r:id="rId8" imgW="190440" imgH="215640" progId="Equation.3">
              <p:embed/>
            </p:oleObj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/>
        </p:nvGraphicFramePr>
        <p:xfrm>
          <a:off x="6629400" y="5638800"/>
          <a:ext cx="1814513" cy="533400"/>
        </p:xfrm>
        <a:graphic>
          <a:graphicData uri="http://schemas.openxmlformats.org/presentationml/2006/ole">
            <p:oleObj spid="_x0000_s13319" name="Equation" r:id="rId9" imgW="736560" imgH="215640" progId="Equation.3">
              <p:embed/>
            </p:oleObj>
          </a:graphicData>
        </a:graphic>
      </p:graphicFrame>
      <p:graphicFrame>
        <p:nvGraphicFramePr>
          <p:cNvPr id="14344" name="Object 10"/>
          <p:cNvGraphicFramePr>
            <a:graphicFrameLocks noChangeAspect="1"/>
          </p:cNvGraphicFramePr>
          <p:nvPr/>
        </p:nvGraphicFramePr>
        <p:xfrm>
          <a:off x="8077200" y="1524000"/>
          <a:ext cx="501650" cy="407988"/>
        </p:xfrm>
        <a:graphic>
          <a:graphicData uri="http://schemas.openxmlformats.org/presentationml/2006/ole">
            <p:oleObj spid="_x0000_s13320" name="Equation" r:id="rId10" imgW="20304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– Scenario 2</a:t>
            </a:r>
            <a:endParaRPr lang="en-US" dirty="0"/>
          </a:p>
        </p:txBody>
      </p:sp>
      <p:sp>
        <p:nvSpPr>
          <p:cNvPr id="15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wants to send a public digitally signed message      to Bob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computes her digital signature     for      using     :   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sends the message/signature pair		         to Bob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Bob receives            and uses the equation                 to verify that the message and signature are from Alice and have not been corrupted or forged</a:t>
            </a:r>
          </a:p>
        </p:txBody>
      </p:sp>
      <p:graphicFrame>
        <p:nvGraphicFramePr>
          <p:cNvPr id="15362" name="Object 3"/>
          <p:cNvGraphicFramePr>
            <a:graphicFrameLocks noChangeAspect="1"/>
          </p:cNvGraphicFramePr>
          <p:nvPr/>
        </p:nvGraphicFramePr>
        <p:xfrm>
          <a:off x="4648200" y="2057400"/>
          <a:ext cx="565150" cy="407988"/>
        </p:xfrm>
        <a:graphic>
          <a:graphicData uri="http://schemas.openxmlformats.org/presentationml/2006/ole">
            <p:oleObj spid="_x0000_s14338" name="Equation" r:id="rId4" imgW="228600" imgH="164880" progId="Equation.3">
              <p:embed/>
            </p:oleObj>
          </a:graphicData>
        </a:graphic>
      </p:graphicFrame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7848600" y="2667000"/>
          <a:ext cx="376238" cy="346075"/>
        </p:xfrm>
        <a:graphic>
          <a:graphicData uri="http://schemas.openxmlformats.org/presentationml/2006/ole">
            <p:oleObj spid="_x0000_s14339" name="Equation" r:id="rId5" imgW="152280" imgH="139680" progId="Equation.3">
              <p:embed/>
            </p:oleObj>
          </a:graphicData>
        </a:graphic>
      </p:graphicFrame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2667000" y="3124200"/>
          <a:ext cx="565150" cy="407988"/>
        </p:xfrm>
        <a:graphic>
          <a:graphicData uri="http://schemas.openxmlformats.org/presentationml/2006/ole">
            <p:oleObj spid="_x0000_s14340" name="Equation" r:id="rId6" imgW="228600" imgH="164880" progId="Equation.3">
              <p:embed/>
            </p:oleObj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4191000" y="3048000"/>
          <a:ext cx="471488" cy="533400"/>
        </p:xfrm>
        <a:graphic>
          <a:graphicData uri="http://schemas.openxmlformats.org/presentationml/2006/ole">
            <p:oleObj spid="_x0000_s14341" name="Equation" r:id="rId7" imgW="190440" imgH="215640" progId="Equation.3">
              <p:embed/>
            </p:oleObj>
          </a:graphicData>
        </a:graphic>
      </p:graphicFrame>
      <p:graphicFrame>
        <p:nvGraphicFramePr>
          <p:cNvPr id="15366" name="Object 7"/>
          <p:cNvGraphicFramePr>
            <a:graphicFrameLocks noChangeAspect="1"/>
          </p:cNvGraphicFramePr>
          <p:nvPr/>
        </p:nvGraphicFramePr>
        <p:xfrm>
          <a:off x="4876800" y="3048000"/>
          <a:ext cx="1912938" cy="534988"/>
        </p:xfrm>
        <a:graphic>
          <a:graphicData uri="http://schemas.openxmlformats.org/presentationml/2006/ole">
            <p:oleObj spid="_x0000_s14342" name="Equation" r:id="rId8" imgW="774360" imgH="215640" progId="Equation.3">
              <p:embed/>
            </p:oleObj>
          </a:graphicData>
        </a:graphic>
      </p:graphicFrame>
      <p:graphicFrame>
        <p:nvGraphicFramePr>
          <p:cNvPr id="15367" name="Object 8"/>
          <p:cNvGraphicFramePr>
            <a:graphicFrameLocks noChangeAspect="1"/>
          </p:cNvGraphicFramePr>
          <p:nvPr/>
        </p:nvGraphicFramePr>
        <p:xfrm>
          <a:off x="2133600" y="4038600"/>
          <a:ext cx="1255713" cy="504825"/>
        </p:xfrm>
        <a:graphic>
          <a:graphicData uri="http://schemas.openxmlformats.org/presentationml/2006/ole">
            <p:oleObj spid="_x0000_s14343" name="Equation" r:id="rId9" imgW="507960" imgH="203040" progId="Equation.3">
              <p:embed/>
            </p:oleObj>
          </a:graphicData>
        </a:graphic>
      </p:graphicFrame>
      <p:graphicFrame>
        <p:nvGraphicFramePr>
          <p:cNvPr id="15368" name="Object 9"/>
          <p:cNvGraphicFramePr>
            <a:graphicFrameLocks noChangeAspect="1"/>
          </p:cNvGraphicFramePr>
          <p:nvPr/>
        </p:nvGraphicFramePr>
        <p:xfrm>
          <a:off x="4267200" y="4648200"/>
          <a:ext cx="1255713" cy="504825"/>
        </p:xfrm>
        <a:graphic>
          <a:graphicData uri="http://schemas.openxmlformats.org/presentationml/2006/ole">
            <p:oleObj spid="_x0000_s14344" name="Equation" r:id="rId10" imgW="507960" imgH="203040" progId="Equation.3">
              <p:embed/>
            </p:oleObj>
          </a:graphicData>
        </a:graphic>
      </p:graphicFrame>
      <p:graphicFrame>
        <p:nvGraphicFramePr>
          <p:cNvPr id="15369" name="Object 10"/>
          <p:cNvGraphicFramePr>
            <a:graphicFrameLocks noChangeAspect="1"/>
          </p:cNvGraphicFramePr>
          <p:nvPr/>
        </p:nvGraphicFramePr>
        <p:xfrm>
          <a:off x="3581400" y="5105400"/>
          <a:ext cx="1789113" cy="536575"/>
        </p:xfrm>
        <a:graphic>
          <a:graphicData uri="http://schemas.openxmlformats.org/presentationml/2006/ole">
            <p:oleObj spid="_x0000_s14345" name="Equation" r:id="rId11" imgW="7236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– Scenario 3</a:t>
            </a:r>
            <a:endParaRPr lang="en-US" dirty="0"/>
          </a:p>
        </p:txBody>
      </p:sp>
      <p:sp>
        <p:nvSpPr>
          <p:cNvPr id="163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wants to send a secret digitally signed message       to Bob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computes her digital signature as in Scenario 2 and appends it to 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Alice then encrypts	      with    : 				   and sends     to Bob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Bob receives    and decrypts it:		  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mtClean="0"/>
              <a:t>Bob then uses the equation		     to perform the same verification as in Scenario 2 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724400" y="2057400"/>
          <a:ext cx="658813" cy="407988"/>
        </p:xfrm>
        <a:graphic>
          <a:graphicData uri="http://schemas.openxmlformats.org/presentationml/2006/ole">
            <p:oleObj spid="_x0000_s15362" name="Equation" r:id="rId4" imgW="266400" imgH="164880" progId="Equation.3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7315200" y="3048000"/>
          <a:ext cx="658813" cy="407988"/>
        </p:xfrm>
        <a:graphic>
          <a:graphicData uri="http://schemas.openxmlformats.org/presentationml/2006/ole">
            <p:oleObj spid="_x0000_s15363" name="Equation" r:id="rId5" imgW="266400" imgH="164880" progId="Equation.3">
              <p:embed/>
            </p:oleObj>
          </a:graphicData>
        </a:graphic>
      </p:graphicFrame>
      <p:graphicFrame>
        <p:nvGraphicFramePr>
          <p:cNvPr id="16388" name="Object 5"/>
          <p:cNvGraphicFramePr>
            <a:graphicFrameLocks noChangeAspect="1"/>
          </p:cNvGraphicFramePr>
          <p:nvPr/>
        </p:nvGraphicFramePr>
        <p:xfrm>
          <a:off x="5410200" y="3581400"/>
          <a:ext cx="1349375" cy="504825"/>
        </p:xfrm>
        <a:graphic>
          <a:graphicData uri="http://schemas.openxmlformats.org/presentationml/2006/ole">
            <p:oleObj spid="_x0000_s15364" name="Equation" r:id="rId6" imgW="545760" imgH="203040" progId="Equation.3">
              <p:embed/>
            </p:oleObj>
          </a:graphicData>
        </a:graphic>
      </p:graphicFrame>
      <p:graphicFrame>
        <p:nvGraphicFramePr>
          <p:cNvPr id="16389" name="Object 8"/>
          <p:cNvGraphicFramePr>
            <a:graphicFrameLocks noChangeAspect="1"/>
          </p:cNvGraphicFramePr>
          <p:nvPr/>
        </p:nvGraphicFramePr>
        <p:xfrm>
          <a:off x="7543800" y="3581400"/>
          <a:ext cx="469900" cy="533400"/>
        </p:xfrm>
        <a:graphic>
          <a:graphicData uri="http://schemas.openxmlformats.org/presentationml/2006/ole">
            <p:oleObj spid="_x0000_s15365" name="Equation" r:id="rId7" imgW="190440" imgH="215640" progId="Equation.3">
              <p:embed/>
            </p:oleObj>
          </a:graphicData>
        </a:graphic>
      </p:graphicFrame>
      <p:graphicFrame>
        <p:nvGraphicFramePr>
          <p:cNvPr id="16390" name="Object 9"/>
          <p:cNvGraphicFramePr>
            <a:graphicFrameLocks noChangeAspect="1"/>
          </p:cNvGraphicFramePr>
          <p:nvPr/>
        </p:nvGraphicFramePr>
        <p:xfrm>
          <a:off x="2133600" y="4038600"/>
          <a:ext cx="2411413" cy="533400"/>
        </p:xfrm>
        <a:graphic>
          <a:graphicData uri="http://schemas.openxmlformats.org/presentationml/2006/ole">
            <p:oleObj spid="_x0000_s15366" name="Equation" r:id="rId8" imgW="977760" imgH="215640" progId="Equation.3">
              <p:embed/>
            </p:oleObj>
          </a:graphicData>
        </a:graphic>
      </p:graphicFrame>
      <p:graphicFrame>
        <p:nvGraphicFramePr>
          <p:cNvPr id="16391" name="Object 10"/>
          <p:cNvGraphicFramePr>
            <a:graphicFrameLocks noChangeAspect="1"/>
          </p:cNvGraphicFramePr>
          <p:nvPr/>
        </p:nvGraphicFramePr>
        <p:xfrm>
          <a:off x="6248400" y="4114800"/>
          <a:ext cx="438150" cy="438150"/>
        </p:xfrm>
        <a:graphic>
          <a:graphicData uri="http://schemas.openxmlformats.org/presentationml/2006/ole">
            <p:oleObj spid="_x0000_s15367" name="Equation" r:id="rId9" imgW="177480" imgH="177480" progId="Equation.3">
              <p:embed/>
            </p:oleObj>
          </a:graphicData>
        </a:graphic>
      </p:graphicFrame>
      <p:graphicFrame>
        <p:nvGraphicFramePr>
          <p:cNvPr id="16392" name="Object 11"/>
          <p:cNvGraphicFramePr>
            <a:graphicFrameLocks noChangeAspect="1"/>
          </p:cNvGraphicFramePr>
          <p:nvPr/>
        </p:nvGraphicFramePr>
        <p:xfrm>
          <a:off x="4191000" y="4724400"/>
          <a:ext cx="438150" cy="438150"/>
        </p:xfrm>
        <a:graphic>
          <a:graphicData uri="http://schemas.openxmlformats.org/presentationml/2006/ole">
            <p:oleObj spid="_x0000_s15368" name="Equation" r:id="rId10" imgW="177480" imgH="177480" progId="Equation.3">
              <p:embed/>
            </p:oleObj>
          </a:graphicData>
        </a:graphic>
      </p:graphicFrame>
      <p:graphicFrame>
        <p:nvGraphicFramePr>
          <p:cNvPr id="16393" name="Object 12"/>
          <p:cNvGraphicFramePr>
            <a:graphicFrameLocks noChangeAspect="1"/>
          </p:cNvGraphicFramePr>
          <p:nvPr/>
        </p:nvGraphicFramePr>
        <p:xfrm>
          <a:off x="7262813" y="4724400"/>
          <a:ext cx="1881187" cy="493713"/>
        </p:xfrm>
        <a:graphic>
          <a:graphicData uri="http://schemas.openxmlformats.org/presentationml/2006/ole">
            <p:oleObj spid="_x0000_s15369" name="Equation" r:id="rId11" imgW="825480" imgH="215640" progId="Equation.3">
              <p:embed/>
            </p:oleObj>
          </a:graphicData>
        </a:graphic>
      </p:graphicFrame>
      <p:graphicFrame>
        <p:nvGraphicFramePr>
          <p:cNvPr id="16394" name="Object 13"/>
          <p:cNvGraphicFramePr>
            <a:graphicFrameLocks noChangeAspect="1"/>
          </p:cNvGraphicFramePr>
          <p:nvPr/>
        </p:nvGraphicFramePr>
        <p:xfrm>
          <a:off x="6705600" y="5181600"/>
          <a:ext cx="1914525" cy="536575"/>
        </p:xfrm>
        <a:graphic>
          <a:graphicData uri="http://schemas.openxmlformats.org/presentationml/2006/ole">
            <p:oleObj spid="_x0000_s15370" name="Equation" r:id="rId12" imgW="77436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Participants create their own public and secret keys as follows</a:t>
            </a:r>
          </a:p>
          <a:p>
            <a:pPr marL="596900" indent="-514350">
              <a:buFont typeface="+mj-lt"/>
              <a:buAutoNum type="arabicPeriod"/>
              <a:defRPr/>
            </a:pPr>
            <a:r>
              <a:rPr lang="en-US" dirty="0" smtClean="0"/>
              <a:t>Randomly selects two large primes    and   such that </a:t>
            </a:r>
          </a:p>
          <a:p>
            <a:pPr marL="596900" indent="-514350">
              <a:buFont typeface="+mj-lt"/>
              <a:buAutoNum type="arabicPeriod"/>
              <a:defRPr/>
            </a:pPr>
            <a:r>
              <a:rPr lang="en-US" dirty="0" smtClean="0"/>
              <a:t>Compute </a:t>
            </a:r>
          </a:p>
          <a:p>
            <a:pPr marL="596900" indent="-514350">
              <a:buFont typeface="+mj-lt"/>
              <a:buAutoNum type="arabicPeriod"/>
              <a:defRPr/>
            </a:pPr>
            <a:r>
              <a:rPr lang="en-US" dirty="0" smtClean="0"/>
              <a:t>Select a small odd integer    relatively prime to       , which by							 	, equals  </a:t>
            </a:r>
          </a:p>
          <a:p>
            <a:pPr marL="596900" indent="-514350">
              <a:buFont typeface="+mj-lt"/>
              <a:buAutoNum type="arabicPeriod"/>
              <a:defRPr/>
            </a:pPr>
            <a:r>
              <a:rPr lang="en-US" dirty="0" smtClean="0"/>
              <a:t>Compute    as the multiplicative inverse of   , modulo </a:t>
            </a:r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7848600" y="2667000"/>
          <a:ext cx="376238" cy="407988"/>
        </p:xfrm>
        <a:graphic>
          <a:graphicData uri="http://schemas.openxmlformats.org/presentationml/2006/ole">
            <p:oleObj spid="_x0000_s16386" name="Equation" r:id="rId4" imgW="152280" imgH="164880" progId="Equation.3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743200" y="3124200"/>
          <a:ext cx="314325" cy="407988"/>
        </p:xfrm>
        <a:graphic>
          <a:graphicData uri="http://schemas.openxmlformats.org/presentationml/2006/ole">
            <p:oleObj spid="_x0000_s16387" name="Equation" r:id="rId5" imgW="126720" imgH="16488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572000" y="3124200"/>
          <a:ext cx="942975" cy="439738"/>
        </p:xfrm>
        <a:graphic>
          <a:graphicData uri="http://schemas.openxmlformats.org/presentationml/2006/ole">
            <p:oleObj spid="_x0000_s16388" name="Equation" r:id="rId6" imgW="380880" imgH="177480" progId="Equation.3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733800" y="3733800"/>
          <a:ext cx="1131888" cy="409575"/>
        </p:xfrm>
        <a:graphic>
          <a:graphicData uri="http://schemas.openxmlformats.org/presentationml/2006/ole">
            <p:oleObj spid="_x0000_s16389" name="Equation" r:id="rId7" imgW="457200" imgH="16488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400800" y="4267200"/>
          <a:ext cx="282575" cy="346075"/>
        </p:xfrm>
        <a:graphic>
          <a:graphicData uri="http://schemas.openxmlformats.org/presentationml/2006/ole">
            <p:oleObj spid="_x0000_s16390" name="Equation" r:id="rId8" imgW="114120" imgH="139680" progId="Equation.3">
              <p:embed/>
            </p:oleObj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581400" y="4648200"/>
          <a:ext cx="784225" cy="503238"/>
        </p:xfrm>
        <a:graphic>
          <a:graphicData uri="http://schemas.openxmlformats.org/presentationml/2006/ole">
            <p:oleObj spid="_x0000_s16391" name="Equation" r:id="rId9" imgW="317160" imgH="203040" progId="Equation.3">
              <p:embed/>
            </p:oleObj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133600" y="5181600"/>
          <a:ext cx="3011488" cy="723900"/>
        </p:xfrm>
        <a:graphic>
          <a:graphicData uri="http://schemas.openxmlformats.org/presentationml/2006/ole">
            <p:oleObj spid="_x0000_s16392" name="Equation" r:id="rId10" imgW="1218960" imgH="291960" progId="Equation.3">
              <p:embed/>
            </p:oleObj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6400800" y="5181600"/>
          <a:ext cx="1974850" cy="504825"/>
        </p:xfrm>
        <a:graphic>
          <a:graphicData uri="http://schemas.openxmlformats.org/presentationml/2006/ole">
            <p:oleObj spid="_x0000_s16393" name="Equation" r:id="rId11" imgW="799920" imgH="203040" progId="Equation.3">
              <p:embed/>
            </p:oleObj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733800" y="5715000"/>
          <a:ext cx="346075" cy="439738"/>
        </p:xfrm>
        <a:graphic>
          <a:graphicData uri="http://schemas.openxmlformats.org/presentationml/2006/ole">
            <p:oleObj spid="_x0000_s16394" name="Equation" r:id="rId12" imgW="139680" imgH="177480" progId="Equation.3">
              <p:embed/>
            </p:oleObj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2514600" y="6324600"/>
          <a:ext cx="282575" cy="346075"/>
        </p:xfrm>
        <a:graphic>
          <a:graphicData uri="http://schemas.openxmlformats.org/presentationml/2006/ole">
            <p:oleObj spid="_x0000_s16395" name="Equation" r:id="rId13" imgW="114120" imgH="139680" progId="Equation.3">
              <p:embed/>
            </p:oleObj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267200" y="6172200"/>
          <a:ext cx="784225" cy="503238"/>
        </p:xfrm>
        <a:graphic>
          <a:graphicData uri="http://schemas.openxmlformats.org/presentationml/2006/ole">
            <p:oleObj spid="_x0000_s16396" name="Equation" r:id="rId14" imgW="3171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Algorithm</a:t>
            </a:r>
            <a:endParaRPr lang="en-US" dirty="0"/>
          </a:p>
        </p:txBody>
      </p:sp>
      <p:sp>
        <p:nvSpPr>
          <p:cNvPr id="1843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Gill Sans MT" pitchFamily="34" charset="0"/>
              <a:buAutoNum type="arabicPeriod" startAt="5"/>
            </a:pPr>
            <a:r>
              <a:rPr lang="en-US" smtClean="0"/>
              <a:t>Publish the pair		  as the participant’s public key</a:t>
            </a:r>
          </a:p>
          <a:p>
            <a:pPr marL="596900" indent="-514350">
              <a:buFont typeface="Gill Sans MT" pitchFamily="34" charset="0"/>
              <a:buAutoNum type="arabicPeriod" startAt="5"/>
            </a:pPr>
            <a:r>
              <a:rPr lang="en-US" smtClean="0"/>
              <a:t>Keep the pair  	        private as the participant’s secret key</a:t>
            </a:r>
          </a:p>
          <a:p>
            <a:pPr marL="596900" indent="-514350"/>
            <a:endParaRPr lang="en-US" smtClean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724400" y="1524000"/>
          <a:ext cx="1509713" cy="503238"/>
        </p:xfrm>
        <a:graphic>
          <a:graphicData uri="http://schemas.openxmlformats.org/presentationml/2006/ole">
            <p:oleObj spid="_x0000_s17410" name="Equation" r:id="rId4" imgW="609480" imgH="203040" progId="Equation.3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4403725" y="2590800"/>
          <a:ext cx="1541463" cy="503238"/>
        </p:xfrm>
        <a:graphic>
          <a:graphicData uri="http://schemas.openxmlformats.org/presentationml/2006/ole">
            <p:oleObj spid="_x0000_s17411" name="Equation" r:id="rId5" imgW="6220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Algorithm</a:t>
            </a:r>
            <a:endParaRPr lang="en-US" dirty="0"/>
          </a:p>
        </p:txBody>
      </p:sp>
      <p:sp>
        <p:nvSpPr>
          <p:cNvPr id="194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 this scheme, the domain    is the set</a:t>
            </a:r>
          </a:p>
          <a:p>
            <a:r>
              <a:rPr lang="en-US" smtClean="0"/>
              <a:t>Encrypting a message is performed as with the equation</a:t>
            </a:r>
          </a:p>
          <a:p>
            <a:r>
              <a:rPr lang="en-US" smtClean="0"/>
              <a:t>Decrypting a message is performed using the equation    </a:t>
            </a:r>
          </a:p>
          <a:p>
            <a:r>
              <a:rPr lang="en-US" smtClean="0"/>
              <a:t>Signing a message is done by using the equation </a:t>
            </a:r>
          </a:p>
          <a:p>
            <a:r>
              <a:rPr lang="en-US" smtClean="0"/>
              <a:t>Verifying a signature is done by using the equation 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6553200" y="1524000"/>
          <a:ext cx="409575" cy="409575"/>
        </p:xfrm>
        <a:graphic>
          <a:graphicData uri="http://schemas.openxmlformats.org/presentationml/2006/ole">
            <p:oleObj spid="_x0000_s18434" name="Equation" r:id="rId4" imgW="164880" imgH="164880" progId="Equation.3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8534400" y="1524000"/>
          <a:ext cx="471488" cy="566738"/>
        </p:xfrm>
        <a:graphic>
          <a:graphicData uri="http://schemas.openxmlformats.org/presentationml/2006/ole">
            <p:oleObj spid="_x0000_s18435" name="Equation" r:id="rId5" imgW="190440" imgH="22860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4876800" y="2514600"/>
          <a:ext cx="3119438" cy="566738"/>
        </p:xfrm>
        <a:graphic>
          <a:graphicData uri="http://schemas.openxmlformats.org/presentationml/2006/ole">
            <p:oleObj spid="_x0000_s18436" name="Equation" r:id="rId6" imgW="1257120" imgH="228600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038600" y="3581400"/>
          <a:ext cx="2898775" cy="566738"/>
        </p:xfrm>
        <a:graphic>
          <a:graphicData uri="http://schemas.openxmlformats.org/presentationml/2006/ole">
            <p:oleObj spid="_x0000_s18437" name="Equation" r:id="rId7" imgW="1168200" imgH="22860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352800" y="4648200"/>
          <a:ext cx="3119438" cy="566738"/>
        </p:xfrm>
        <a:graphic>
          <a:graphicData uri="http://schemas.openxmlformats.org/presentationml/2006/ole">
            <p:oleObj spid="_x0000_s18438" name="Equation" r:id="rId8" imgW="1257120" imgH="228600" progId="Equation.3">
              <p:embed/>
            </p:oleObj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368675" y="5638800"/>
          <a:ext cx="2867025" cy="566738"/>
        </p:xfrm>
        <a:graphic>
          <a:graphicData uri="http://schemas.openxmlformats.org/presentationml/2006/ole">
            <p:oleObj spid="_x0000_s18439" name="Equation" r:id="rId9" imgW="1155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524000" y="1295400"/>
          <a:ext cx="5011737" cy="5132740"/>
        </p:xfrm>
        <a:graphic>
          <a:graphicData uri="http://schemas.openxmlformats.org/presentationml/2006/ole">
            <p:oleObj spid="_x0000_s246786" name="Equation" r:id="rId4" imgW="2654280" imgH="271764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Exponential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Gives an efficient way to calculate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9" name="Picture 10" descr="D:\McGraw-Hill Projects\Cormen\algorithms\modular_exponentiation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667000"/>
            <a:ext cx="7391400" cy="3328988"/>
          </a:xfrm>
          <a:prstGeom prst="rect">
            <a:avLst/>
          </a:prstGeom>
          <a:noFill/>
        </p:spPr>
      </p:pic>
      <p:graphicFrame>
        <p:nvGraphicFramePr>
          <p:cNvPr id="77825" name="Object 1"/>
          <p:cNvGraphicFramePr>
            <a:graphicFrameLocks noChangeAspect="1"/>
          </p:cNvGraphicFramePr>
          <p:nvPr/>
        </p:nvGraphicFramePr>
        <p:xfrm>
          <a:off x="3581400" y="2057400"/>
          <a:ext cx="1752600" cy="609600"/>
        </p:xfrm>
        <a:graphic>
          <a:graphicData uri="http://schemas.openxmlformats.org/presentationml/2006/ole">
            <p:oleObj spid="_x0000_s77825" name="Equation" r:id="rId5" imgW="5839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– Correctness Theorem</a:t>
            </a:r>
            <a:endParaRPr lang="en-US" dirty="0"/>
          </a:p>
        </p:txBody>
      </p:sp>
      <p:sp>
        <p:nvSpPr>
          <p:cNvPr id="204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Theorem (Correctness of RSA):			                        and			  define inverse transformations of  satisfying equations                      and</a:t>
            </a:r>
          </a:p>
          <a:p>
            <a:endParaRPr lang="en-US" smtClean="0"/>
          </a:p>
          <a:p>
            <a:endParaRPr lang="en-US" smtClean="0"/>
          </a:p>
        </p:txBody>
      </p:sp>
      <p:graphicFrame>
        <p:nvGraphicFramePr>
          <p:cNvPr id="20482" name="Object 3"/>
          <p:cNvGraphicFramePr>
            <a:graphicFrameLocks noChangeAspect="1"/>
          </p:cNvGraphicFramePr>
          <p:nvPr/>
        </p:nvGraphicFramePr>
        <p:xfrm>
          <a:off x="1905000" y="1981200"/>
          <a:ext cx="3119438" cy="566738"/>
        </p:xfrm>
        <a:graphic>
          <a:graphicData uri="http://schemas.openxmlformats.org/presentationml/2006/ole">
            <p:oleObj spid="_x0000_s19458" name="Equation" r:id="rId4" imgW="1257120" imgH="228600" progId="Equation.3">
              <p:embed/>
            </p:oleObj>
          </a:graphicData>
        </a:graphic>
      </p:graphicFrame>
      <p:graphicFrame>
        <p:nvGraphicFramePr>
          <p:cNvPr id="20483" name="Object 4"/>
          <p:cNvGraphicFramePr>
            <a:graphicFrameLocks noChangeAspect="1"/>
          </p:cNvGraphicFramePr>
          <p:nvPr/>
        </p:nvGraphicFramePr>
        <p:xfrm>
          <a:off x="5791200" y="1981200"/>
          <a:ext cx="2898775" cy="566738"/>
        </p:xfrm>
        <a:graphic>
          <a:graphicData uri="http://schemas.openxmlformats.org/presentationml/2006/ole">
            <p:oleObj spid="_x0000_s19459" name="Equation" r:id="rId5" imgW="1168200" imgH="228600" progId="Equation.3">
              <p:embed/>
            </p:oleObj>
          </a:graphicData>
        </a:graphic>
      </p:graphicFrame>
      <p:graphicFrame>
        <p:nvGraphicFramePr>
          <p:cNvPr id="20484" name="Object 5"/>
          <p:cNvGraphicFramePr>
            <a:graphicFrameLocks noChangeAspect="1"/>
          </p:cNvGraphicFramePr>
          <p:nvPr/>
        </p:nvGraphicFramePr>
        <p:xfrm>
          <a:off x="7391400" y="2514600"/>
          <a:ext cx="471488" cy="566738"/>
        </p:xfrm>
        <a:graphic>
          <a:graphicData uri="http://schemas.openxmlformats.org/presentationml/2006/ole">
            <p:oleObj spid="_x0000_s19460" name="Equation" r:id="rId6" imgW="190440" imgH="228600" progId="Equation.3">
              <p:embed/>
            </p:oleObj>
          </a:graphicData>
        </a:graphic>
      </p:graphicFrame>
      <p:graphicFrame>
        <p:nvGraphicFramePr>
          <p:cNvPr id="20485" name="Object 10"/>
          <p:cNvGraphicFramePr>
            <a:graphicFrameLocks noChangeAspect="1"/>
          </p:cNvGraphicFramePr>
          <p:nvPr/>
        </p:nvGraphicFramePr>
        <p:xfrm>
          <a:off x="5105400" y="2971800"/>
          <a:ext cx="2403475" cy="498475"/>
        </p:xfrm>
        <a:graphic>
          <a:graphicData uri="http://schemas.openxmlformats.org/presentationml/2006/ole">
            <p:oleObj spid="_x0000_s19461" name="Equation" r:id="rId7" imgW="1041120" imgH="215640" progId="Equation.3">
              <p:embed/>
            </p:oleObj>
          </a:graphicData>
        </a:graphic>
      </p:graphicFrame>
      <p:graphicFrame>
        <p:nvGraphicFramePr>
          <p:cNvPr id="20486" name="Object 9"/>
          <p:cNvGraphicFramePr>
            <a:graphicFrameLocks noChangeAspect="1"/>
          </p:cNvGraphicFramePr>
          <p:nvPr/>
        </p:nvGraphicFramePr>
        <p:xfrm>
          <a:off x="1905000" y="3429000"/>
          <a:ext cx="2403475" cy="498475"/>
        </p:xfrm>
        <a:graphic>
          <a:graphicData uri="http://schemas.openxmlformats.org/presentationml/2006/ole">
            <p:oleObj spid="_x0000_s19462" name="Equation" r:id="rId8" imgW="1041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Proof</a:t>
            </a:r>
            <a:endParaRPr lang="en-US" dirty="0"/>
          </a:p>
        </p:txBody>
      </p:sp>
      <p:sp>
        <p:nvSpPr>
          <p:cNvPr id="215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From			       and						    , we have that for any 		     , </a:t>
            </a:r>
          </a:p>
          <a:p>
            <a:r>
              <a:rPr lang="en-US" smtClean="0"/>
              <a:t>Since    and     are multiplicative inverses modulo 				 , 							  for some integer</a:t>
            </a:r>
          </a:p>
          <a:p>
            <a:r>
              <a:rPr lang="en-US" smtClean="0"/>
              <a:t>Then if			  , we have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819400" y="1447800"/>
          <a:ext cx="3119438" cy="566738"/>
        </p:xfrm>
        <a:graphic>
          <a:graphicData uri="http://schemas.openxmlformats.org/presentationml/2006/ole">
            <p:oleObj spid="_x0000_s20482" name="Equation" r:id="rId4" imgW="1257120" imgH="22860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8800" y="1905000"/>
          <a:ext cx="2898775" cy="566738"/>
        </p:xfrm>
        <a:graphic>
          <a:graphicData uri="http://schemas.openxmlformats.org/presentationml/2006/ole">
            <p:oleObj spid="_x0000_s20483" name="Equation" r:id="rId5" imgW="1168200" imgH="22860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828800" y="2438400"/>
          <a:ext cx="1228725" cy="566738"/>
        </p:xfrm>
        <a:graphic>
          <a:graphicData uri="http://schemas.openxmlformats.org/presentationml/2006/ole">
            <p:oleObj spid="_x0000_s20484" name="Equation" r:id="rId6" imgW="495000" imgH="22860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200400" y="2438400"/>
          <a:ext cx="5514975" cy="566738"/>
        </p:xfrm>
        <a:graphic>
          <a:graphicData uri="http://schemas.openxmlformats.org/presentationml/2006/ole">
            <p:oleObj spid="_x0000_s20485" name="Equation" r:id="rId7" imgW="2222280" imgH="22860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819400" y="3124200"/>
          <a:ext cx="284163" cy="346075"/>
        </p:xfrm>
        <a:graphic>
          <a:graphicData uri="http://schemas.openxmlformats.org/presentationml/2006/ole">
            <p:oleObj spid="_x0000_s20486" name="Equation" r:id="rId8" imgW="114120" imgH="139680" progId="Equation.3">
              <p:embed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3886200" y="3048000"/>
          <a:ext cx="346075" cy="439738"/>
        </p:xfrm>
        <a:graphic>
          <a:graphicData uri="http://schemas.openxmlformats.org/presentationml/2006/ole">
            <p:oleObj spid="_x0000_s20487" name="Equation" r:id="rId9" imgW="139680" imgH="177480" progId="Equation.3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200400" y="3505200"/>
          <a:ext cx="3030538" cy="503238"/>
        </p:xfrm>
        <a:graphic>
          <a:graphicData uri="http://schemas.openxmlformats.org/presentationml/2006/ole">
            <p:oleObj spid="_x0000_s20488" name="Equation" r:id="rId10" imgW="1218960" imgH="203040" progId="Equation.3">
              <p:embed/>
            </p:oleObj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1905000" y="4038600"/>
          <a:ext cx="3409950" cy="503238"/>
        </p:xfrm>
        <a:graphic>
          <a:graphicData uri="http://schemas.openxmlformats.org/presentationml/2006/ole">
            <p:oleObj spid="_x0000_s20489" name="Equation" r:id="rId11" imgW="1371600" imgH="203040" progId="Equation.3">
              <p:embed/>
            </p:oleObj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8229600" y="4038600"/>
          <a:ext cx="314325" cy="441325"/>
        </p:xfrm>
        <a:graphic>
          <a:graphicData uri="http://schemas.openxmlformats.org/presentationml/2006/ole">
            <p:oleObj spid="_x0000_s20490" name="Equation" r:id="rId12" imgW="126720" imgH="177480" progId="Equation.3">
              <p:embed/>
            </p:oleObj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3124200" y="4572000"/>
          <a:ext cx="2303463" cy="503238"/>
        </p:xfrm>
        <a:graphic>
          <a:graphicData uri="http://schemas.openxmlformats.org/presentationml/2006/ole">
            <p:oleObj spid="_x0000_s20491" name="Equation" r:id="rId13" imgW="927000" imgH="203040" progId="Equation.3">
              <p:embed/>
            </p:oleObj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1828800" y="5032375"/>
          <a:ext cx="4543425" cy="1825625"/>
        </p:xfrm>
        <a:graphic>
          <a:graphicData uri="http://schemas.openxmlformats.org/presentationml/2006/ole">
            <p:oleObj spid="_x0000_s20492" name="Equation" r:id="rId14" imgW="1828800" imgH="736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Proof</a:t>
            </a:r>
            <a:endParaRPr lang="en-US" dirty="0"/>
          </a:p>
        </p:txBody>
      </p:sp>
      <p:sp>
        <p:nvSpPr>
          <p:cNvPr id="22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Also,			    if</a:t>
            </a:r>
          </a:p>
          <a:p>
            <a:r>
              <a:rPr lang="en-US" smtClean="0"/>
              <a:t>Therefore,                          for all     and similarly      			for all </a:t>
            </a:r>
          </a:p>
          <a:p>
            <a:r>
              <a:rPr lang="en-US" smtClean="0"/>
              <a:t>Thus according to CRT			      for all  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743200" y="1447800"/>
          <a:ext cx="2778125" cy="566738"/>
        </p:xfrm>
        <a:graphic>
          <a:graphicData uri="http://schemas.openxmlformats.org/presentationml/2006/ole">
            <p:oleObj spid="_x0000_s21506" name="Equation" r:id="rId4" imgW="1117440" imgH="228600" progId="Equation.3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943600" y="1524000"/>
          <a:ext cx="2305050" cy="503238"/>
        </p:xfrm>
        <a:graphic>
          <a:graphicData uri="http://schemas.openxmlformats.org/presentationml/2006/ole">
            <p:oleObj spid="_x0000_s21507" name="Equation" r:id="rId5" imgW="927000" imgH="20304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733800" y="2057400"/>
          <a:ext cx="2778125" cy="566738"/>
        </p:xfrm>
        <a:graphic>
          <a:graphicData uri="http://schemas.openxmlformats.org/presentationml/2006/ole">
            <p:oleObj spid="_x0000_s21508" name="Equation" r:id="rId6" imgW="1117440" imgH="22860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7543800" y="2133600"/>
          <a:ext cx="504825" cy="409575"/>
        </p:xfrm>
        <a:graphic>
          <a:graphicData uri="http://schemas.openxmlformats.org/presentationml/2006/ole">
            <p:oleObj spid="_x0000_s21509" name="Equation" r:id="rId7" imgW="203040" imgH="164880" progId="Equation.3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292475" y="2514600"/>
          <a:ext cx="2746375" cy="566738"/>
        </p:xfrm>
        <a:graphic>
          <a:graphicData uri="http://schemas.openxmlformats.org/presentationml/2006/ole">
            <p:oleObj spid="_x0000_s21510" name="Equation" r:id="rId8" imgW="1104840" imgH="22860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7086600" y="2590800"/>
          <a:ext cx="504825" cy="409575"/>
        </p:xfrm>
        <a:graphic>
          <a:graphicData uri="http://schemas.openxmlformats.org/presentationml/2006/ole">
            <p:oleObj spid="_x0000_s21511" name="Equation" r:id="rId9" imgW="203040" imgH="164880" progId="Equation.3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807075" y="3048000"/>
          <a:ext cx="2714625" cy="566738"/>
        </p:xfrm>
        <a:graphic>
          <a:graphicData uri="http://schemas.openxmlformats.org/presentationml/2006/ole">
            <p:oleObj spid="_x0000_s21512" name="Equation" r:id="rId10" imgW="1091880" imgH="228600" progId="Equation.3">
              <p:embed/>
            </p:oleObj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2895600" y="3657600"/>
          <a:ext cx="504825" cy="409575"/>
        </p:xfrm>
        <a:graphic>
          <a:graphicData uri="http://schemas.openxmlformats.org/presentationml/2006/ole">
            <p:oleObj spid="_x0000_s21513" name="Equation" r:id="rId11" imgW="20304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RSA - Decryption</a:t>
            </a:r>
            <a:endParaRPr lang="en-US" dirty="0"/>
          </a:p>
        </p:txBody>
      </p:sp>
      <p:sp>
        <p:nvSpPr>
          <p:cNvPr id="235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Relies mainly upon the difficulty of factoring large integers</a:t>
            </a:r>
          </a:p>
          <a:p>
            <a:r>
              <a:rPr lang="en-US" smtClean="0"/>
              <a:t>If an interceptor can factor the modulus	 in a public key, he can derive the secret key using knowledge of    and    in the same way as the keys’ creator used them</a:t>
            </a:r>
          </a:p>
          <a:p>
            <a:r>
              <a:rPr lang="en-US" smtClean="0"/>
              <a:t>The statement that if factoring large integers is hard then breaking RSA is hard is unproven, but 20 years of research has found no easier method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8534400" y="2667000"/>
          <a:ext cx="315913" cy="346075"/>
        </p:xfrm>
        <a:graphic>
          <a:graphicData uri="http://schemas.openxmlformats.org/presentationml/2006/ole">
            <p:oleObj spid="_x0000_s22530" name="Equation" r:id="rId4" imgW="126720" imgH="13968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715000" y="3657600"/>
          <a:ext cx="379413" cy="409575"/>
        </p:xfrm>
        <a:graphic>
          <a:graphicData uri="http://schemas.openxmlformats.org/presentationml/2006/ole">
            <p:oleObj spid="_x0000_s22531" name="Equation" r:id="rId5" imgW="152280" imgH="164880" progId="Equation.3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6781800" y="3657600"/>
          <a:ext cx="315913" cy="409575"/>
        </p:xfrm>
        <a:graphic>
          <a:graphicData uri="http://schemas.openxmlformats.org/presentationml/2006/ole">
            <p:oleObj spid="_x0000_s22532" name="Equation" r:id="rId6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Pollard’s Rho</a:t>
            </a:r>
            <a:endParaRPr lang="en-US" dirty="0"/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Factoring large integers is currently computationally infeasible</a:t>
            </a:r>
          </a:p>
          <a:p>
            <a:r>
              <a:rPr lang="en-US" smtClean="0"/>
              <a:t>Pollard’s rho is a useful tool for factoring large integers however</a:t>
            </a:r>
          </a:p>
          <a:p>
            <a:r>
              <a:rPr lang="en-US" smtClean="0"/>
              <a:t>Pollard’s rho is a heuristic, not an algorithm, meaning its running time and success are not guaranteed</a:t>
            </a:r>
          </a:p>
          <a:p>
            <a:r>
              <a:rPr lang="en-US" smtClean="0"/>
              <a:t>Very effective in practice though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Pollard’s Rho</a:t>
            </a:r>
            <a:endParaRPr lang="en-US" dirty="0"/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Wingdings 2" pitchFamily="18" charset="2"/>
              <a:buNone/>
            </a:pPr>
            <a:r>
              <a:rPr lang="en-US" sz="2000" smtClean="0"/>
              <a:t>Pollard-Rho(n)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i= 1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x</a:t>
            </a:r>
            <a:r>
              <a:rPr lang="en-US" sz="2000" baseline="-25000" smtClean="0"/>
              <a:t>1</a:t>
            </a:r>
            <a:r>
              <a:rPr lang="en-US" sz="2000" smtClean="0"/>
              <a:t>= random(0,n-1)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y= x</a:t>
            </a:r>
            <a:r>
              <a:rPr lang="en-US" sz="2000" baseline="-25000" smtClean="0"/>
              <a:t>1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k= 2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while TRUE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do i= i+1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x</a:t>
            </a:r>
            <a:r>
              <a:rPr lang="en-US" sz="2000" baseline="-25000" smtClean="0"/>
              <a:t>i</a:t>
            </a:r>
            <a:r>
              <a:rPr lang="en-US" sz="2000" smtClean="0"/>
              <a:t>= (x</a:t>
            </a:r>
            <a:r>
              <a:rPr lang="en-US" sz="2000" baseline="-25000" smtClean="0"/>
              <a:t>i-1</a:t>
            </a:r>
            <a:r>
              <a:rPr lang="en-US" sz="2000" baseline="30000" smtClean="0"/>
              <a:t>2</a:t>
            </a:r>
            <a:r>
              <a:rPr lang="en-US" sz="2000" smtClean="0"/>
              <a:t>-1)mod n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d= gcd(y-x</a:t>
            </a:r>
            <a:r>
              <a:rPr lang="en-US" sz="2000" baseline="-25000" smtClean="0"/>
              <a:t>i</a:t>
            </a:r>
            <a:r>
              <a:rPr lang="en-US" sz="2000" smtClean="0"/>
              <a:t>,n)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if d!=1 and d!= n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    then print d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if I == k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    then y= x</a:t>
            </a:r>
            <a:r>
              <a:rPr lang="en-US" sz="2000" baseline="-25000" smtClean="0"/>
              <a:t>i</a:t>
            </a:r>
          </a:p>
          <a:p>
            <a:pPr marL="596900" indent="-514350">
              <a:buFont typeface="Gill Sans MT" pitchFamily="34" charset="0"/>
              <a:buAutoNum type="arabicPeriod"/>
            </a:pPr>
            <a:r>
              <a:rPr lang="en-US" sz="2000" smtClean="0"/>
              <a:t>                    k=2k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Pollard’s Rho</a:t>
            </a:r>
            <a:endParaRPr lang="en-US" dirty="0"/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Pollard-Rho never prints an 	    incorrect answer</a:t>
            </a:r>
          </a:p>
          <a:p>
            <a:r>
              <a:rPr lang="en-US" smtClean="0"/>
              <a:t>Any number printed is a nontrivial  divisor of n</a:t>
            </a:r>
          </a:p>
          <a:p>
            <a:r>
              <a:rPr lang="en-US" smtClean="0"/>
              <a:t>However Pollard-Rho may not print anything at all</a:t>
            </a:r>
          </a:p>
          <a:p>
            <a:r>
              <a:rPr lang="en-US" smtClean="0"/>
              <a:t>There is no guarantee that it will produce a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Pollard’s Rho</a:t>
            </a:r>
            <a:endParaRPr lang="en-US" dirty="0"/>
          </a:p>
        </p:txBody>
      </p:sp>
      <p:sp>
        <p:nvSpPr>
          <p:cNvPr id="297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is good reason to believe that it will print a factor p of n after            iterations of the while loop</a:t>
            </a:r>
          </a:p>
          <a:p>
            <a:r>
              <a:rPr lang="en-US" smtClean="0"/>
              <a:t>If n is composite, we can expect Pollard-Rho to factor n completely after about n</a:t>
            </a:r>
            <a:r>
              <a:rPr lang="en-US" baseline="30000" smtClean="0"/>
              <a:t>1/4 </a:t>
            </a:r>
            <a:r>
              <a:rPr lang="en-US" smtClean="0"/>
              <a:t>updates since every prime factor p of n except perhaps the largest is less than</a:t>
            </a:r>
          </a:p>
          <a:p>
            <a:endParaRPr lang="en-US" smtClean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458200" y="4419600"/>
          <a:ext cx="579438" cy="549275"/>
        </p:xfrm>
        <a:graphic>
          <a:graphicData uri="http://schemas.openxmlformats.org/presentationml/2006/ole">
            <p:oleObj spid="_x0000_s23554" name="Equation" r:id="rId4" imgW="241200" imgH="228600" progId="Equation.3">
              <p:embed/>
            </p:oleObj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6781800" y="1981200"/>
          <a:ext cx="1158875" cy="609600"/>
        </p:xfrm>
        <a:graphic>
          <a:graphicData uri="http://schemas.openxmlformats.org/presentationml/2006/ole">
            <p:oleObj spid="_x0000_s23555" name="Equation" r:id="rId5" imgW="4824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Pollard’s Rho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71600" y="2971800"/>
          <a:ext cx="65659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00"/>
                <a:gridCol w="1524000"/>
                <a:gridCol w="15240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i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</a:t>
                      </a:r>
                      <a:r>
                        <a:rPr lang="en-US" baseline="-25000" dirty="0" err="1" smtClean="0"/>
                        <a:t>i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gcd</a:t>
                      </a:r>
                      <a:r>
                        <a:rPr lang="en-US" dirty="0" smtClean="0"/>
                        <a:t>(|x</a:t>
                      </a:r>
                      <a:r>
                        <a:rPr lang="en-US" baseline="-25000" dirty="0" smtClean="0"/>
                        <a:t>i</a:t>
                      </a:r>
                      <a:r>
                        <a:rPr lang="en-US" dirty="0" smtClean="0"/>
                        <a:t>-y</a:t>
                      </a:r>
                      <a:r>
                        <a:rPr lang="en-US" baseline="-25000" dirty="0" smtClean="0"/>
                        <a:t>i</a:t>
                      </a:r>
                      <a:r>
                        <a:rPr lang="en-US" dirty="0" smtClean="0"/>
                        <a:t>|,8051)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1524000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</a:t>
            </a:r>
            <a:r>
              <a:rPr lang="en-US" sz="2400" dirty="0" smtClean="0"/>
              <a:t>=8051</a:t>
            </a:r>
          </a:p>
          <a:p>
            <a:r>
              <a:rPr lang="en-US" sz="2400" dirty="0" smtClean="0"/>
              <a:t>x=x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+1 mod 8051</a:t>
            </a:r>
          </a:p>
          <a:p>
            <a:r>
              <a:rPr lang="en-US" sz="2400" dirty="0" smtClean="0"/>
              <a:t>y=f(f(x))</a:t>
            </a:r>
            <a:endParaRPr lang="en-US" sz="24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Exponential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9" descr="D:\McGraw-Hill Projects\Cormen\images\fig31-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905000"/>
            <a:ext cx="57912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Cormen, Thomas H., et al. </a:t>
            </a:r>
            <a:r>
              <a:rPr lang="en-US" u="sng" smtClean="0"/>
              <a:t>Introduction to Algorithms</a:t>
            </a:r>
            <a:r>
              <a:rPr lang="en-US" smtClean="0"/>
              <a:t>. 2</a:t>
            </a:r>
            <a:r>
              <a:rPr lang="en-US" baseline="30000" smtClean="0"/>
              <a:t>nd</a:t>
            </a:r>
            <a:r>
              <a:rPr lang="en-US" smtClean="0"/>
              <a:t> ed. Cambridge, MA: MIT, 2001.</a:t>
            </a:r>
          </a:p>
          <a:p>
            <a:r>
              <a:rPr lang="en-US" smtClean="0"/>
              <a:t>Agrawal, Manindra, Neeraj Kayal, Nitin Saxena. “PRIMES is in P.”</a:t>
            </a:r>
            <a:r>
              <a:rPr lang="en-US" u="sng" smtClean="0"/>
              <a:t>Annals of Mathematics </a:t>
            </a:r>
            <a:r>
              <a:rPr lang="en-US" smtClean="0"/>
              <a:t>160 (2004):781-793.</a:t>
            </a:r>
            <a:endParaRPr lang="en-US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prime numbers?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 integer having only trivial divisors </a:t>
            </a:r>
          </a:p>
          <a:p>
            <a:pPr>
              <a:buNone/>
            </a:pPr>
            <a:r>
              <a:rPr lang="en-US" dirty="0" smtClean="0"/>
              <a:t>  ( 1 and itself)</a:t>
            </a:r>
          </a:p>
          <a:p>
            <a:pPr>
              <a:buNone/>
            </a:pPr>
            <a:r>
              <a:rPr lang="en-US" dirty="0" smtClean="0"/>
              <a:t>	Ex : 2 , 3 , 5 , 7 , 11 ….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Gill Sans MT" pitchFamily="34" charset="0"/>
              </a:rPr>
              <a:t>What are relative Prime Numbers ?</a:t>
            </a:r>
          </a:p>
          <a:p>
            <a:pPr>
              <a:buNone/>
            </a:pPr>
            <a:r>
              <a:rPr lang="en-US" dirty="0" smtClean="0"/>
              <a:t>   Numbers whose only common factor is 1 or the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 = 1.</a:t>
            </a:r>
          </a:p>
          <a:p>
            <a:pPr>
              <a:buNone/>
            </a:pPr>
            <a:r>
              <a:rPr lang="en-US" dirty="0" smtClean="0"/>
              <a:t>	Ex: 6 and 35 are relatively prime (</a:t>
            </a:r>
            <a:r>
              <a:rPr lang="en-US" dirty="0" err="1" smtClean="0"/>
              <a:t>gcd</a:t>
            </a:r>
            <a:r>
              <a:rPr lang="en-US" dirty="0" smtClean="0"/>
              <a:t> = 1)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Ways to Check If a number is prime 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1.Trial division</a:t>
            </a:r>
          </a:p>
          <a:p>
            <a:pPr>
              <a:buNone/>
            </a:pPr>
            <a:r>
              <a:rPr lang="en-US" dirty="0"/>
              <a:t>	2</a:t>
            </a:r>
            <a:r>
              <a:rPr lang="en-US" dirty="0" smtClean="0"/>
              <a:t>.Fermat’s Little theorem</a:t>
            </a:r>
          </a:p>
          <a:p>
            <a:pPr>
              <a:buNone/>
            </a:pPr>
            <a:r>
              <a:rPr lang="en-US" dirty="0" smtClean="0"/>
              <a:t>	3.Miller Rabin </a:t>
            </a:r>
            <a:r>
              <a:rPr lang="en-US" dirty="0" err="1"/>
              <a:t>p</a:t>
            </a:r>
            <a:r>
              <a:rPr lang="en-US" dirty="0" err="1" smtClean="0"/>
              <a:t>rimality</a:t>
            </a:r>
            <a:r>
              <a:rPr lang="en-US" dirty="0" smtClean="0"/>
              <a:t>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Prime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Trial division – testing for divisibility of each integer starting from 2 … </a:t>
            </a:r>
            <a:r>
              <a:rPr lang="en-US" dirty="0" err="1" smtClean="0"/>
              <a:t>sqrt</a:t>
            </a:r>
            <a:r>
              <a:rPr lang="en-US" dirty="0" smtClean="0"/>
              <a:t>(n)</a:t>
            </a:r>
          </a:p>
          <a:p>
            <a:r>
              <a:rPr lang="en-US" dirty="0" smtClean="0"/>
              <a:t>Even integers greater than 2 can be skipped.</a:t>
            </a:r>
          </a:p>
          <a:p>
            <a:r>
              <a:rPr lang="en-US" dirty="0" smtClean="0"/>
              <a:t>Worst case complexity : O (</a:t>
            </a:r>
            <a:r>
              <a:rPr lang="en-US" dirty="0" err="1" smtClean="0"/>
              <a:t>sqrt</a:t>
            </a:r>
            <a:r>
              <a:rPr lang="en-US" dirty="0" smtClean="0"/>
              <a:t>(n))</a:t>
            </a:r>
          </a:p>
          <a:p>
            <a:endParaRPr lang="en-US" dirty="0" smtClean="0"/>
          </a:p>
          <a:p>
            <a:pPr lvl="2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Fermat’s Little Theorem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2036762" y="2514600"/>
            <a:ext cx="62960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447800" y="1524000"/>
            <a:ext cx="7467600" cy="533401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Number Theory v3-George</Template>
  <TotalTime>941</TotalTime>
  <Words>1363</Words>
  <Application>Microsoft Office PowerPoint</Application>
  <PresentationFormat>On-screen Show (4:3)</PresentationFormat>
  <Paragraphs>381</Paragraphs>
  <Slides>60</Slides>
  <Notes>60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60</vt:i4>
      </vt:variant>
    </vt:vector>
  </HeadingPairs>
  <TitlesOfParts>
    <vt:vector size="63" baseType="lpstr">
      <vt:lpstr>Solstice</vt:lpstr>
      <vt:lpstr>Equation</vt:lpstr>
      <vt:lpstr>Microsoft Equation 3.0</vt:lpstr>
      <vt:lpstr>Number Theory</vt:lpstr>
      <vt:lpstr>Contents</vt:lpstr>
      <vt:lpstr>Division theorem</vt:lpstr>
      <vt:lpstr>Slide 4</vt:lpstr>
      <vt:lpstr>Modular Exponential </vt:lpstr>
      <vt:lpstr>Modular Exponential </vt:lpstr>
      <vt:lpstr>What are prime numbers?</vt:lpstr>
      <vt:lpstr>Finding Prime numbers</vt:lpstr>
      <vt:lpstr>Fermat’s Little Theorem</vt:lpstr>
      <vt:lpstr>Fermat’s Little Theorem</vt:lpstr>
      <vt:lpstr>How to check if a number is  prime?</vt:lpstr>
      <vt:lpstr>Miller-Rabin Test contd…</vt:lpstr>
      <vt:lpstr>PRIMES is in P</vt:lpstr>
      <vt:lpstr>PRIMES is in P</vt:lpstr>
      <vt:lpstr>What is a greatest common divisor?</vt:lpstr>
      <vt:lpstr>Euler’s Phi Function</vt:lpstr>
      <vt:lpstr>Euler’s Phi Function</vt:lpstr>
      <vt:lpstr>Euclid’s Algorithm for calculating gcd</vt:lpstr>
      <vt:lpstr>What is Multiplicative inverse? </vt:lpstr>
      <vt:lpstr>Extended Euclid’s algorithm</vt:lpstr>
      <vt:lpstr>Extended Euclid’s algorithm</vt:lpstr>
      <vt:lpstr>Multiplicative inverse using extended Euclid’s algorithm </vt:lpstr>
      <vt:lpstr>Chinese Remainder Theorem</vt:lpstr>
      <vt:lpstr>Chinese Remainder Theorem</vt:lpstr>
      <vt:lpstr>Chinese Remainder Theorem</vt:lpstr>
      <vt:lpstr>CRT Example</vt:lpstr>
      <vt:lpstr>CRT Proof</vt:lpstr>
      <vt:lpstr>CRT Proof</vt:lpstr>
      <vt:lpstr>CRT Proof</vt:lpstr>
      <vt:lpstr>CRT Proof</vt:lpstr>
      <vt:lpstr>CRT Proof</vt:lpstr>
      <vt:lpstr>CRT Corollary 1</vt:lpstr>
      <vt:lpstr>CRT Corollary 2</vt:lpstr>
      <vt:lpstr>CRT Corollary 2 Proof</vt:lpstr>
      <vt:lpstr>RSA - Introduction</vt:lpstr>
      <vt:lpstr>RSA – Public-Key Cryptosystems</vt:lpstr>
      <vt:lpstr>RSA – Public-Key Cryptosystems</vt:lpstr>
      <vt:lpstr>RSA – Public-Key Cryptosystems</vt:lpstr>
      <vt:lpstr>RSA – Public-Key Cryptosystems</vt:lpstr>
      <vt:lpstr>RSA – Public-Key Cryptosystems</vt:lpstr>
      <vt:lpstr>Non-Public-Key Cryptosystems</vt:lpstr>
      <vt:lpstr>Public-Key Cryptosystems</vt:lpstr>
      <vt:lpstr>RSA – Scenario 1</vt:lpstr>
      <vt:lpstr>RSA – Scenario 2</vt:lpstr>
      <vt:lpstr>RSA – Scenario 3</vt:lpstr>
      <vt:lpstr>RSA - Algorithm</vt:lpstr>
      <vt:lpstr>RSA - Algorithm</vt:lpstr>
      <vt:lpstr>RSA - Algorithm</vt:lpstr>
      <vt:lpstr>RSA Example</vt:lpstr>
      <vt:lpstr>RSA – Correctness Theorem</vt:lpstr>
      <vt:lpstr>RSA - Proof</vt:lpstr>
      <vt:lpstr>RSA - Proof</vt:lpstr>
      <vt:lpstr>RSA - Decryption</vt:lpstr>
      <vt:lpstr>Pollard’s Rho</vt:lpstr>
      <vt:lpstr>Pollard’s Rho</vt:lpstr>
      <vt:lpstr>Pollard’s Rho</vt:lpstr>
      <vt:lpstr>Pollard’s Rho</vt:lpstr>
      <vt:lpstr>Pollard’s Rho Example</vt:lpstr>
      <vt:lpstr>Questions?</vt:lpstr>
      <vt:lpstr>References</vt:lpstr>
    </vt:vector>
  </TitlesOfParts>
  <Company>Florida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Theory</dc:title>
  <dc:creator>Vidya</dc:creator>
  <cp:lastModifiedBy>George</cp:lastModifiedBy>
  <cp:revision>112</cp:revision>
  <dcterms:created xsi:type="dcterms:W3CDTF">2008-11-17T15:55:24Z</dcterms:created>
  <dcterms:modified xsi:type="dcterms:W3CDTF">2008-11-24T23:15:36Z</dcterms:modified>
</cp:coreProperties>
</file>