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1"/>
  </p:handoutMasterIdLst>
  <p:sldIdLst>
    <p:sldId id="325" r:id="rId2"/>
    <p:sldId id="331" r:id="rId3"/>
    <p:sldId id="330" r:id="rId4"/>
    <p:sldId id="257" r:id="rId5"/>
    <p:sldId id="258" r:id="rId6"/>
    <p:sldId id="259" r:id="rId7"/>
    <p:sldId id="322" r:id="rId8"/>
    <p:sldId id="323" r:id="rId9"/>
    <p:sldId id="260" r:id="rId10"/>
    <p:sldId id="324" r:id="rId11"/>
    <p:sldId id="329" r:id="rId12"/>
    <p:sldId id="261" r:id="rId13"/>
    <p:sldId id="332" r:id="rId14"/>
    <p:sldId id="338" r:id="rId15"/>
    <p:sldId id="333" r:id="rId16"/>
    <p:sldId id="334" r:id="rId17"/>
    <p:sldId id="336" r:id="rId18"/>
    <p:sldId id="337" r:id="rId19"/>
    <p:sldId id="335" r:id="rId2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55" autoAdjust="0"/>
  </p:normalViewPr>
  <p:slideViewPr>
    <p:cSldViewPr>
      <p:cViewPr varScale="1">
        <p:scale>
          <a:sx n="93" d="100"/>
          <a:sy n="93" d="100"/>
        </p:scale>
        <p:origin x="58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A02CFB-3F16-4605-9916-CE23797FC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55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92BBB-960A-473D-89F1-BB842829F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0B1-94E0-4F52-9A26-0E45AF6E4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E395-F5CD-47E1-B90B-E7E09E31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2713-8B9A-441B-B959-F50A1A097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4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4FBA0-E52A-48FC-AF6C-602D1C2C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3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65F0-A382-4183-8CBA-77EB8DCA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4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D3FD-7069-4663-80C3-C7646EDC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8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D916-61E5-4249-82EC-E00F6F39E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2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25FE4-AFDF-4422-8A3D-924F05C68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7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4212-BE39-41E1-B4EE-472746F05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57CA-B3A7-4401-AD9E-54F492258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76192C-5C5D-4BD3-8847-F6A4854B0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2400" i="1" smtClean="0"/>
              <a:t>DIVIDE &amp; CONQUR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7772400" cy="4572000"/>
          </a:xfrm>
        </p:spPr>
        <p:txBody>
          <a:bodyPr/>
          <a:lstStyle/>
          <a:p>
            <a:r>
              <a:rPr lang="en-US" altLang="en-US" sz="2400" b="1" i="1" dirty="0" smtClean="0"/>
              <a:t>Often written at first as a recursive algorithm</a:t>
            </a:r>
          </a:p>
          <a:p>
            <a:r>
              <a:rPr lang="en-US" altLang="en-US" sz="2400" b="1" i="1" dirty="0" smtClean="0"/>
              <a:t>Master’s Theorem:</a:t>
            </a:r>
          </a:p>
          <a:p>
            <a:r>
              <a:rPr lang="en-US" altLang="en-US" sz="2400" b="1" i="1" dirty="0" smtClean="0"/>
              <a:t>T(n) = </a:t>
            </a:r>
            <a:r>
              <a:rPr lang="en-US" altLang="en-US" sz="2400" b="1" i="1" dirty="0" err="1" smtClean="0"/>
              <a:t>aT</a:t>
            </a:r>
            <a:r>
              <a:rPr lang="en-US" altLang="en-US" sz="2400" b="1" i="1" dirty="0" smtClean="0"/>
              <a:t>(n/b) + </a:t>
            </a:r>
            <a:r>
              <a:rPr lang="en-US" altLang="en-US" sz="2400" b="1" i="1" dirty="0" err="1" smtClean="0"/>
              <a:t>cn</a:t>
            </a:r>
            <a:r>
              <a:rPr lang="en-US" altLang="en-US" sz="2400" b="1" i="1" baseline="30000" dirty="0" err="1" smtClean="0"/>
              <a:t>i</a:t>
            </a:r>
            <a:r>
              <a:rPr lang="en-US" altLang="en-US" sz="2400" b="1" i="1" dirty="0" smtClean="0"/>
              <a:t>, for some constant integer </a:t>
            </a:r>
            <a:r>
              <a:rPr lang="en-US" altLang="en-US" sz="2400" b="1" i="1" dirty="0" err="1" smtClean="0"/>
              <a:t>i</a:t>
            </a:r>
            <a:r>
              <a:rPr lang="en-US" altLang="en-US" sz="2400" b="1" i="1" dirty="0" smtClean="0"/>
              <a:t>, and constants of coefficients  a  and  c.</a:t>
            </a:r>
          </a:p>
          <a:p>
            <a:r>
              <a:rPr lang="en-US" altLang="en-US" sz="2400" b="1" i="1" dirty="0" smtClean="0"/>
              <a:t>Three cases:</a:t>
            </a:r>
          </a:p>
          <a:p>
            <a:r>
              <a:rPr lang="en-US" altLang="en-US" sz="2400" b="1" i="1" dirty="0" smtClean="0"/>
              <a:t>a = = b</a:t>
            </a:r>
            <a:r>
              <a:rPr lang="en-US" altLang="en-US" sz="2400" b="1" i="1" baseline="30000" dirty="0" smtClean="0"/>
              <a:t>i</a:t>
            </a:r>
            <a:r>
              <a:rPr lang="en-US" altLang="en-US" sz="2400" b="1" i="1" dirty="0" smtClean="0"/>
              <a:t>,  the solution is  T(n) = O(</a:t>
            </a:r>
            <a:r>
              <a:rPr lang="en-US" altLang="en-US" sz="2400" b="1" i="1" dirty="0" err="1" smtClean="0"/>
              <a:t>n</a:t>
            </a:r>
            <a:r>
              <a:rPr lang="en-US" altLang="en-US" sz="2400" b="1" i="1" baseline="30000" dirty="0" err="1" smtClean="0"/>
              <a:t>i</a:t>
            </a:r>
            <a:r>
              <a:rPr lang="en-US" altLang="en-US" sz="2400" b="1" i="1" dirty="0" smtClean="0"/>
              <a:t> </a:t>
            </a:r>
            <a:r>
              <a:rPr lang="en-US" altLang="en-US" sz="2400" b="1" i="1" dirty="0" err="1" smtClean="0"/>
              <a:t>log</a:t>
            </a:r>
            <a:r>
              <a:rPr lang="en-US" altLang="en-US" sz="2400" b="1" i="1" baseline="-25000" dirty="0" err="1" smtClean="0"/>
              <a:t>b</a:t>
            </a:r>
            <a:r>
              <a:rPr lang="en-US" altLang="en-US" sz="2400" b="1" i="1" dirty="0" smtClean="0"/>
              <a:t> n);</a:t>
            </a:r>
          </a:p>
          <a:p>
            <a:endParaRPr lang="en-US" altLang="en-US" sz="2400" b="1" i="1" dirty="0" smtClean="0"/>
          </a:p>
          <a:p>
            <a:r>
              <a:rPr lang="en-US" altLang="en-US" sz="2400" b="1" i="1" dirty="0" smtClean="0"/>
              <a:t>a &gt; b</a:t>
            </a:r>
            <a:r>
              <a:rPr lang="en-US" altLang="en-US" sz="2400" b="1" i="1" baseline="30000" dirty="0" smtClean="0"/>
              <a:t>i</a:t>
            </a:r>
            <a:r>
              <a:rPr lang="en-US" altLang="en-US" sz="2400" b="1" i="1" dirty="0" smtClean="0"/>
              <a:t>,  the solution is  T(n) = O(n^(</a:t>
            </a:r>
            <a:r>
              <a:rPr lang="en-US" altLang="en-US" sz="2400" b="1" i="1" dirty="0" err="1" smtClean="0"/>
              <a:t>log</a:t>
            </a:r>
            <a:r>
              <a:rPr lang="en-US" altLang="en-US" sz="2400" b="1" i="1" baseline="-25000" dirty="0" err="1" smtClean="0"/>
              <a:t>b</a:t>
            </a:r>
            <a:r>
              <a:rPr lang="en-US" altLang="en-US" sz="2400" b="1" i="1" dirty="0" smtClean="0"/>
              <a:t> a));</a:t>
            </a:r>
          </a:p>
          <a:p>
            <a:endParaRPr lang="en-US" altLang="en-US" sz="2400" b="1" i="1" dirty="0" smtClean="0"/>
          </a:p>
          <a:p>
            <a:r>
              <a:rPr lang="en-US" altLang="en-US" sz="2400" b="1" i="1" dirty="0" smtClean="0"/>
              <a:t>a &lt; b</a:t>
            </a:r>
            <a:r>
              <a:rPr lang="en-US" altLang="en-US" sz="2400" b="1" i="1" baseline="30000" dirty="0" smtClean="0"/>
              <a:t>i</a:t>
            </a:r>
            <a:r>
              <a:rPr lang="en-US" altLang="en-US" sz="2400" b="1" i="1" dirty="0" smtClean="0"/>
              <a:t>,  the solution is  T(n) = O(</a:t>
            </a:r>
            <a:r>
              <a:rPr lang="en-US" altLang="en-US" sz="2400" b="1" i="1" dirty="0" err="1" smtClean="0"/>
              <a:t>n</a:t>
            </a:r>
            <a:r>
              <a:rPr lang="en-US" altLang="en-US" sz="2400" b="1" i="1" baseline="30000" dirty="0" err="1" smtClean="0"/>
              <a:t>i</a:t>
            </a:r>
            <a:r>
              <a:rPr lang="en-US" altLang="en-US" sz="2400" b="1" i="1" dirty="0" smtClean="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830263"/>
          </a:xfrm>
        </p:spPr>
        <p:txBody>
          <a:bodyPr/>
          <a:lstStyle/>
          <a:p>
            <a:pPr algn="l"/>
            <a:r>
              <a:rPr lang="en-US" altLang="en-US" sz="2400" i="1" smtClean="0"/>
              <a:t>QUICKSORT  ANALYSIS</a:t>
            </a:r>
            <a:endParaRPr lang="en-US" altLang="en-US" sz="24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4191000" cy="5257800"/>
          </a:xfrm>
        </p:spPr>
        <p:txBody>
          <a:bodyPr/>
          <a:lstStyle/>
          <a:p>
            <a:r>
              <a:rPr lang="en-US" altLang="en-US" sz="1100" b="1" dirty="0" smtClean="0"/>
              <a:t>Average-case</a:t>
            </a:r>
          </a:p>
          <a:p>
            <a:r>
              <a:rPr lang="en-US" altLang="en-US" sz="1100" b="1" dirty="0" smtClean="0"/>
              <a:t> </a:t>
            </a:r>
          </a:p>
          <a:p>
            <a:r>
              <a:rPr lang="en-US" altLang="en-US" sz="1100" b="1" dirty="0" smtClean="0"/>
              <a:t>Suppose the division takes place at the </a:t>
            </a:r>
            <a:r>
              <a:rPr lang="en-US" altLang="en-US" sz="1100" b="1" dirty="0" err="1" smtClean="0"/>
              <a:t>i-th</a:t>
            </a:r>
            <a:r>
              <a:rPr lang="en-US" altLang="en-US" sz="1100" b="1" dirty="0" smtClean="0"/>
              <a:t> element. </a:t>
            </a:r>
          </a:p>
          <a:p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T(N) = T(</a:t>
            </a:r>
            <a:r>
              <a:rPr lang="en-US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 T(N -</a:t>
            </a:r>
            <a:r>
              <a:rPr lang="en-US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-1) + </a:t>
            </a:r>
            <a:r>
              <a:rPr lang="en-US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</a:t>
            </a:r>
            <a:endParaRPr lang="en-US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1100" b="1" dirty="0" smtClean="0"/>
              <a:t> </a:t>
            </a:r>
          </a:p>
          <a:p>
            <a:r>
              <a:rPr lang="en-US" altLang="en-US" sz="1100" b="1" dirty="0" smtClean="0"/>
              <a:t>To study the average case, vary </a:t>
            </a:r>
            <a:r>
              <a:rPr lang="en-US" altLang="en-US" sz="1100" b="1" i="1" dirty="0" err="1" smtClean="0"/>
              <a:t>i</a:t>
            </a:r>
            <a:r>
              <a:rPr lang="en-US" altLang="en-US" sz="1100" b="1" dirty="0" smtClean="0"/>
              <a:t> from 0 through N-1.</a:t>
            </a:r>
          </a:p>
          <a:p>
            <a:r>
              <a:rPr lang="en-US" altLang="en-US" sz="1100" b="1" dirty="0" smtClean="0"/>
              <a:t> </a:t>
            </a:r>
          </a:p>
          <a:p>
            <a:r>
              <a:rPr lang="en-US" altLang="en-US" sz="1100" b="1" dirty="0" smtClean="0"/>
              <a:t>T(N)= (1/N) [ </a:t>
            </a:r>
            <a:r>
              <a:rPr lang="en-US" altLang="en-US" sz="1100" b="1" dirty="0" smtClean="0">
                <a:sym typeface="Symbol" pitchFamily="18" charset="2"/>
              </a:rPr>
              <a:t></a:t>
            </a:r>
            <a:r>
              <a:rPr lang="en-US" altLang="en-US" sz="1100" b="1" baseline="-25000" dirty="0" err="1" smtClean="0"/>
              <a:t>i</a:t>
            </a:r>
            <a:r>
              <a:rPr lang="en-US" altLang="en-US" sz="1100" b="1" baseline="-25000" dirty="0" smtClean="0"/>
              <a:t>=0 </a:t>
            </a:r>
            <a:r>
              <a:rPr lang="en-US" altLang="en-US" sz="1100" b="1" baseline="30000" dirty="0" smtClean="0"/>
              <a:t>N-1</a:t>
            </a:r>
            <a:r>
              <a:rPr lang="en-US" altLang="en-US" sz="1100" b="1" dirty="0" smtClean="0"/>
              <a:t> T(</a:t>
            </a:r>
            <a:r>
              <a:rPr lang="en-US" altLang="en-US" sz="1100" b="1" dirty="0" err="1" smtClean="0"/>
              <a:t>i</a:t>
            </a:r>
            <a:r>
              <a:rPr lang="en-US" altLang="en-US" sz="1100" b="1" dirty="0" smtClean="0"/>
              <a:t>) + </a:t>
            </a:r>
            <a:r>
              <a:rPr lang="en-US" altLang="en-US" sz="1100" b="1" dirty="0" smtClean="0">
                <a:sym typeface="Symbol" pitchFamily="18" charset="2"/>
              </a:rPr>
              <a:t></a:t>
            </a:r>
            <a:r>
              <a:rPr lang="en-US" altLang="en-US" sz="1100" b="1" baseline="-25000" dirty="0" err="1" smtClean="0"/>
              <a:t>i</a:t>
            </a:r>
            <a:r>
              <a:rPr lang="en-US" altLang="en-US" sz="1100" b="1" baseline="-25000" dirty="0" smtClean="0"/>
              <a:t>=0 </a:t>
            </a:r>
            <a:r>
              <a:rPr lang="en-US" altLang="en-US" sz="1100" b="1" baseline="30000" dirty="0" smtClean="0"/>
              <a:t>N-1 </a:t>
            </a:r>
            <a:r>
              <a:rPr lang="en-US" altLang="en-US" sz="1100" b="1" dirty="0" smtClean="0"/>
              <a:t>T(N -</a:t>
            </a:r>
            <a:r>
              <a:rPr lang="en-US" altLang="en-US" sz="1100" b="1" dirty="0" err="1" smtClean="0"/>
              <a:t>i</a:t>
            </a:r>
            <a:r>
              <a:rPr lang="en-US" altLang="en-US" sz="1100" b="1" dirty="0" smtClean="0"/>
              <a:t> -1) + </a:t>
            </a:r>
            <a:r>
              <a:rPr lang="en-US" altLang="en-US" sz="1100" b="1" dirty="0" smtClean="0">
                <a:sym typeface="Symbol" pitchFamily="18" charset="2"/>
              </a:rPr>
              <a:t></a:t>
            </a:r>
            <a:r>
              <a:rPr lang="en-US" altLang="en-US" sz="1100" b="1" baseline="-25000" dirty="0" err="1" smtClean="0"/>
              <a:t>i</a:t>
            </a:r>
            <a:r>
              <a:rPr lang="en-US" altLang="en-US" sz="1100" b="1" baseline="-25000" dirty="0" smtClean="0"/>
              <a:t>=0 </a:t>
            </a:r>
            <a:r>
              <a:rPr lang="en-US" altLang="en-US" sz="1100" b="1" baseline="30000" dirty="0" smtClean="0"/>
              <a:t>N-1</a:t>
            </a:r>
            <a:r>
              <a:rPr lang="en-US" altLang="en-US" sz="1100" b="1" dirty="0" smtClean="0"/>
              <a:t> </a:t>
            </a:r>
            <a:r>
              <a:rPr lang="en-US" altLang="en-US" sz="1100" b="1" dirty="0" err="1" smtClean="0"/>
              <a:t>cN</a:t>
            </a:r>
            <a:r>
              <a:rPr lang="en-US" altLang="en-US" sz="1100" b="1" dirty="0" smtClean="0"/>
              <a:t>]</a:t>
            </a:r>
          </a:p>
          <a:p>
            <a:r>
              <a:rPr lang="en-US" altLang="en-US" sz="1100" b="1" dirty="0" smtClean="0"/>
              <a:t> </a:t>
            </a:r>
          </a:p>
          <a:p>
            <a:r>
              <a:rPr lang="en-US" altLang="en-US" sz="1100" b="1" dirty="0" smtClean="0"/>
              <a:t>This can be written as, </a:t>
            </a:r>
            <a:endParaRPr lang="en-US" altLang="en-US" sz="1100" b="1" dirty="0" smtClean="0"/>
          </a:p>
          <a:p>
            <a:pPr marL="0" indent="0">
              <a:buNone/>
            </a:pPr>
            <a:r>
              <a:rPr lang="en-US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NT(N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2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</a:t>
            </a:r>
            <a:r>
              <a:rPr lang="en-US" alt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i=0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(N-1) 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T(</a:t>
            </a:r>
            <a:r>
              <a:rPr lang="en-US" alt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 cN</a:t>
            </a:r>
            <a:r>
              <a:rPr lang="en-US" alt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en-US" altLang="en-US" sz="1100" b="1" dirty="0" smtClean="0"/>
              <a:t> </a:t>
            </a:r>
            <a:r>
              <a:rPr lang="en-US" altLang="en-US" sz="1100" b="1" i="1" dirty="0" smtClean="0"/>
              <a:t>[HOW? Both the series are same but going in the  opposite direction.]</a:t>
            </a:r>
            <a:endParaRPr lang="en-US" altLang="en-US" sz="1100" b="1" dirty="0" smtClean="0"/>
          </a:p>
          <a:p>
            <a:endParaRPr lang="en-US" altLang="en-US" sz="1100" b="1" dirty="0" smtClean="0"/>
          </a:p>
          <a:p>
            <a:r>
              <a:rPr lang="en-US" altLang="en-US" sz="1100" b="1" dirty="0" smtClean="0"/>
              <a:t>(N-1)T(N-1) = 2</a:t>
            </a:r>
            <a:r>
              <a:rPr lang="en-US" altLang="en-US" sz="1100" b="1" dirty="0" smtClean="0">
                <a:sym typeface="Symbol" pitchFamily="18" charset="2"/>
              </a:rPr>
              <a:t></a:t>
            </a:r>
            <a:r>
              <a:rPr lang="en-US" altLang="en-US" sz="1100" b="1" baseline="-25000" dirty="0" smtClean="0"/>
              <a:t>i=0 </a:t>
            </a:r>
            <a:r>
              <a:rPr lang="en-US" altLang="en-US" sz="1100" b="1" baseline="30000" dirty="0" smtClean="0"/>
              <a:t>N-2</a:t>
            </a:r>
            <a:r>
              <a:rPr lang="en-US" altLang="en-US" sz="1100" b="1" dirty="0" smtClean="0"/>
              <a:t> T(</a:t>
            </a:r>
            <a:r>
              <a:rPr lang="en-US" altLang="en-US" sz="1100" b="1" dirty="0" err="1" smtClean="0"/>
              <a:t>i</a:t>
            </a:r>
            <a:r>
              <a:rPr lang="en-US" altLang="en-US" sz="1100" b="1" dirty="0" smtClean="0"/>
              <a:t>) + c(N-1)</a:t>
            </a:r>
            <a:r>
              <a:rPr lang="en-US" altLang="en-US" sz="1100" b="1" baseline="30000" dirty="0" smtClean="0"/>
              <a:t>2</a:t>
            </a:r>
            <a:endParaRPr lang="en-US" altLang="en-US" sz="1100" b="1" dirty="0" smtClean="0"/>
          </a:p>
          <a:p>
            <a:r>
              <a:rPr lang="en-US" altLang="en-US" sz="1100" b="1" dirty="0" smtClean="0"/>
              <a:t> </a:t>
            </a:r>
          </a:p>
          <a:p>
            <a:r>
              <a:rPr lang="en-US" altLang="en-US" sz="1100" b="1" dirty="0" smtClean="0"/>
              <a:t>Subtracting the two, </a:t>
            </a:r>
          </a:p>
          <a:p>
            <a:r>
              <a:rPr lang="en-US" altLang="en-US" sz="1100" b="1" dirty="0" smtClean="0"/>
              <a:t>NT(N) - (N-1)T(N-1) = 2T(N-1) + 2</a:t>
            </a:r>
            <a:r>
              <a:rPr lang="en-US" altLang="en-US" sz="1100" b="1" dirty="0" smtClean="0">
                <a:sym typeface="Symbol" pitchFamily="18" charset="2"/>
              </a:rPr>
              <a:t></a:t>
            </a:r>
            <a:r>
              <a:rPr lang="en-US" altLang="en-US" sz="1100" b="1" baseline="-25000" dirty="0" smtClean="0"/>
              <a:t>i=0 </a:t>
            </a:r>
            <a:r>
              <a:rPr lang="en-US" altLang="en-US" sz="1100" b="1" baseline="30000" dirty="0" smtClean="0"/>
              <a:t>N-2</a:t>
            </a:r>
            <a:r>
              <a:rPr lang="en-US" altLang="en-US" sz="1100" b="1" dirty="0" smtClean="0"/>
              <a:t> T(</a:t>
            </a:r>
            <a:r>
              <a:rPr lang="en-US" altLang="en-US" sz="1100" b="1" dirty="0" err="1" smtClean="0"/>
              <a:t>i</a:t>
            </a:r>
            <a:r>
              <a:rPr lang="en-US" altLang="en-US" sz="1100" b="1" dirty="0" smtClean="0"/>
              <a:t>) -2</a:t>
            </a:r>
            <a:r>
              <a:rPr lang="en-US" altLang="en-US" sz="1100" b="1" dirty="0" smtClean="0">
                <a:sym typeface="Symbol" pitchFamily="18" charset="2"/>
              </a:rPr>
              <a:t></a:t>
            </a:r>
            <a:r>
              <a:rPr lang="en-US" altLang="en-US" sz="1100" b="1" baseline="-25000" dirty="0" smtClean="0"/>
              <a:t>i=0 </a:t>
            </a:r>
            <a:r>
              <a:rPr lang="en-US" altLang="en-US" sz="1100" b="1" baseline="30000" dirty="0" smtClean="0"/>
              <a:t>N-2</a:t>
            </a:r>
            <a:r>
              <a:rPr lang="en-US" altLang="en-US" sz="1100" b="1" dirty="0" smtClean="0"/>
              <a:t> T(</a:t>
            </a:r>
            <a:r>
              <a:rPr lang="en-US" altLang="en-US" sz="1100" b="1" dirty="0" err="1" smtClean="0"/>
              <a:t>i</a:t>
            </a:r>
            <a:r>
              <a:rPr lang="en-US" altLang="en-US" sz="1100" b="1" dirty="0" smtClean="0"/>
              <a:t>) +c[N</a:t>
            </a:r>
            <a:r>
              <a:rPr lang="en-US" altLang="en-US" sz="1100" b="1" baseline="30000" dirty="0" smtClean="0"/>
              <a:t>2</a:t>
            </a:r>
            <a:r>
              <a:rPr lang="en-US" altLang="en-US" sz="1100" b="1" dirty="0" smtClean="0"/>
              <a:t>-(N-1)</a:t>
            </a:r>
            <a:r>
              <a:rPr lang="en-US" altLang="en-US" sz="1100" b="1" baseline="30000" dirty="0" smtClean="0"/>
              <a:t>2</a:t>
            </a:r>
            <a:r>
              <a:rPr lang="en-US" altLang="en-US" sz="1100" b="1" dirty="0" smtClean="0"/>
              <a:t>]  </a:t>
            </a:r>
          </a:p>
          <a:p>
            <a:r>
              <a:rPr lang="en-US" altLang="en-US" sz="1100" b="1" dirty="0" smtClean="0"/>
              <a:t>= 2T(N-1) +c[2N - 1]</a:t>
            </a:r>
          </a:p>
          <a:p>
            <a:r>
              <a:rPr lang="en-US" altLang="en-US" sz="1100" b="1" dirty="0" smtClean="0"/>
              <a:t> </a:t>
            </a:r>
          </a:p>
          <a:p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NT(N) = (N+1)T(N-1) + 2cN -c</a:t>
            </a:r>
            <a:r>
              <a:rPr lang="en-US" altLang="en-US" sz="1100" b="1" dirty="0" smtClean="0"/>
              <a:t>,     </a:t>
            </a:r>
          </a:p>
          <a:p>
            <a:r>
              <a:rPr lang="en-US" altLang="en-US" sz="1100" b="1" dirty="0" smtClean="0"/>
              <a:t> </a:t>
            </a:r>
          </a:p>
          <a:p>
            <a:r>
              <a:rPr lang="en-US" altLang="en-US" sz="1100" b="1" dirty="0" smtClean="0"/>
              <a:t>T(N)/(N+1) = T(N-1)/N + 2c/(N+1) –c/(N</a:t>
            </a:r>
            <a:r>
              <a:rPr lang="en-US" altLang="en-US" sz="1100" b="1" baseline="30000" dirty="0" smtClean="0"/>
              <a:t>2</a:t>
            </a:r>
            <a:r>
              <a:rPr lang="en-US" altLang="en-US" sz="1100" b="1" dirty="0" smtClean="0"/>
              <a:t>), approximating N(N+1) with (N</a:t>
            </a:r>
            <a:r>
              <a:rPr lang="en-US" altLang="en-US" sz="1100" b="1" baseline="30000" dirty="0" smtClean="0"/>
              <a:t>2</a:t>
            </a:r>
            <a:r>
              <a:rPr lang="en-US" altLang="en-US" sz="1100" b="1" dirty="0" smtClean="0"/>
              <a:t>) on the denominator of the last term</a:t>
            </a:r>
          </a:p>
          <a:p>
            <a:r>
              <a:rPr lang="en-US" altLang="en-US" sz="1100" b="1" dirty="0" smtClean="0"/>
              <a:t>-</a:t>
            </a:r>
            <a:r>
              <a:rPr lang="en-US" altLang="en-US" sz="1100" b="1" i="1" dirty="0" smtClean="0"/>
              <a:t>continued next column-</a:t>
            </a:r>
            <a:endParaRPr lang="en-US" altLang="en-US" sz="1100" b="1" dirty="0" smtClean="0"/>
          </a:p>
          <a:p>
            <a:pPr marL="0" indent="0">
              <a:buNone/>
            </a:pPr>
            <a:r>
              <a:rPr lang="en-US" altLang="en-US" sz="900" dirty="0" smtClean="0"/>
              <a:t> </a:t>
            </a:r>
          </a:p>
          <a:p>
            <a:pPr>
              <a:lnSpc>
                <a:spcPct val="90000"/>
              </a:lnSpc>
            </a:pPr>
            <a:endParaRPr lang="en-US" altLang="en-US" sz="1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19600" y="3276600"/>
            <a:ext cx="4698722" cy="3185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100" b="1" dirty="0" err="1"/>
              <a:t>Telescope</a:t>
            </a:r>
            <a:r>
              <a:rPr lang="es-CO" sz="1100" b="1" dirty="0"/>
              <a:t>, </a:t>
            </a:r>
            <a:endParaRPr lang="en-US" sz="11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T(N)/(N+1) = T(N-1)/N + 2c/(N+1) –c/(N</a:t>
            </a:r>
            <a:r>
              <a:rPr lang="es-CO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T(N-1)/N = T(N-2)/(N-1) + 2c/N –c/(N-1)</a:t>
            </a:r>
            <a:r>
              <a:rPr lang="en-US" sz="1100" b="1" baseline="30000" dirty="0"/>
              <a:t>2</a:t>
            </a:r>
            <a:endParaRPr lang="en-US" sz="11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T(N-2)/(N-1) = T(N-3)/(N-2) + 2c/(N-1) –c(N-2)</a:t>
            </a:r>
            <a:r>
              <a:rPr lang="en-US" sz="1100" b="1" baseline="30000" dirty="0"/>
              <a:t>2</a:t>
            </a:r>
            <a:endParaRPr lang="en-US" sz="11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….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T(2)/3 = T(1)/2 + 2c/3 – c/2</a:t>
            </a:r>
            <a:r>
              <a:rPr lang="en-US" sz="1100" b="1" baseline="30000" dirty="0"/>
              <a:t>2</a:t>
            </a:r>
            <a:endParaRPr lang="en-US" sz="11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Adding all,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T(N)/(N+1) = 1/2 + 2c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</a:t>
            </a:r>
            <a:r>
              <a:rPr lang="en-US" sz="14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=3 </a:t>
            </a:r>
            <a:r>
              <a: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N+1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(1/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c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</a:t>
            </a:r>
            <a:r>
              <a:rPr lang="en-US" sz="14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 </a:t>
            </a:r>
            <a:r>
              <a: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(1/(i</a:t>
            </a:r>
            <a:r>
              <a: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)),    </a:t>
            </a:r>
            <a:endParaRPr lang="en-US" sz="1100" b="1" dirty="0" smtClean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f</a:t>
            </a:r>
            <a:r>
              <a:rPr lang="en-US" sz="1100" b="1" dirty="0" smtClean="0"/>
              <a:t>or </a:t>
            </a:r>
            <a:r>
              <a:rPr lang="en-US" sz="1100" b="1" dirty="0"/>
              <a:t>T(1) = 1,</a:t>
            </a:r>
          </a:p>
          <a:p>
            <a:pPr>
              <a:defRPr/>
            </a:pPr>
            <a:r>
              <a:rPr lang="en-US" sz="1100" b="1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T(N)/(N+1) = O(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  </a:t>
            </a:r>
            <a:r>
              <a:rPr lang="en-US" sz="1100" b="1" dirty="0"/>
              <a:t>note the corresponding integration,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i="1" dirty="0"/>
              <a:t>the last term being ignored as a non-dominating, on approximation O(1/N)</a:t>
            </a:r>
            <a:endParaRPr lang="en-US" sz="11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Average case: T(N) = O(</a:t>
            </a:r>
            <a:r>
              <a:rPr lang="en-US" sz="1600" b="1" dirty="0" err="1"/>
              <a:t>NlogN</a:t>
            </a:r>
            <a:r>
              <a:rPr lang="en-US" sz="1600" b="1" dirty="0"/>
              <a:t>).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3200" y="228600"/>
            <a:ext cx="7772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altLang="en-US" sz="2400" kern="0" dirty="0" smtClean="0"/>
              <a:t>COMPARISON SORT  </a:t>
            </a:r>
            <a:r>
              <a:rPr lang="el-GR" altLang="en-US" sz="2400" kern="0" dirty="0" smtClean="0"/>
              <a:t>Ω</a:t>
            </a:r>
            <a:r>
              <a:rPr lang="en-US" altLang="en-US" sz="2400" kern="0" dirty="0" smtClean="0"/>
              <a:t>(n log n)</a:t>
            </a:r>
          </a:p>
        </p:txBody>
      </p:sp>
      <p:grpSp>
        <p:nvGrpSpPr>
          <p:cNvPr id="12291" name="Group 11275"/>
          <p:cNvGrpSpPr>
            <a:grpSpLocks/>
          </p:cNvGrpSpPr>
          <p:nvPr/>
        </p:nvGrpSpPr>
        <p:grpSpPr bwMode="auto">
          <a:xfrm>
            <a:off x="2057400" y="1058863"/>
            <a:ext cx="4610100" cy="3581400"/>
            <a:chOff x="774700" y="399634"/>
            <a:chExt cx="4610100" cy="3008690"/>
          </a:xfrm>
        </p:grpSpPr>
        <p:sp>
          <p:nvSpPr>
            <p:cNvPr id="12295" name="TextBox 2"/>
            <p:cNvSpPr txBox="1">
              <a:spLocks noChangeArrowheads="1"/>
            </p:cNvSpPr>
            <p:nvPr/>
          </p:nvSpPr>
          <p:spPr bwMode="auto">
            <a:xfrm>
              <a:off x="1644650" y="399634"/>
              <a:ext cx="1917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i="1"/>
                <a:t>No orderings known</a:t>
              </a:r>
              <a:endParaRPr lang="en-US" altLang="en-US" sz="1600" b="1"/>
            </a:p>
          </p:txBody>
        </p:sp>
        <p:cxnSp>
          <p:nvCxnSpPr>
            <p:cNvPr id="12296" name="AutoShape 44"/>
            <p:cNvCxnSpPr>
              <a:cxnSpLocks noChangeShapeType="1"/>
            </p:cNvCxnSpPr>
            <p:nvPr/>
          </p:nvCxnSpPr>
          <p:spPr bwMode="auto">
            <a:xfrm flipH="1">
              <a:off x="1879600" y="738188"/>
              <a:ext cx="601663" cy="590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7" name="AutoShape 29"/>
            <p:cNvCxnSpPr>
              <a:cxnSpLocks noChangeShapeType="1"/>
            </p:cNvCxnSpPr>
            <p:nvPr/>
          </p:nvCxnSpPr>
          <p:spPr bwMode="auto">
            <a:xfrm>
              <a:off x="2592388" y="738188"/>
              <a:ext cx="557212" cy="590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8" name="Text Box 2"/>
            <p:cNvSpPr txBox="1">
              <a:spLocks noChangeArrowheads="1"/>
            </p:cNvSpPr>
            <p:nvPr/>
          </p:nvSpPr>
          <p:spPr bwMode="auto">
            <a:xfrm>
              <a:off x="1574800" y="1317625"/>
              <a:ext cx="527050" cy="301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itchFamily="18" charset="0"/>
                </a:rPr>
                <a:t>a &lt; b</a:t>
              </a:r>
              <a:endParaRPr lang="en-US" altLang="en-US" sz="2400"/>
            </a:p>
          </p:txBody>
        </p:sp>
        <p:sp>
          <p:nvSpPr>
            <p:cNvPr id="12299" name="Text Box 28"/>
            <p:cNvSpPr txBox="1">
              <a:spLocks noChangeArrowheads="1"/>
            </p:cNvSpPr>
            <p:nvPr/>
          </p:nvSpPr>
          <p:spPr bwMode="auto">
            <a:xfrm>
              <a:off x="2819400" y="1317625"/>
              <a:ext cx="831850" cy="301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itchFamily="18" charset="0"/>
                </a:rPr>
                <a:t>a &gt;= b</a:t>
              </a:r>
              <a:endParaRPr lang="en-US" altLang="en-US" sz="2400"/>
            </a:p>
          </p:txBody>
        </p:sp>
        <p:cxnSp>
          <p:nvCxnSpPr>
            <p:cNvPr id="12300" name="AutoShape 42"/>
            <p:cNvCxnSpPr>
              <a:cxnSpLocks noChangeShapeType="1"/>
            </p:cNvCxnSpPr>
            <p:nvPr/>
          </p:nvCxnSpPr>
          <p:spPr bwMode="auto">
            <a:xfrm flipH="1">
              <a:off x="1231900" y="1679575"/>
              <a:ext cx="412750" cy="311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1" name="AutoShape 30"/>
            <p:cNvCxnSpPr>
              <a:cxnSpLocks noChangeShapeType="1"/>
            </p:cNvCxnSpPr>
            <p:nvPr/>
          </p:nvCxnSpPr>
          <p:spPr bwMode="auto">
            <a:xfrm>
              <a:off x="1879600" y="1679575"/>
              <a:ext cx="393700" cy="311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AutoShape 41"/>
            <p:cNvCxnSpPr>
              <a:cxnSpLocks noChangeShapeType="1"/>
            </p:cNvCxnSpPr>
            <p:nvPr/>
          </p:nvCxnSpPr>
          <p:spPr bwMode="auto">
            <a:xfrm flipH="1">
              <a:off x="2736850" y="1679575"/>
              <a:ext cx="412750" cy="311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40"/>
            <p:cNvCxnSpPr>
              <a:cxnSpLocks noChangeShapeType="1"/>
            </p:cNvCxnSpPr>
            <p:nvPr/>
          </p:nvCxnSpPr>
          <p:spPr bwMode="auto">
            <a:xfrm>
              <a:off x="3149600" y="1679575"/>
              <a:ext cx="393700" cy="311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31"/>
            <p:cNvCxnSpPr>
              <a:cxnSpLocks noChangeShapeType="1"/>
            </p:cNvCxnSpPr>
            <p:nvPr/>
          </p:nvCxnSpPr>
          <p:spPr bwMode="auto">
            <a:xfrm flipV="1">
              <a:off x="774700" y="2673350"/>
              <a:ext cx="457200" cy="111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39"/>
            <p:cNvCxnSpPr>
              <a:cxnSpLocks noChangeShapeType="1"/>
            </p:cNvCxnSpPr>
            <p:nvPr/>
          </p:nvCxnSpPr>
          <p:spPr bwMode="auto">
            <a:xfrm flipV="1">
              <a:off x="1384300" y="2682875"/>
              <a:ext cx="457200" cy="111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32"/>
            <p:cNvCxnSpPr>
              <a:cxnSpLocks noChangeShapeType="1"/>
            </p:cNvCxnSpPr>
            <p:nvPr/>
          </p:nvCxnSpPr>
          <p:spPr bwMode="auto">
            <a:xfrm flipV="1">
              <a:off x="2101850" y="2673350"/>
              <a:ext cx="457200" cy="111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38"/>
            <p:cNvCxnSpPr>
              <a:cxnSpLocks noChangeShapeType="1"/>
            </p:cNvCxnSpPr>
            <p:nvPr/>
          </p:nvCxnSpPr>
          <p:spPr bwMode="auto">
            <a:xfrm flipV="1">
              <a:off x="2736850" y="2662238"/>
              <a:ext cx="457200" cy="11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33"/>
            <p:cNvCxnSpPr>
              <a:cxnSpLocks noChangeShapeType="1"/>
            </p:cNvCxnSpPr>
            <p:nvPr/>
          </p:nvCxnSpPr>
          <p:spPr bwMode="auto">
            <a:xfrm flipV="1">
              <a:off x="3324225" y="2651125"/>
              <a:ext cx="457200" cy="111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9" name="AutoShape 37"/>
            <p:cNvCxnSpPr>
              <a:cxnSpLocks noChangeShapeType="1"/>
            </p:cNvCxnSpPr>
            <p:nvPr/>
          </p:nvCxnSpPr>
          <p:spPr bwMode="auto">
            <a:xfrm flipV="1">
              <a:off x="3937000" y="2651125"/>
              <a:ext cx="457200" cy="111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0" name="Text Box 34"/>
            <p:cNvSpPr txBox="1">
              <a:spLocks noChangeArrowheads="1"/>
            </p:cNvSpPr>
            <p:nvPr/>
          </p:nvSpPr>
          <p:spPr bwMode="auto">
            <a:xfrm>
              <a:off x="1023144" y="3106699"/>
              <a:ext cx="3427412" cy="301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cs typeface="Times New Roman" pitchFamily="18" charset="0"/>
                </a:rPr>
                <a:t>One of the orderings achieved out of N! possibilities</a:t>
              </a:r>
              <a:endParaRPr lang="en-US" altLang="en-US" sz="2400" dirty="0"/>
            </a:p>
          </p:txBody>
        </p:sp>
        <p:cxnSp>
          <p:nvCxnSpPr>
            <p:cNvPr id="12311" name="AutoShape 36"/>
            <p:cNvCxnSpPr>
              <a:cxnSpLocks noChangeShapeType="1"/>
            </p:cNvCxnSpPr>
            <p:nvPr/>
          </p:nvCxnSpPr>
          <p:spPr bwMode="auto">
            <a:xfrm>
              <a:off x="4349750" y="554038"/>
              <a:ext cx="44450" cy="2006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2" name="Text Box 35"/>
            <p:cNvSpPr txBox="1">
              <a:spLocks noChangeArrowheads="1"/>
            </p:cNvSpPr>
            <p:nvPr/>
          </p:nvSpPr>
          <p:spPr bwMode="auto">
            <a:xfrm>
              <a:off x="3871913" y="1985963"/>
              <a:ext cx="1512887" cy="301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itchFamily="18" charset="0"/>
                </a:rPr>
                <a:t>Height= log</a:t>
              </a:r>
              <a:r>
                <a:rPr lang="en-US" altLang="en-US" sz="1200" b="1" baseline="-30000">
                  <a:cs typeface="Times New Roman" pitchFamily="18" charset="0"/>
                </a:rPr>
                <a:t>2 </a:t>
              </a:r>
              <a:r>
                <a:rPr lang="en-US" altLang="en-US" sz="1200">
                  <a:cs typeface="Times New Roman" pitchFamily="18" charset="0"/>
                </a:rPr>
                <a:t>(N!)</a:t>
              </a:r>
              <a:endParaRPr lang="en-US" altLang="en-US" sz="2400"/>
            </a:p>
          </p:txBody>
        </p:sp>
      </p:grpSp>
      <p:sp>
        <p:nvSpPr>
          <p:cNvPr id="12292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Rectangle 4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7" name="TextBox 11276"/>
          <p:cNvSpPr txBox="1"/>
          <p:nvPr/>
        </p:nvSpPr>
        <p:spPr>
          <a:xfrm>
            <a:off x="274639" y="4876800"/>
            <a:ext cx="87169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/>
              <a:t>Complexity of a </a:t>
            </a:r>
            <a:r>
              <a:rPr lang="en-US" sz="1800" b="1" dirty="0" smtClean="0"/>
              <a:t>decision </a:t>
            </a:r>
            <a:r>
              <a:rPr lang="en-US" sz="1800" b="1" dirty="0"/>
              <a:t>algorithm: </a:t>
            </a:r>
            <a:endParaRPr lang="en-US" sz="1800" b="1" dirty="0" smtClean="0"/>
          </a:p>
          <a:p>
            <a:pPr>
              <a:defRPr/>
            </a:pPr>
            <a:r>
              <a:rPr lang="en-US" sz="1800" b="1" dirty="0"/>
              <a:t>	</a:t>
            </a:r>
            <a:r>
              <a:rPr lang="en-US" sz="1800" b="1" dirty="0" smtClean="0"/>
              <a:t>how </a:t>
            </a:r>
            <a:r>
              <a:rPr lang="en-US" sz="1800" b="1" dirty="0"/>
              <a:t>many </a:t>
            </a:r>
            <a:r>
              <a:rPr lang="en-US" sz="1800" b="1" dirty="0" smtClean="0"/>
              <a:t>comparisons are needed </a:t>
            </a:r>
            <a:r>
              <a:rPr lang="en-US" sz="1800" b="1" dirty="0"/>
              <a:t>to get to </a:t>
            </a:r>
            <a:r>
              <a:rPr lang="en-US" sz="1800" b="1" dirty="0" smtClean="0"/>
              <a:t>the sorted </a:t>
            </a:r>
            <a:r>
              <a:rPr lang="en-US" sz="1800" b="1" dirty="0"/>
              <a:t>list?</a:t>
            </a:r>
          </a:p>
          <a:p>
            <a:pPr>
              <a:defRPr/>
            </a:pPr>
            <a:r>
              <a:rPr lang="en-US" sz="1800" b="1" dirty="0" smtClean="0"/>
              <a:t>If </a:t>
            </a:r>
            <a:r>
              <a:rPr lang="en-US" sz="1800" b="1" dirty="0"/>
              <a:t>only a path from root to a leaf is followed: </a:t>
            </a:r>
            <a:endParaRPr lang="en-US" sz="1800" b="1" dirty="0" smtClean="0"/>
          </a:p>
          <a:p>
            <a:pPr>
              <a:defRPr/>
            </a:pPr>
            <a:r>
              <a:rPr lang="en-US" sz="1800" b="1" dirty="0"/>
              <a:t>	</a:t>
            </a:r>
            <a:r>
              <a:rPr lang="en-US" sz="1800" b="1" dirty="0" smtClean="0"/>
              <a:t>complexity </a:t>
            </a:r>
            <a:r>
              <a:rPr lang="en-US" sz="1800" b="1" dirty="0"/>
              <a:t>is height of the tree</a:t>
            </a:r>
          </a:p>
          <a:p>
            <a:pPr>
              <a:defRPr/>
            </a:pPr>
            <a:r>
              <a:rPr lang="en-US" sz="1800" b="1" dirty="0"/>
              <a:t>	or, log</a:t>
            </a:r>
            <a:r>
              <a:rPr lang="en-US" sz="1800" b="1" baseline="-25000" dirty="0"/>
              <a:t>2</a:t>
            </a:r>
            <a:r>
              <a:rPr lang="en-US" sz="1800" b="1" dirty="0"/>
              <a:t>n! ~  n log </a:t>
            </a:r>
            <a:r>
              <a:rPr lang="en-US" sz="1800" b="1" dirty="0" smtClean="0"/>
              <a:t>n</a:t>
            </a:r>
            <a:endParaRPr lang="en-US" sz="1800" b="1" dirty="0"/>
          </a:p>
          <a:p>
            <a:pPr>
              <a:defRPr/>
            </a:pPr>
            <a:r>
              <a:rPr lang="en-US" sz="1800" b="1" i="1" dirty="0"/>
              <a:t>The best </a:t>
            </a:r>
            <a:r>
              <a:rPr lang="en-US" sz="1800" b="1" i="1" dirty="0" smtClean="0"/>
              <a:t>ANY comparison </a:t>
            </a:r>
            <a:r>
              <a:rPr lang="en-US" sz="1800" b="1" i="1" dirty="0"/>
              <a:t>sort can do </a:t>
            </a:r>
            <a:r>
              <a:rPr lang="en-US" sz="1800" b="1" i="1" dirty="0" smtClean="0"/>
              <a:t>(in the worst case, not on lucky case!) is</a:t>
            </a:r>
            <a:r>
              <a:rPr lang="en-US" sz="1800" b="1" i="1" dirty="0"/>
              <a:t>, </a:t>
            </a:r>
            <a:r>
              <a:rPr lang="el-GR" altLang="en-US" sz="1800" b="1" i="1" kern="0" dirty="0"/>
              <a:t>Ω</a:t>
            </a:r>
            <a:r>
              <a:rPr lang="en-US" altLang="en-US" sz="1800" b="1" i="1" kern="0" dirty="0"/>
              <a:t>(n log n)</a:t>
            </a:r>
            <a:r>
              <a:rPr lang="en-US" sz="1800" b="1" i="1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3550"/>
            <a:ext cx="7772400" cy="990600"/>
          </a:xfrm>
        </p:spPr>
        <p:txBody>
          <a:bodyPr/>
          <a:lstStyle/>
          <a:p>
            <a:pPr algn="l"/>
            <a:r>
              <a:rPr lang="en-US" altLang="en-US" sz="2400" dirty="0" smtClean="0"/>
              <a:t>GOING BEYOND COMPARISON SORT: </a:t>
            </a:r>
            <a:br>
              <a:rPr lang="en-US" altLang="en-US" sz="2400" dirty="0" smtClean="0"/>
            </a:br>
            <a:r>
              <a:rPr lang="en-US" altLang="en-US" sz="2400" dirty="0" smtClean="0"/>
              <a:t>COUNT SORT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14400"/>
            <a:ext cx="7772400" cy="3849469"/>
          </a:xfrm>
        </p:spPr>
        <p:txBody>
          <a:bodyPr/>
          <a:lstStyle/>
          <a:p>
            <a:r>
              <a:rPr lang="en-US" altLang="en-US" sz="1800" b="1" i="1" dirty="0" smtClean="0"/>
              <a:t>Input: the list A to be sorted,  AND ,  the largest number M in the list</a:t>
            </a:r>
          </a:p>
          <a:p>
            <a:endParaRPr lang="en-US" altLang="en-US" sz="1800" b="1" i="1" dirty="0" smtClean="0"/>
          </a:p>
          <a:p>
            <a:r>
              <a:rPr lang="en-US" altLang="en-US" sz="1800" b="1" dirty="0" smtClean="0"/>
              <a:t>A=[6, 3, 2, 3, 5, 6, 7], and given largest possible number in </a:t>
            </a:r>
            <a:r>
              <a:rPr lang="en-US" altLang="en-US" sz="1800" b="1" i="1" dirty="0" smtClean="0"/>
              <a:t>A</a:t>
            </a:r>
            <a:r>
              <a:rPr lang="en-US" altLang="en-US" sz="1800" b="1" dirty="0" smtClean="0"/>
              <a:t> is </a:t>
            </a:r>
            <a:r>
              <a:rPr lang="en-US" altLang="en-US" sz="1800" b="1" i="1" dirty="0" smtClean="0"/>
              <a:t>M</a:t>
            </a:r>
            <a:r>
              <a:rPr lang="en-US" altLang="en-US" sz="1800" b="1" dirty="0" smtClean="0"/>
              <a:t> = 9</a:t>
            </a:r>
          </a:p>
          <a:p>
            <a:endParaRPr lang="en-US" altLang="en-US" sz="1800" b="1" dirty="0" smtClean="0"/>
          </a:p>
          <a:p>
            <a:r>
              <a:rPr lang="en-US" altLang="en-US" sz="1800" b="1" dirty="0" smtClean="0"/>
              <a:t>(1) Create intermediate array of size </a:t>
            </a:r>
            <a:r>
              <a:rPr lang="en-US" altLang="en-US" sz="1800" b="1" i="1" dirty="0" smtClean="0"/>
              <a:t>M</a:t>
            </a:r>
            <a:r>
              <a:rPr lang="en-US" altLang="en-US" sz="1800" b="1" dirty="0" smtClean="0"/>
              <a:t>:       I =[0 0 0 0 0 0 0 0 0]</a:t>
            </a:r>
          </a:p>
          <a:p>
            <a:r>
              <a:rPr lang="en-US" altLang="en-US" sz="1800" b="1" dirty="0" smtClean="0"/>
              <a:t>(2) For each </a:t>
            </a:r>
            <a:r>
              <a:rPr lang="en-US" altLang="en-US" sz="1800" b="1" i="1" dirty="0" smtClean="0"/>
              <a:t>j </a:t>
            </a:r>
            <a:r>
              <a:rPr lang="en-US" altLang="en-US" sz="1800" b="1" dirty="0" smtClean="0"/>
              <a:t>    </a:t>
            </a:r>
            <a:r>
              <a:rPr lang="en-US" altLang="en-US" sz="1800" b="1" dirty="0" smtClean="0"/>
              <a:t>do  </a:t>
            </a:r>
            <a:r>
              <a:rPr lang="en-US" altLang="en-US" sz="1800" b="1" dirty="0" smtClean="0"/>
              <a:t>I[A[j]]++</a:t>
            </a:r>
          </a:p>
          <a:p>
            <a:r>
              <a:rPr lang="en-US" altLang="en-US" sz="1800" b="1" dirty="0" smtClean="0"/>
              <a:t>So, after this loop: I=[0  1  2  0  1  2  1  0  0</a:t>
            </a:r>
            <a:r>
              <a:rPr lang="en-US" altLang="en-US" sz="1800" b="1" dirty="0"/>
              <a:t>] </a:t>
            </a:r>
            <a:r>
              <a:rPr lang="en-US" altLang="en-US" sz="1800" b="1" dirty="0" smtClean="0"/>
              <a:t>    // (</a:t>
            </a:r>
            <a:r>
              <a:rPr lang="en-US" altLang="en-US" sz="1800" b="1" dirty="0"/>
              <a:t>O</a:t>
            </a:r>
            <a:r>
              <a:rPr lang="en-US" altLang="en-US" sz="1800" b="1" dirty="0" smtClean="0"/>
              <a:t>(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?</a:t>
            </a:r>
            <a:r>
              <a:rPr lang="en-US" altLang="en-US" sz="1800" b="1" dirty="0" smtClean="0"/>
              <a:t>)) </a:t>
            </a:r>
          </a:p>
          <a:p>
            <a:r>
              <a:rPr lang="en-US" altLang="en-US" sz="1800" b="1" dirty="0" smtClean="0"/>
              <a:t>(3) Now scan over </a:t>
            </a:r>
            <a:r>
              <a:rPr lang="en-US" altLang="en-US" sz="1800" b="1" i="1" dirty="0" smtClean="0"/>
              <a:t>I</a:t>
            </a:r>
            <a:r>
              <a:rPr lang="en-US" altLang="en-US" sz="1800" b="1" dirty="0" smtClean="0"/>
              <a:t>:      // (O(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?</a:t>
            </a:r>
            <a:r>
              <a:rPr lang="en-US" altLang="en-US" sz="1800" b="1" dirty="0" smtClean="0"/>
              <a:t>)): </a:t>
            </a:r>
            <a:endParaRPr lang="en-US" altLang="en-US" sz="1800" b="1" dirty="0" smtClean="0"/>
          </a:p>
          <a:p>
            <a:pPr lvl="1"/>
            <a:r>
              <a:rPr lang="en-US" altLang="en-US" sz="1400" b="1" i="1" dirty="0"/>
              <a:t>j</a:t>
            </a:r>
            <a:r>
              <a:rPr lang="en-US" altLang="en-US" sz="1400" b="1" i="1" dirty="0" smtClean="0"/>
              <a:t> = </a:t>
            </a:r>
            <a:r>
              <a:rPr lang="en-US" altLang="en-US" sz="1400" b="1" dirty="0" smtClean="0"/>
              <a:t>1;	// index starts with 1</a:t>
            </a:r>
            <a:endParaRPr lang="en-US" altLang="en-US" sz="1400" b="1" i="1" dirty="0" smtClean="0"/>
          </a:p>
          <a:p>
            <a:pPr lvl="1"/>
            <a:r>
              <a:rPr lang="en-US" altLang="en-US" sz="1800" b="1" dirty="0" smtClean="0"/>
              <a:t>for (k=1:M) if I[k] &gt;0,  </a:t>
            </a:r>
            <a:r>
              <a:rPr lang="en-US" altLang="en-US" sz="1800" b="1" dirty="0" smtClean="0"/>
              <a:t>for </a:t>
            </a:r>
            <a:r>
              <a:rPr lang="en-US" altLang="en-US" sz="1800" b="1" dirty="0" smtClean="0"/>
              <a:t>(p=1:I(k))  </a:t>
            </a:r>
            <a:r>
              <a:rPr lang="en-US" altLang="en-US" sz="1800" b="1" dirty="0" smtClean="0"/>
              <a:t>do  </a:t>
            </a:r>
            <a:r>
              <a:rPr lang="en-US" altLang="en-US" sz="1800" b="1" dirty="0" smtClean="0"/>
              <a:t>A[j++] = k,    </a:t>
            </a:r>
            <a:endParaRPr lang="en-US" altLang="en-US" sz="1800" b="1" dirty="0" smtClean="0"/>
          </a:p>
          <a:p>
            <a:pPr lvl="1"/>
            <a:endParaRPr lang="en-US" altLang="en-US" sz="1800" b="1" dirty="0" smtClean="0"/>
          </a:p>
          <a:p>
            <a:r>
              <a:rPr lang="en-US" altLang="en-US" sz="1800" b="1" dirty="0" smtClean="0"/>
              <a:t>Output:  A = [2 3 3 5 6 6 7]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1" y="4948416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dirty="0"/>
              <a:t>Complexity, space and time, both: O(</a:t>
            </a:r>
            <a:r>
              <a:rPr lang="en-US" altLang="en-US" sz="1800" b="1" dirty="0" err="1"/>
              <a:t>M+n</a:t>
            </a:r>
            <a:r>
              <a:rPr lang="en-US" altLang="en-US" sz="1800" b="1" dirty="0"/>
              <a:t>)   </a:t>
            </a:r>
            <a:r>
              <a:rPr lang="en-US" altLang="en-US" sz="1800" b="1" dirty="0" smtClean="0"/>
              <a:t>or linear,  </a:t>
            </a:r>
            <a:r>
              <a:rPr lang="en-US" altLang="en-US" sz="1800" b="1" i="1" dirty="0" smtClean="0"/>
              <a:t>[why – there are 2 loops in (3)?]</a:t>
            </a:r>
            <a:endParaRPr lang="en-US" altLang="en-US" sz="1800" b="1" dirty="0"/>
          </a:p>
          <a:p>
            <a:pPr>
              <a:spcBef>
                <a:spcPct val="0"/>
              </a:spcBef>
            </a:pPr>
            <a:r>
              <a:rPr lang="en-US" altLang="en-US" sz="1800" b="1" dirty="0"/>
              <a:t>What is the catch?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9967" y="5703094"/>
            <a:ext cx="6810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dirty="0"/>
              <a:t>Knowledge of </a:t>
            </a:r>
            <a:r>
              <a:rPr lang="en-US" altLang="en-US" sz="1800" b="1" i="1" dirty="0"/>
              <a:t>M</a:t>
            </a:r>
            <a:r>
              <a:rPr lang="en-US" altLang="en-US" sz="1800" b="1" dirty="0"/>
              <a:t>: find-max in O(n) time, no problem, still linear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0" y="6243527"/>
            <a:ext cx="4662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dirty="0"/>
              <a:t>But,  what if the numbers are not integer?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487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 dirty="0" smtClean="0"/>
              <a:t>Traditional way of integers-multiplication:</a:t>
            </a:r>
            <a:endParaRPr lang="en-US" alt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	 2 3  7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	 2 1  2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	--------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	4  7  4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2  3  7  -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4  7  4  -   -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---------------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5  0  5  4  4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1400" b="1" dirty="0" smtClean="0"/>
              <a:t>9 digit-digit multiplications: (2*7, 2*3, 2*2), (1*7, 1*3, 1*2), (2*7, 2*3, 2*7)</a:t>
            </a:r>
          </a:p>
          <a:p>
            <a:pPr>
              <a:lnSpc>
                <a:spcPct val="90000"/>
              </a:lnSpc>
            </a:pPr>
            <a:r>
              <a:rPr lang="en-US" altLang="en-US" sz="1600" b="1" dirty="0"/>
              <a:t>+</a:t>
            </a:r>
            <a:endParaRPr lang="en-US" altLang="en-US" sz="1600" b="1" dirty="0" smtClean="0"/>
          </a:p>
          <a:p>
            <a:pPr>
              <a:lnSpc>
                <a:spcPct val="90000"/>
              </a:lnSpc>
            </a:pPr>
            <a:r>
              <a:rPr lang="en-US" altLang="en-US" sz="1400" b="1" dirty="0" smtClean="0"/>
              <a:t> 5 digit-digit additions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 smtClean="0"/>
          </a:p>
          <a:p>
            <a:pPr marL="457200" indent="-457200">
              <a:lnSpc>
                <a:spcPct val="90000"/>
              </a:lnSpc>
              <a:buAutoNum type="arabicPlain" startAt="2"/>
            </a:pPr>
            <a:endParaRPr lang="en-US" alt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marL="457200" indent="-457200">
              <a:lnSpc>
                <a:spcPct val="90000"/>
              </a:lnSpc>
              <a:buAutoNum type="arabicPlain" startAt="2"/>
            </a:pPr>
            <a:endParaRPr lang="en-US" altLang="en-US" sz="2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altLang="en-US" sz="2400" dirty="0" smtClean="0"/>
              <a:t>INTEGER MULTIPLICATION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2460702"/>
            <a:ext cx="3835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For </a:t>
            </a:r>
            <a:r>
              <a:rPr lang="en-US" sz="1800" b="1" i="1" dirty="0" smtClean="0"/>
              <a:t>n</a:t>
            </a:r>
            <a:r>
              <a:rPr lang="en-US" sz="1800" b="1" dirty="0" smtClean="0"/>
              <a:t>-digit integer to </a:t>
            </a:r>
            <a:r>
              <a:rPr lang="en-US" sz="1800" b="1" i="1" dirty="0" smtClean="0"/>
              <a:t>n</a:t>
            </a:r>
            <a:r>
              <a:rPr lang="en-US" sz="1800" b="1" dirty="0" smtClean="0"/>
              <a:t>-digit </a:t>
            </a:r>
          </a:p>
          <a:p>
            <a:r>
              <a:rPr lang="en-US" sz="1800" b="1" dirty="0" smtClean="0"/>
              <a:t>integer multiplication:</a:t>
            </a:r>
          </a:p>
          <a:p>
            <a:r>
              <a:rPr lang="en-US" sz="1800" b="1" dirty="0" smtClean="0"/>
              <a:t>What is the order of digit-digit </a:t>
            </a:r>
            <a:r>
              <a:rPr lang="en-US" sz="1800" b="1" dirty="0" err="1" smtClean="0"/>
              <a:t>mult</a:t>
            </a:r>
            <a:r>
              <a:rPr lang="en-US" sz="1800" b="1" dirty="0" smtClean="0"/>
              <a:t>?</a:t>
            </a:r>
          </a:p>
          <a:p>
            <a:r>
              <a:rPr lang="en-US" sz="1800" b="1" dirty="0" smtClean="0"/>
              <a:t>What is the order of digit-digit add?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3655455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O(n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) multiplications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02193" y="3581400"/>
            <a:ext cx="1981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 kern="0" dirty="0"/>
              <a:t>I</a:t>
            </a:r>
            <a:r>
              <a:rPr lang="en-US" altLang="en-US" sz="1800" b="1" kern="0" dirty="0" smtClean="0"/>
              <a:t>ntegers-addition:</a:t>
            </a:r>
            <a:endParaRPr lang="en-US" altLang="en-US" sz="2400" b="1" kern="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kern="0" dirty="0" smtClean="0"/>
              <a:t>	 2 3  7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kern="0" dirty="0" smtClean="0"/>
              <a:t>	 2 1  2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kern="0" dirty="0" smtClean="0"/>
              <a:t>	--------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kern="0" dirty="0" smtClean="0"/>
              <a:t>	4  </a:t>
            </a:r>
            <a:r>
              <a:rPr lang="en-US" altLang="en-US" sz="2400" kern="0" dirty="0"/>
              <a:t>4</a:t>
            </a:r>
            <a:r>
              <a:rPr lang="en-US" altLang="en-US" sz="2400" kern="0" dirty="0" smtClean="0"/>
              <a:t>  9</a:t>
            </a:r>
          </a:p>
          <a:p>
            <a:pPr>
              <a:lnSpc>
                <a:spcPct val="90000"/>
              </a:lnSpc>
            </a:pPr>
            <a:r>
              <a:rPr lang="en-US" altLang="en-US" sz="1800" b="1" kern="0" dirty="0"/>
              <a:t>O(n) additions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1400" kern="0" dirty="0" smtClean="0"/>
          </a:p>
          <a:p>
            <a:pPr marL="457200" indent="-457200">
              <a:lnSpc>
                <a:spcPct val="90000"/>
              </a:lnSpc>
              <a:buFontTx/>
              <a:buAutoNum type="arabicPlain" startAt="2"/>
            </a:pPr>
            <a:endParaRPr lang="en-US" altLang="en-US" sz="2400" kern="0" dirty="0" smtClean="0"/>
          </a:p>
          <a:p>
            <a:pPr marL="457200" indent="-457200">
              <a:lnSpc>
                <a:spcPct val="90000"/>
              </a:lnSpc>
              <a:buFontTx/>
              <a:buAutoNum type="arabicPlain" startAt="2"/>
            </a:pPr>
            <a:endParaRPr lang="en-US" altLang="en-US" sz="2400" kern="0" dirty="0" smtClean="0"/>
          </a:p>
          <a:p>
            <a:pPr marL="457200" indent="-457200">
              <a:lnSpc>
                <a:spcPct val="90000"/>
              </a:lnSpc>
              <a:buFontTx/>
              <a:buAutoNum type="arabicPlain" startAt="2"/>
            </a:pPr>
            <a:endParaRPr lang="en-US" altLang="en-US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smtClean="0"/>
              <a:t>INTEGER MULTIPLICATION: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Divide the digits/</a:t>
            </a:r>
            <a:r>
              <a:rPr lang="en-US" altLang="en-US" sz="2000" b="1" dirty="0"/>
              <a:t>bits</a:t>
            </a:r>
            <a:r>
              <a:rPr lang="en-US" altLang="en-US" sz="2000" b="1" dirty="0" smtClean="0"/>
              <a:t> into two sets,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X = XL*10</a:t>
            </a:r>
            <a:r>
              <a:rPr lang="en-US" altLang="en-US" sz="2000" b="1" baseline="30000" dirty="0" smtClean="0"/>
              <a:t>(n/2)</a:t>
            </a:r>
            <a:r>
              <a:rPr lang="en-US" altLang="en-US" sz="2000" b="1" dirty="0" smtClean="0"/>
              <a:t> + XR, and 		2316 = 23*10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 + 16</a:t>
            </a:r>
            <a:endParaRPr lang="en-US" altLang="en-US" sz="2000" b="1" baseline="30000" dirty="0" smtClean="0"/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Y = YL*10</a:t>
            </a:r>
            <a:r>
              <a:rPr lang="en-US" altLang="en-US" sz="2000" b="1" baseline="30000" dirty="0" smtClean="0"/>
              <a:t>(n/2)</a:t>
            </a:r>
            <a:r>
              <a:rPr lang="en-US" altLang="en-US" sz="2000" b="1" dirty="0" smtClean="0"/>
              <a:t> + YR		1332 = 13*10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 + 32</a:t>
            </a:r>
          </a:p>
          <a:p>
            <a:pPr lvl="1">
              <a:lnSpc>
                <a:spcPct val="90000"/>
              </a:lnSpc>
            </a:pPr>
            <a:endParaRPr lang="en-US" altLang="en-US" sz="2000" b="1" dirty="0" smtClean="0"/>
          </a:p>
          <a:p>
            <a:pPr>
              <a:lnSpc>
                <a:spcPct val="90000"/>
              </a:lnSpc>
            </a:pPr>
            <a:r>
              <a:rPr lang="en-US" altLang="en-US" sz="1800" b="1" dirty="0" smtClean="0"/>
              <a:t>X*Y = XL*YL*10</a:t>
            </a:r>
            <a:r>
              <a:rPr lang="en-US" altLang="en-US" sz="1800" b="1" baseline="30000" dirty="0" smtClean="0"/>
              <a:t>(n)</a:t>
            </a:r>
            <a:r>
              <a:rPr lang="en-US" altLang="en-US" sz="1800" b="1" dirty="0" smtClean="0"/>
              <a:t> + (XL*YR + XR*YL)*10 </a:t>
            </a:r>
            <a:r>
              <a:rPr lang="en-US" altLang="en-US" sz="1800" b="1" baseline="30000" dirty="0" smtClean="0"/>
              <a:t>(n/2)</a:t>
            </a:r>
            <a:r>
              <a:rPr lang="en-US" altLang="en-US" sz="1800" b="1" dirty="0" smtClean="0"/>
              <a:t> + XR*YR,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i="1" dirty="0" smtClean="0"/>
              <a:t>four</a:t>
            </a:r>
            <a:r>
              <a:rPr lang="en-US" altLang="en-US" sz="2000" b="1" dirty="0" smtClean="0"/>
              <a:t> recursive calls to problems of </a:t>
            </a:r>
            <a:r>
              <a:rPr lang="en-US" altLang="en-US" sz="2000" b="1" i="1" dirty="0" smtClean="0"/>
              <a:t>size</a:t>
            </a:r>
            <a:r>
              <a:rPr lang="en-US" altLang="en-US" sz="2000" b="1" dirty="0" smtClean="0"/>
              <a:t>=</a:t>
            </a:r>
            <a:r>
              <a:rPr lang="en-US" altLang="en-US" sz="2000" b="1" i="1" dirty="0" smtClean="0"/>
              <a:t>n</a:t>
            </a:r>
            <a:r>
              <a:rPr lang="en-US" altLang="en-US" sz="2000" b="1" dirty="0" smtClean="0"/>
              <a:t>/2, and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i="1" dirty="0" smtClean="0"/>
              <a:t>three</a:t>
            </a:r>
            <a:r>
              <a:rPr lang="en-US" altLang="en-US" sz="2000" b="1" dirty="0" smtClean="0"/>
              <a:t> additions of </a:t>
            </a:r>
            <a:r>
              <a:rPr lang="en-US" altLang="en-US" sz="2000" b="1" i="1" dirty="0" smtClean="0"/>
              <a:t>size</a:t>
            </a:r>
            <a:r>
              <a:rPr lang="en-US" altLang="en-US" sz="2000" b="1" dirty="0" smtClean="0"/>
              <a:t>=</a:t>
            </a:r>
            <a:r>
              <a:rPr lang="en-US" altLang="en-US" sz="2000" b="1" i="1" dirty="0" smtClean="0"/>
              <a:t>n</a:t>
            </a:r>
            <a:r>
              <a:rPr lang="en-US" altLang="en-US" sz="2000" b="1" dirty="0" smtClean="0"/>
              <a:t>/2.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 smtClean="0"/>
              <a:t>	</a:t>
            </a:r>
            <a:r>
              <a:rPr lang="en-US" altLang="en-US" sz="1800" b="1" dirty="0" smtClean="0"/>
              <a:t>2316*1332 = (23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*</a:t>
            </a:r>
            <a:r>
              <a:rPr lang="en-US" altLang="en-US" sz="1800" b="1" dirty="0" smtClean="0"/>
              <a:t>13)*10</a:t>
            </a:r>
            <a:r>
              <a:rPr lang="en-US" altLang="en-US" sz="1800" b="1" baseline="30000" dirty="0" smtClean="0"/>
              <a:t>4</a:t>
            </a:r>
            <a:r>
              <a:rPr lang="en-US" altLang="en-US" sz="1800" b="1" dirty="0" smtClean="0"/>
              <a:t> </a:t>
            </a: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altLang="en-US" sz="1800" b="1" dirty="0" smtClean="0"/>
              <a:t>(23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*</a:t>
            </a:r>
            <a:r>
              <a:rPr lang="en-US" altLang="en-US" sz="1800" b="1" dirty="0" smtClean="0"/>
              <a:t>32 </a:t>
            </a: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altLang="en-US" sz="1800" b="1" dirty="0" smtClean="0"/>
              <a:t> 16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*</a:t>
            </a:r>
            <a:r>
              <a:rPr lang="en-US" altLang="en-US" sz="1800" b="1" dirty="0" smtClean="0"/>
              <a:t>13)*10</a:t>
            </a:r>
            <a:r>
              <a:rPr lang="en-US" altLang="en-US" sz="1800" b="1" baseline="30000" dirty="0" smtClean="0"/>
              <a:t>2</a:t>
            </a:r>
            <a:r>
              <a:rPr lang="en-US" altLang="en-US" sz="1800" b="1" dirty="0" smtClean="0"/>
              <a:t> </a:t>
            </a: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altLang="en-US" sz="1800" b="1" dirty="0" smtClean="0"/>
              <a:t> (16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*</a:t>
            </a:r>
            <a:r>
              <a:rPr lang="en-US" altLang="en-US" sz="1800" b="1" dirty="0" smtClean="0"/>
              <a:t>32)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 smtClean="0"/>
              <a:t>Note, multiplication by 10</a:t>
            </a:r>
            <a:r>
              <a:rPr lang="en-US" altLang="en-US" sz="1800" b="1" baseline="30000" dirty="0" smtClean="0"/>
              <a:t>n</a:t>
            </a:r>
            <a:r>
              <a:rPr lang="en-US" altLang="en-US" sz="1800" b="1" dirty="0" smtClean="0"/>
              <a:t> is only a shift operation by </a:t>
            </a:r>
            <a:r>
              <a:rPr lang="en-US" altLang="en-US" sz="1800" b="1" i="1" dirty="0" smtClean="0"/>
              <a:t>n </a:t>
            </a:r>
            <a:r>
              <a:rPr lang="en-US" altLang="en-US" sz="1800" b="1" dirty="0" smtClean="0"/>
              <a:t> digits/bits</a:t>
            </a:r>
          </a:p>
          <a:p>
            <a:pPr lvl="1">
              <a:lnSpc>
                <a:spcPct val="90000"/>
              </a:lnSpc>
            </a:pPr>
            <a:r>
              <a:rPr lang="en-US" altLang="en-US" sz="1400" b="1" dirty="0" smtClean="0"/>
              <a:t>Performed in </a:t>
            </a:r>
            <a:r>
              <a:rPr lang="en-US" altLang="en-US" sz="1400" b="1" i="1" dirty="0" smtClean="0"/>
              <a:t>constant time </a:t>
            </a:r>
            <a:r>
              <a:rPr lang="en-US" altLang="en-US" sz="1400" b="1" dirty="0" smtClean="0"/>
              <a:t>on hardware</a:t>
            </a:r>
          </a:p>
          <a:p>
            <a:pPr lvl="1">
              <a:lnSpc>
                <a:spcPct val="90000"/>
              </a:lnSpc>
            </a:pPr>
            <a:endParaRPr lang="en-US" altLang="en-US" sz="2000" b="1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T(N) = 4T(N/2) + O(N)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or a=4, b=2, and </a:t>
            </a:r>
            <a:r>
              <a:rPr lang="en-US" altLang="en-US" sz="2000" b="1" dirty="0" err="1" smtClean="0"/>
              <a:t>i</a:t>
            </a:r>
            <a:r>
              <a:rPr lang="en-US" altLang="en-US" sz="2000" b="1" dirty="0" smtClean="0"/>
              <a:t>=1,  or,   case of a&gt;b</a:t>
            </a:r>
            <a:r>
              <a:rPr lang="en-US" altLang="en-US" sz="2000" b="1" baseline="30000" dirty="0"/>
              <a:t>i</a:t>
            </a:r>
            <a:r>
              <a:rPr lang="en-US" altLang="en-US" sz="2000" b="1" dirty="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Solution, T(N) = O(N^ </a:t>
            </a:r>
            <a:r>
              <a:rPr lang="en-US" altLang="en-US" sz="2000" b="1" baseline="30000" dirty="0" err="1" smtClean="0"/>
              <a:t>log</a:t>
            </a:r>
            <a:r>
              <a:rPr lang="en-US" altLang="en-US" sz="2000" b="1" baseline="-25000" dirty="0" err="1" smtClean="0"/>
              <a:t>b</a:t>
            </a:r>
            <a:r>
              <a:rPr lang="en-US" altLang="en-US" sz="2000" b="1" baseline="30000" dirty="0" err="1" smtClean="0"/>
              <a:t>a</a:t>
            </a:r>
            <a:r>
              <a:rPr lang="en-US" altLang="en-US" sz="2000" b="1" dirty="0" smtClean="0"/>
              <a:t>) = O(N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).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r>
              <a:rPr lang="en-US" altLang="en-US" sz="2400" dirty="0" smtClean="0"/>
              <a:t>RECURSIVE INTEGERS MULT: </a:t>
            </a:r>
            <a:r>
              <a:rPr lang="en-US" altLang="en-US" sz="2400" i="1" dirty="0" smtClean="0"/>
              <a:t>D</a:t>
            </a:r>
            <a:r>
              <a:rPr lang="en-US" altLang="en-US" sz="2400" dirty="0" smtClean="0"/>
              <a:t>ivide &amp; </a:t>
            </a:r>
            <a:r>
              <a:rPr lang="en-US" altLang="en-US" sz="2400" dirty="0" err="1" smtClean="0"/>
              <a:t>con</a:t>
            </a:r>
            <a:r>
              <a:rPr lang="en-US" altLang="en-US" sz="2400" i="1" dirty="0" err="1" smtClean="0"/>
              <a:t>Q</a:t>
            </a:r>
            <a:r>
              <a:rPr lang="en-US" altLang="en-US" sz="2400" dirty="0" err="1" smtClean="0"/>
              <a:t>uer</a:t>
            </a:r>
            <a:r>
              <a:rPr lang="en-US" altLang="en-US" sz="2400" dirty="0" smtClean="0"/>
              <a:t> STRATEGY</a:t>
            </a:r>
          </a:p>
        </p:txBody>
      </p:sp>
    </p:spTree>
    <p:extLst>
      <p:ext uri="{BB962C8B-B14F-4D97-AF65-F5344CB8AC3E}">
        <p14:creationId xmlns:p14="http://schemas.microsoft.com/office/powerpoint/2010/main" val="18865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altLang="en-US" sz="2400" dirty="0" smtClean="0"/>
              <a:t>INTEGERS MULT: </a:t>
            </a:r>
            <a:r>
              <a:rPr lang="en-US" altLang="en-US" sz="2400" i="1" dirty="0" smtClean="0"/>
              <a:t>IMPROVED D&amp;C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Change the algorithm to 3 recursive calls, instead of 4!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X*Y </a:t>
            </a:r>
            <a:r>
              <a:rPr lang="en-US" altLang="en-US" sz="2000" b="1" dirty="0"/>
              <a:t>= XL*YL*10</a:t>
            </a:r>
            <a:r>
              <a:rPr lang="en-US" altLang="en-US" sz="2000" b="1" baseline="30000" dirty="0"/>
              <a:t>(n)</a:t>
            </a:r>
            <a:r>
              <a:rPr lang="en-US" altLang="en-US" sz="2000" b="1" dirty="0"/>
              <a:t> + </a:t>
            </a:r>
            <a:r>
              <a:rPr lang="en-US" altLang="en-US" sz="2000" b="1" u="sng" dirty="0"/>
              <a:t>(XL*YR + XR*YL)</a:t>
            </a:r>
            <a:r>
              <a:rPr lang="en-US" altLang="en-US" sz="2000" b="1" dirty="0"/>
              <a:t>*10 </a:t>
            </a:r>
            <a:r>
              <a:rPr lang="en-US" altLang="en-US" sz="2000" b="1" baseline="30000" dirty="0"/>
              <a:t>(n/2)</a:t>
            </a:r>
            <a:r>
              <a:rPr lang="en-US" altLang="en-US" sz="2000" b="1" dirty="0"/>
              <a:t> + </a:t>
            </a:r>
            <a:r>
              <a:rPr lang="en-US" altLang="en-US" sz="2000" b="1" dirty="0" smtClean="0"/>
              <a:t>XR*YR</a:t>
            </a:r>
          </a:p>
          <a:p>
            <a:pPr>
              <a:lnSpc>
                <a:spcPct val="90000"/>
              </a:lnSpc>
            </a:pPr>
            <a:r>
              <a:rPr lang="en-US" altLang="en-US" sz="2000" u="sng" dirty="0"/>
              <a:t>XL*YR + XR*YL </a:t>
            </a:r>
            <a:r>
              <a:rPr lang="en-US" altLang="en-US" sz="2000" dirty="0"/>
              <a:t>= (XL </a:t>
            </a:r>
            <a:r>
              <a:rPr lang="en-US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en-US" altLang="en-US" sz="2000" dirty="0"/>
              <a:t> XR)</a:t>
            </a:r>
            <a:r>
              <a:rPr lang="en-US" altLang="en-US" sz="2000" dirty="0">
                <a:solidFill>
                  <a:srgbClr val="FF0000"/>
                </a:solidFill>
              </a:rPr>
              <a:t>*</a:t>
            </a:r>
            <a:r>
              <a:rPr lang="en-US" altLang="en-US" sz="2000" dirty="0"/>
              <a:t>(YR </a:t>
            </a:r>
            <a:r>
              <a:rPr lang="en-US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en-US" altLang="en-US" sz="2000" dirty="0"/>
              <a:t> YL) </a:t>
            </a:r>
            <a:r>
              <a:rPr lang="en-US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altLang="en-US" sz="2000" dirty="0"/>
              <a:t> XL</a:t>
            </a:r>
            <a:r>
              <a:rPr lang="en-US" altLang="en-US" sz="2000" dirty="0">
                <a:solidFill>
                  <a:srgbClr val="FF0000"/>
                </a:solidFill>
              </a:rPr>
              <a:t>*</a:t>
            </a:r>
            <a:r>
              <a:rPr lang="en-US" altLang="en-US" sz="2000" dirty="0"/>
              <a:t>YL </a:t>
            </a:r>
            <a:r>
              <a:rPr lang="en-US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XR</a:t>
            </a:r>
            <a:r>
              <a:rPr lang="en-US" altLang="en-US" sz="2000" dirty="0" smtClean="0">
                <a:solidFill>
                  <a:srgbClr val="FF0000"/>
                </a:solidFill>
              </a:rPr>
              <a:t>*</a:t>
            </a:r>
            <a:r>
              <a:rPr lang="en-US" altLang="en-US" sz="2000" dirty="0" smtClean="0"/>
              <a:t>YR</a:t>
            </a:r>
            <a:endParaRPr lang="en-US" altLang="en-US" sz="2000" b="1" dirty="0" smtClean="0"/>
          </a:p>
          <a:p>
            <a:pPr>
              <a:lnSpc>
                <a:spcPct val="90000"/>
              </a:lnSpc>
            </a:pPr>
            <a:endParaRPr lang="en-US" altLang="en-US" sz="2000" b="1" dirty="0" smtClean="0"/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Now, 3 recursive calls: XL*YL, XR*YR</a:t>
            </a:r>
            <a:r>
              <a:rPr lang="en-US" altLang="en-US" sz="2000" b="1" dirty="0"/>
              <a:t>, (XL - XR)*(YR - YL) </a:t>
            </a:r>
            <a:endParaRPr lang="en-US" altLang="en-US" sz="2000" b="1" dirty="0" smtClean="0"/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Each with input sizes </a:t>
            </a:r>
            <a:r>
              <a:rPr lang="en-US" altLang="en-US" sz="2000" b="1" i="1" dirty="0" smtClean="0"/>
              <a:t>n/2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T(N) = 3T(N/2) + O(N). 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More additions, but the order (last term above) does not change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Same case in Master’s </a:t>
            </a:r>
            <a:r>
              <a:rPr lang="en-US" altLang="en-US" sz="2000" dirty="0" err="1" smtClean="0"/>
              <a:t>Thm</a:t>
            </a:r>
            <a:r>
              <a:rPr lang="en-US" altLang="en-US" sz="2000" dirty="0" smtClean="0"/>
              <a:t> </a:t>
            </a:r>
            <a:r>
              <a:rPr lang="en-US" altLang="en-US" sz="2000" b="1" dirty="0"/>
              <a:t>3</a:t>
            </a:r>
            <a:r>
              <a:rPr lang="en-US" altLang="en-US" sz="2000" b="1" dirty="0" smtClean="0"/>
              <a:t>&gt;2</a:t>
            </a:r>
            <a:r>
              <a:rPr lang="en-US" altLang="en-US" sz="2000" b="1" baseline="30000" dirty="0" smtClean="0"/>
              <a:t>1</a:t>
            </a:r>
            <a:r>
              <a:rPr lang="en-US" altLang="en-US" sz="2000" dirty="0" smtClean="0"/>
              <a:t>, but solution is, 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T(N) = O(N^</a:t>
            </a:r>
            <a:r>
              <a:rPr lang="en-US" altLang="en-US" sz="2000" baseline="30000" dirty="0" smtClean="0"/>
              <a:t>log</a:t>
            </a:r>
            <a:r>
              <a:rPr lang="en-US" altLang="en-US" sz="2000" baseline="-25000" dirty="0" smtClean="0"/>
              <a:t>2</a:t>
            </a:r>
            <a:r>
              <a:rPr lang="en-US" altLang="en-US" sz="2000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en-US" sz="2000" dirty="0" smtClean="0"/>
              <a:t>) = O(N</a:t>
            </a:r>
            <a:r>
              <a:rPr lang="en-US" altLang="en-US" sz="2000" baseline="30000" dirty="0" smtClean="0">
                <a:solidFill>
                  <a:srgbClr val="FF0000"/>
                </a:solidFill>
              </a:rPr>
              <a:t>1.59</a:t>
            </a:r>
            <a:r>
              <a:rPr lang="en-US" altLang="en-US" sz="2000" dirty="0" smtClean="0"/>
              <a:t>).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85800" y="1676400"/>
                <a:ext cx="3276600" cy="27432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800" dirty="0" smtClean="0"/>
                  <a:t>Naïve multiplication: O(n</a:t>
                </a:r>
                <a:r>
                  <a:rPr lang="en-US" altLang="en-US" sz="1800" baseline="30000" dirty="0" smtClean="0"/>
                  <a:t>3</a:t>
                </a:r>
                <a:r>
                  <a:rPr lang="en-US" altLang="en-US" sz="1800" dirty="0" smtClean="0"/>
                  <a:t>)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8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b="0" dirty="0" smtClean="0"/>
                  <a:t>C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=</m:t>
                    </m:r>
                    <m:r>
                      <a:rPr lang="en-US" altLang="en-US" sz="1800" b="0" i="1" smtClean="0">
                        <a:latin typeface="Cambria Math"/>
                      </a:rPr>
                      <m:t>𝐴</m:t>
                    </m:r>
                    <m:r>
                      <a:rPr lang="en-US" altLang="en-US" sz="1800" b="0" i="1" smtClean="0">
                        <a:latin typeface="Cambria Math"/>
                      </a:rPr>
                      <m:t> ⨂ </m:t>
                    </m:r>
                    <m:r>
                      <a:rPr lang="en-US" altLang="en-US" sz="18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altLang="en-US" sz="1800" dirty="0" smtClean="0"/>
              </a:p>
              <a:p>
                <a:pPr>
                  <a:lnSpc>
                    <a:spcPct val="80000"/>
                  </a:lnSpc>
                </a:pPr>
                <a:endParaRPr lang="en-US" altLang="en-US" sz="18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 err="1"/>
                  <a:t>C</a:t>
                </a:r>
                <a:r>
                  <a:rPr lang="en-US" altLang="en-US" sz="1800" baseline="-25000" dirty="0" err="1" smtClean="0"/>
                  <a:t>ij</a:t>
                </a:r>
                <a:r>
                  <a:rPr lang="en-US" altLang="en-US" sz="1800" dirty="0" smtClean="0"/>
                  <a:t> =  </a:t>
                </a:r>
                <a:r>
                  <a:rPr lang="el-GR" altLang="en-US" sz="1800" dirty="0" smtClean="0"/>
                  <a:t>Σ</a:t>
                </a:r>
                <a:r>
                  <a:rPr lang="en-US" altLang="en-US" sz="1800" baseline="-25000" dirty="0" smtClean="0"/>
                  <a:t>k=1</a:t>
                </a:r>
                <a:r>
                  <a:rPr lang="en-US" altLang="en-US" sz="1800" baseline="30000" dirty="0" smtClean="0"/>
                  <a:t>n</a:t>
                </a:r>
                <a:r>
                  <a:rPr lang="en-US" altLang="en-US" sz="1800" baseline="-25000" dirty="0" smtClean="0"/>
                  <a:t> </a:t>
                </a:r>
                <a:r>
                  <a:rPr lang="en-US" altLang="en-US" sz="1800" dirty="0" err="1" smtClean="0"/>
                  <a:t>A</a:t>
                </a:r>
                <a:r>
                  <a:rPr lang="en-US" altLang="en-US" sz="1800" baseline="-25000" dirty="0" err="1" smtClean="0"/>
                  <a:t>ik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 err="1"/>
                  <a:t>B</a:t>
                </a:r>
                <a:r>
                  <a:rPr lang="en-US" altLang="en-US" sz="1800" baseline="-25000" dirty="0" err="1" smtClean="0"/>
                  <a:t>kj</a:t>
                </a:r>
                <a:r>
                  <a:rPr lang="en-US" altLang="en-US" sz="1800" baseline="-25000" dirty="0" smtClean="0"/>
                  <a:t> </a:t>
                </a:r>
                <a:r>
                  <a:rPr lang="en-US" altLang="en-US" sz="1800" dirty="0" smtClean="0"/>
                  <a:t>. . . (1)</a:t>
                </a:r>
                <a:endParaRPr lang="en-US" altLang="en-US" sz="1800" baseline="-25000" dirty="0" smtClean="0"/>
              </a:p>
              <a:p>
                <a:pPr>
                  <a:lnSpc>
                    <a:spcPct val="80000"/>
                  </a:lnSpc>
                </a:pPr>
                <a:endParaRPr lang="en-US" altLang="en-US" sz="1800" baseline="-25000" dirty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6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16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b="0" i="0" smtClean="0">
                        <a:latin typeface="Cambria Math"/>
                      </a:rPr>
                      <m:t> </m:t>
                    </m:r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en-US" sz="16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en-US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en-US" sz="16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1600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altLang="en-US" sz="1600" b="0" i="1" smtClean="0">
                                      <a:latin typeface="Cambria Math"/>
                                    </a:rPr>
                                    <m:t>19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en-US" sz="1600" b="0" i="1" smtClean="0">
                                      <a:latin typeface="Cambria Math"/>
                                    </a:rPr>
                                    <m:t>29</m:t>
                                  </m:r>
                                </m:e>
                                <m:e>
                                  <m:r>
                                    <a:rPr lang="en-US" altLang="en-US" sz="1600" b="0" i="1" smtClean="0">
                                      <a:latin typeface="Cambria Math"/>
                                    </a:rPr>
                                    <m:t>41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altLang="en-US" sz="1600" dirty="0" smtClean="0"/>
                  <a:t>   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16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i="1" dirty="0" smtClean="0"/>
                  <a:t>Complexity?</a:t>
                </a:r>
              </a:p>
            </p:txBody>
          </p:sp>
        </mc:Choice>
        <mc:Fallback xmlns=""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85800" y="1676400"/>
                <a:ext cx="3276600" cy="2743200"/>
              </a:xfrm>
              <a:blipFill rotWithShape="1">
                <a:blip r:embed="rId2"/>
                <a:stretch>
                  <a:fillRect l="-1304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2400" dirty="0" smtClean="0"/>
              <a:t>MATRIX MULTIPLICATION: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503003"/>
            <a:ext cx="4935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For each element on right side, </a:t>
            </a:r>
          </a:p>
          <a:p>
            <a:r>
              <a:rPr lang="en-US" i="1" dirty="0" smtClean="0"/>
              <a:t>O(n) additions as in </a:t>
            </a:r>
            <a:r>
              <a:rPr lang="en-US" i="1" dirty="0" err="1" smtClean="0"/>
              <a:t>eq</a:t>
            </a:r>
            <a:r>
              <a:rPr lang="en-US" i="1" dirty="0" smtClean="0"/>
              <a:t> 1: one for loop</a:t>
            </a:r>
          </a:p>
          <a:p>
            <a:r>
              <a:rPr lang="en-US" i="1" dirty="0"/>
              <a:t> </a:t>
            </a:r>
            <a:r>
              <a:rPr lang="en-US" i="1" dirty="0" smtClean="0"/>
              <a:t> How many elements are in matrix C?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74167" y="5257800"/>
            <a:ext cx="3281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i="1" baseline="30000" dirty="0" smtClean="0"/>
              <a:t>2</a:t>
            </a:r>
            <a:endParaRPr lang="en-US" i="1" baseline="30000" dirty="0"/>
          </a:p>
          <a:p>
            <a:r>
              <a:rPr lang="en-US" dirty="0" smtClean="0"/>
              <a:t>Total complexity = O(n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 bwMode="auto">
              <a:xfrm>
                <a:off x="4800600" y="1759803"/>
                <a:ext cx="3276600" cy="274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1800" kern="0" dirty="0" smtClean="0"/>
                  <a:t>Matrix addition: O(n</a:t>
                </a:r>
                <a:r>
                  <a:rPr lang="en-US" altLang="en-US" sz="1800" kern="0" baseline="30000" dirty="0" smtClean="0"/>
                  <a:t>2</a:t>
                </a:r>
                <a:r>
                  <a:rPr lang="en-US" altLang="en-US" sz="1800" kern="0" dirty="0" smtClean="0"/>
                  <a:t>)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800" kern="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kern="0" dirty="0" smtClean="0"/>
                  <a:t>C</a:t>
                </a:r>
                <a14:m>
                  <m:oMath xmlns:m="http://schemas.openxmlformats.org/officeDocument/2006/math">
                    <m:r>
                      <a:rPr lang="en-US" altLang="en-US" sz="1800" i="1" kern="0" smtClean="0">
                        <a:latin typeface="Cambria Math"/>
                      </a:rPr>
                      <m:t>=</m:t>
                    </m:r>
                    <m:r>
                      <a:rPr lang="en-US" altLang="en-US" sz="1800" i="1" kern="0" smtClean="0">
                        <a:latin typeface="Cambria Math"/>
                      </a:rPr>
                      <m:t>𝐴</m:t>
                    </m:r>
                    <m:r>
                      <a:rPr lang="en-US" altLang="en-US" sz="1800" i="1">
                        <a:latin typeface="Cambria Math"/>
                      </a:rPr>
                      <m:t>⊕</m:t>
                    </m:r>
                    <m:r>
                      <a:rPr lang="en-US" altLang="en-US" sz="1800" i="1" kern="0" smtClean="0">
                        <a:latin typeface="Cambria Math"/>
                      </a:rPr>
                      <m:t>𝐵</m:t>
                    </m:r>
                  </m:oMath>
                </a14:m>
                <a:endParaRPr lang="en-US" altLang="en-US" sz="1800" kern="0" dirty="0" smtClean="0"/>
              </a:p>
              <a:p>
                <a:pPr>
                  <a:lnSpc>
                    <a:spcPct val="80000"/>
                  </a:lnSpc>
                </a:pPr>
                <a:endParaRPr lang="en-US" altLang="en-US" sz="1800" kern="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kern="0" dirty="0" err="1"/>
                  <a:t>C</a:t>
                </a:r>
                <a:r>
                  <a:rPr lang="en-US" altLang="en-US" sz="1800" kern="0" baseline="-25000" dirty="0" err="1" smtClean="0"/>
                  <a:t>ij</a:t>
                </a:r>
                <a:r>
                  <a:rPr lang="en-US" altLang="en-US" sz="1800" kern="0" dirty="0" smtClean="0"/>
                  <a:t> =  </a:t>
                </a:r>
                <a:r>
                  <a:rPr lang="en-US" altLang="en-US" sz="1800" kern="0" baseline="-25000" dirty="0" smtClean="0"/>
                  <a:t> </a:t>
                </a:r>
                <a:r>
                  <a:rPr lang="en-US" altLang="en-US" sz="1800" kern="0" dirty="0" err="1" smtClean="0"/>
                  <a:t>A</a:t>
                </a:r>
                <a:r>
                  <a:rPr lang="en-US" altLang="en-US" sz="1800" kern="0" baseline="-25000" dirty="0" err="1" smtClean="0"/>
                  <a:t>ij</a:t>
                </a:r>
                <a:r>
                  <a:rPr lang="en-US" altLang="en-US" sz="1800" kern="0" dirty="0" smtClean="0"/>
                  <a:t> + </a:t>
                </a:r>
                <a:r>
                  <a:rPr lang="en-US" altLang="en-US" sz="1800" kern="0" dirty="0" err="1" smtClean="0"/>
                  <a:t>B</a:t>
                </a:r>
                <a:r>
                  <a:rPr lang="en-US" altLang="en-US" sz="1800" kern="0" baseline="-25000" dirty="0" err="1"/>
                  <a:t>i</a:t>
                </a:r>
                <a:r>
                  <a:rPr lang="en-US" altLang="en-US" sz="1800" kern="0" baseline="-25000" dirty="0" err="1" smtClean="0"/>
                  <a:t>j</a:t>
                </a:r>
                <a:r>
                  <a:rPr lang="en-US" altLang="en-US" sz="1800" kern="0" baseline="-25000" dirty="0" smtClean="0"/>
                  <a:t> </a:t>
                </a:r>
                <a:r>
                  <a:rPr lang="en-US" altLang="en-US" sz="1800" kern="0" dirty="0" smtClean="0"/>
                  <a:t>. . . (1)</a:t>
                </a:r>
                <a:endParaRPr lang="en-US" altLang="en-US" sz="1800" kern="0" baseline="-25000" dirty="0" smtClean="0"/>
              </a:p>
              <a:p>
                <a:pPr marL="0" indent="0">
                  <a:lnSpc>
                    <a:spcPct val="80000"/>
                  </a:lnSpc>
                  <a:buFontTx/>
                  <a:buNone/>
                </a:pPr>
                <a:endParaRPr lang="en-US" altLang="en-US" sz="1800" kern="0" baseline="-250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1800" i="1" kern="0" dirty="0" smtClean="0"/>
                  <a:t>|2   3|  +  |1   5|   =  |3   8  |</a:t>
                </a:r>
                <a:endParaRPr lang="en-US" altLang="en-US" sz="1800" i="1" kern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1800" i="1" kern="0" dirty="0" smtClean="0"/>
                  <a:t>|4   7|       |2   3</a:t>
                </a:r>
                <a:r>
                  <a:rPr lang="en-US" altLang="en-US" sz="1800" i="1" kern="0" smtClean="0"/>
                  <a:t>|        </a:t>
                </a:r>
                <a:r>
                  <a:rPr lang="en-US" altLang="en-US" sz="1800" i="1" kern="0" dirty="0" smtClean="0"/>
                  <a:t>|6   10|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i="1" kern="0" dirty="0" smtClean="0"/>
                  <a:t>Complexity</a:t>
                </a:r>
                <a:r>
                  <a:rPr lang="en-US" altLang="en-US" sz="1800" i="1" kern="0" dirty="0" smtClean="0"/>
                  <a:t>?  4 additions -&gt; O(n</a:t>
                </a:r>
                <a:r>
                  <a:rPr lang="en-US" altLang="en-US" sz="1800" i="1" kern="0" baseline="30000" dirty="0" smtClean="0"/>
                  <a:t>2</a:t>
                </a:r>
                <a:r>
                  <a:rPr lang="en-US" altLang="en-US" sz="1800" i="1" kern="0" dirty="0" smtClean="0"/>
                  <a:t>)</a:t>
                </a:r>
                <a:endParaRPr lang="en-US" altLang="en-US" sz="1800" kern="0" dirty="0" smtClean="0"/>
              </a:p>
              <a:p>
                <a:pPr>
                  <a:lnSpc>
                    <a:spcPct val="80000"/>
                  </a:lnSpc>
                </a:pPr>
                <a:endParaRPr lang="en-US" altLang="en-US" sz="1800" kern="0" dirty="0"/>
              </a:p>
              <a:p>
                <a:pPr>
                  <a:lnSpc>
                    <a:spcPct val="80000"/>
                  </a:lnSpc>
                </a:pPr>
                <a:endParaRPr lang="en-US" altLang="en-US" sz="1800" i="1" kern="0" dirty="0" smtClean="0"/>
              </a:p>
            </p:txBody>
          </p:sp>
        </mc:Choice>
        <mc:Fallback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1759803"/>
                <a:ext cx="3276600" cy="2743200"/>
              </a:xfrm>
              <a:prstGeom prst="rect">
                <a:avLst/>
              </a:prstGeom>
              <a:blipFill rotWithShape="0">
                <a:blip r:embed="rId3"/>
                <a:stretch>
                  <a:fillRect l="-1676" t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6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09600" y="990600"/>
                <a:ext cx="7772400" cy="57150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800" dirty="0" smtClean="0"/>
                  <a:t>Naïve multiplication: O(N</a:t>
                </a:r>
                <a:r>
                  <a:rPr lang="en-US" altLang="en-US" sz="1800" baseline="30000" dirty="0" smtClean="0"/>
                  <a:t>3</a:t>
                </a:r>
                <a:r>
                  <a:rPr lang="en-US" altLang="en-US" sz="1800" dirty="0" smtClean="0"/>
                  <a:t>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 smtClean="0"/>
                  <a:t>D&amp;C:  Divide each matrix into 2x2 parts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800" dirty="0" smtClean="0"/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en-US" sz="1800" b="0" i="1" baseline="-25000" smtClean="0">
                                  <a:latin typeface="Cambria Math"/>
                                </a:rPr>
                                <m:t>11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en-US" sz="1800" b="0" i="1" baseline="-25000" smtClean="0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en-US" sz="1800" b="0" i="1" baseline="-25000" smtClean="0">
                                  <a:latin typeface="Cambria Math"/>
                                </a:rPr>
                                <m:t>21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en-US" sz="1800" b="0" i="1" baseline="-25000" smtClean="0">
                                  <a:latin typeface="Cambria Math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800" b="0" i="0" smtClean="0">
                        <a:latin typeface="Cambria Math"/>
                      </a:rPr>
                      <m:t> </m:t>
                    </m:r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18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en-US" sz="1800" b="0" i="1" baseline="-25000" smtClean="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en-US" altLang="en-US" sz="18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en-US" sz="1800" b="0" i="1" baseline="-25000" smtClean="0">
                                      <a:latin typeface="Cambria Math"/>
                                    </a:rPr>
                                    <m:t>12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en-US" sz="18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en-US" sz="1800" b="0" i="1" baseline="-25000" smtClean="0">
                                      <a:latin typeface="Cambria Math"/>
                                    </a:rPr>
                                    <m:t>21</m:t>
                                  </m:r>
                                </m:e>
                                <m:e>
                                  <m:r>
                                    <a:rPr lang="en-US" altLang="en-US" sz="18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en-US" sz="1800" b="0" i="1" baseline="-25000" smtClean="0">
                                      <a:latin typeface="Cambria Math"/>
                                    </a:rPr>
                                    <m:t>22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en-US" sz="18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18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altLang="en-US" sz="1800" b="0" i="1" baseline="-25000" smtClean="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en-US" altLang="en-US" sz="18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altLang="en-US" sz="1800" b="0" i="1" baseline="-25000" smtClean="0">
                                      <a:latin typeface="Cambria Math"/>
                                    </a:rPr>
                                    <m:t>12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en-US" sz="18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altLang="en-US" sz="1800" b="0" i="1" baseline="-25000" smtClean="0">
                                      <a:latin typeface="Cambria Math"/>
                                    </a:rPr>
                                    <m:t>21</m:t>
                                  </m:r>
                                </m:e>
                                <m:e>
                                  <m:r>
                                    <a:rPr lang="en-US" altLang="en-US" sz="18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altLang="en-US" sz="1800" b="0" i="1" baseline="-25000" smtClean="0">
                                      <a:latin typeface="Cambria Math"/>
                                    </a:rPr>
                                    <m:t>22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altLang="en-US" sz="1800" dirty="0" smtClean="0"/>
                  <a:t>    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1800" dirty="0" smtClean="0"/>
                  <a:t>   C</a:t>
                </a:r>
                <a14:m>
                  <m:oMath xmlns:m="http://schemas.openxmlformats.org/officeDocument/2006/math">
                    <m:r>
                      <a:rPr lang="en-US" altLang="en-US" sz="1800" b="0" i="1" baseline="-25000" smtClean="0">
                        <a:latin typeface="Cambria Math"/>
                      </a:rPr>
                      <m:t>11</m:t>
                    </m:r>
                    <m:r>
                      <a:rPr lang="en-US" altLang="en-US" sz="1800" b="0" i="1" smtClean="0">
                        <a:latin typeface="Cambria Math"/>
                      </a:rPr>
                      <m:t>=</m:t>
                    </m:r>
                    <m:r>
                      <m:rPr>
                        <m:brk m:alnAt="7"/>
                      </m:rPr>
                      <a:rPr lang="en-US" altLang="en-US" sz="1800" b="0" i="1" smtClean="0">
                        <a:latin typeface="Cambria Math"/>
                      </a:rPr>
                      <m:t>𝐴</m:t>
                    </m:r>
                    <m:r>
                      <a:rPr lang="en-US" altLang="en-US" sz="1800" b="0" i="1" baseline="-25000" smtClean="0">
                        <a:latin typeface="Cambria Math"/>
                      </a:rPr>
                      <m:t>11</m:t>
                    </m:r>
                    <m:r>
                      <a:rPr lang="en-US" altLang="en-US" sz="1800" b="0" i="1" smtClean="0">
                        <a:latin typeface="Cambria Math"/>
                      </a:rPr>
                      <m:t>⨂</m:t>
                    </m:r>
                    <m:r>
                      <a:rPr lang="en-US" altLang="en-US" sz="1800" b="0" i="1" smtClean="0">
                        <a:latin typeface="Cambria Math"/>
                      </a:rPr>
                      <m:t>𝐵</m:t>
                    </m:r>
                    <m:r>
                      <a:rPr lang="en-US" altLang="en-US" sz="1800" b="0" i="1" baseline="-25000" smtClean="0">
                        <a:latin typeface="Cambria Math"/>
                      </a:rPr>
                      <m:t>11   </m:t>
                    </m:r>
                    <m:r>
                      <a:rPr lang="en-US" altLang="en-US" sz="1800" b="0" i="1" smtClean="0">
                        <a:latin typeface="Cambria Math"/>
                      </a:rPr>
                      <m:t>⊕   </m:t>
                    </m:r>
                    <m:r>
                      <a:rPr lang="en-US" altLang="en-US" sz="1800" b="0" i="1" smtClean="0">
                        <a:latin typeface="Cambria Math"/>
                      </a:rPr>
                      <m:t>𝐴</m:t>
                    </m:r>
                    <m:r>
                      <a:rPr lang="en-US" altLang="en-US" sz="1800" b="0" i="1" baseline="-25000" smtClean="0">
                        <a:latin typeface="Cambria Math"/>
                      </a:rPr>
                      <m:t>12</m:t>
                    </m:r>
                    <m:r>
                      <a:rPr lang="en-US" altLang="en-US" sz="1800" b="0" i="1" smtClean="0">
                        <a:latin typeface="Cambria Math"/>
                      </a:rPr>
                      <m:t>⨂</m:t>
                    </m:r>
                    <m:r>
                      <a:rPr lang="en-US" altLang="en-US" sz="1800" b="0" i="1" smtClean="0">
                        <a:latin typeface="Cambria Math"/>
                      </a:rPr>
                      <m:t>𝐵</m:t>
                    </m:r>
                    <m:r>
                      <a:rPr lang="en-US" altLang="en-US" sz="1800" b="0" i="1" baseline="-25000" smtClean="0">
                        <a:latin typeface="Cambria Math"/>
                      </a:rPr>
                      <m:t>21</m:t>
                    </m:r>
                  </m:oMath>
                </a14:m>
                <a:endParaRPr lang="en-US" altLang="en-US" sz="1800" baseline="-25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1800" dirty="0" smtClean="0"/>
                  <a:t>    . . . . . 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1800" dirty="0" smtClean="0"/>
                  <a:t>… and four such equations, to obtain all 4 parts of </a:t>
                </a:r>
                <a:r>
                  <a:rPr lang="en-US" altLang="en-US" sz="1800" i="1" dirty="0" smtClean="0"/>
                  <a:t>C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 smtClean="0"/>
                  <a:t>Divide two square matrices into 4 parts, each of size n/2, and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 smtClean="0"/>
                  <a:t>recursively multiply (n/2  x  n/2) </a:t>
                </a:r>
                <a:r>
                  <a:rPr lang="en-US" altLang="en-US" sz="1800" dirty="0" smtClean="0"/>
                  <a:t>matrices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– note, these are matrix multiplication – by recursive calls</a:t>
                </a:r>
                <a:endParaRPr lang="en-US" altLang="en-US" sz="18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 smtClean="0"/>
                  <a:t>and add resulting (n/2  x  n/2) </a:t>
                </a:r>
                <a:r>
                  <a:rPr lang="en-US" altLang="en-US" sz="1800" dirty="0" smtClean="0"/>
                  <a:t>matrices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– note, matrix-adds, </a:t>
                </a:r>
                <a:r>
                  <a:rPr lang="en-US" altLang="en-US" sz="1800" i="1" dirty="0" smtClean="0"/>
                  <a:t>not </a:t>
                </a:r>
                <a:r>
                  <a:rPr lang="en-US" altLang="en-US" sz="1800" dirty="0" smtClean="0"/>
                  <a:t>by recursive calls</a:t>
                </a:r>
                <a:endParaRPr lang="en-US" altLang="en-US" sz="18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 smtClean="0"/>
                  <a:t>then put them back to their respective places.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i="1" dirty="0" smtClean="0"/>
                  <a:t>How do you terminate recursion?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8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 smtClean="0"/>
                  <a:t>Eight </a:t>
                </a:r>
                <a:r>
                  <a:rPr lang="en-US" altLang="en-US" sz="1800" u="sng" dirty="0" smtClean="0"/>
                  <a:t>recursive</a:t>
                </a:r>
                <a:r>
                  <a:rPr lang="en-US" altLang="en-US" sz="1800" dirty="0" smtClean="0"/>
                  <a:t> calls,    </a:t>
                </a:r>
                <a:r>
                  <a:rPr lang="en-US" altLang="en-US" sz="2400" b="1" dirty="0" smtClean="0"/>
                  <a:t>+</a:t>
                </a:r>
                <a:r>
                  <a:rPr lang="en-US" altLang="en-US" sz="1800" dirty="0" smtClean="0"/>
                  <a:t>    O(n</a:t>
                </a:r>
                <a:r>
                  <a:rPr lang="en-US" altLang="en-US" sz="1800" baseline="30000" dirty="0" smtClean="0"/>
                  <a:t>2</a:t>
                </a:r>
                <a:r>
                  <a:rPr lang="en-US" altLang="en-US" sz="1800" dirty="0" smtClean="0"/>
                  <a:t>) overhead for </a:t>
                </a:r>
                <a:r>
                  <a:rPr lang="en-US" altLang="en-US" sz="1800" i="1" dirty="0" smtClean="0"/>
                  <a:t>four</a:t>
                </a:r>
                <a:r>
                  <a:rPr lang="en-US" altLang="en-US" sz="1800" dirty="0" smtClean="0"/>
                  <a:t>  (n/2 x n/2) additions.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 smtClean="0"/>
                  <a:t>	T(n) = 8T(n/2) + O(n</a:t>
                </a:r>
                <a:r>
                  <a:rPr lang="en-US" altLang="en-US" sz="1800" baseline="30000" dirty="0" smtClean="0"/>
                  <a:t>2</a:t>
                </a:r>
                <a:r>
                  <a:rPr lang="en-US" altLang="en-US" sz="1800" dirty="0" smtClean="0"/>
                  <a:t>).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altLang="en-US" sz="18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 smtClean="0"/>
                  <a:t>Solution [case a &gt;b</a:t>
                </a:r>
                <a:r>
                  <a:rPr lang="en-US" altLang="en-US" sz="1800" baseline="30000" dirty="0"/>
                  <a:t>i</a:t>
                </a:r>
                <a:r>
                  <a:rPr lang="en-US" altLang="en-US" sz="1800" dirty="0" smtClean="0"/>
                  <a:t>]: T(n) = O(n^ </a:t>
                </a:r>
                <a:r>
                  <a:rPr lang="en-US" altLang="en-US" sz="1800" baseline="30000" dirty="0" err="1" smtClean="0"/>
                  <a:t>log</a:t>
                </a:r>
                <a:r>
                  <a:rPr lang="en-US" altLang="en-US" sz="1800" baseline="-25000" dirty="0" err="1" smtClean="0"/>
                  <a:t>b</a:t>
                </a:r>
                <a:r>
                  <a:rPr lang="en-US" altLang="en-US" sz="1800" baseline="30000" dirty="0" err="1" smtClean="0"/>
                  <a:t>a</a:t>
                </a:r>
                <a:r>
                  <a:rPr lang="en-US" altLang="en-US" sz="1800" dirty="0" smtClean="0"/>
                  <a:t>) = </a:t>
                </a:r>
                <a:r>
                  <a:rPr lang="en-US" altLang="en-US" sz="1800" dirty="0"/>
                  <a:t>O(n^ </a:t>
                </a:r>
                <a:r>
                  <a:rPr lang="en-US" altLang="en-US" sz="1800" baseline="30000" dirty="0" smtClean="0"/>
                  <a:t>log</a:t>
                </a:r>
                <a:r>
                  <a:rPr lang="en-US" altLang="en-US" sz="1800" baseline="-25000" dirty="0"/>
                  <a:t>2</a:t>
                </a:r>
                <a:r>
                  <a:rPr lang="en-US" altLang="en-US" sz="1800" baseline="30000" dirty="0" smtClean="0"/>
                  <a:t>8</a:t>
                </a:r>
                <a:r>
                  <a:rPr lang="en-US" altLang="en-US" sz="1800" dirty="0" smtClean="0"/>
                  <a:t>) = O(n</a:t>
                </a:r>
                <a:r>
                  <a:rPr lang="en-US" altLang="en-US" sz="1800" baseline="30000" dirty="0" smtClean="0"/>
                  <a:t>3</a:t>
                </a:r>
                <a:r>
                  <a:rPr lang="en-US" altLang="en-US" sz="1800" dirty="0" smtClean="0"/>
                  <a:t>)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8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altLang="en-US" sz="2000" b="1" i="1" dirty="0" smtClean="0"/>
              </a:p>
            </p:txBody>
          </p:sp>
        </mc:Choice>
        <mc:Fallback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09600" y="990600"/>
                <a:ext cx="7772400" cy="5715000"/>
              </a:xfrm>
              <a:blipFill rotWithShape="0">
                <a:blip r:embed="rId2"/>
                <a:stretch>
                  <a:fillRect l="-627" t="-1601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altLang="en-US" sz="2400" dirty="0" smtClean="0"/>
              <a:t>MATRIX MULTIPLICATION: </a:t>
            </a:r>
            <a:r>
              <a:rPr lang="en-US" altLang="en-US" sz="2400" i="1" dirty="0" smtClean="0"/>
              <a:t>D&amp;C</a:t>
            </a:r>
            <a:r>
              <a:rPr lang="en-US" altLang="en-US" sz="2400" dirty="0" smtClean="0"/>
              <a:t> STRATEGY</a:t>
            </a:r>
          </a:p>
        </p:txBody>
      </p:sp>
    </p:spTree>
    <p:extLst>
      <p:ext uri="{BB962C8B-B14F-4D97-AF65-F5344CB8AC3E}">
        <p14:creationId xmlns:p14="http://schemas.microsoft.com/office/powerpoint/2010/main" val="36553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i="1" dirty="0" err="1" smtClean="0"/>
              <a:t>Strassen’s</a:t>
            </a:r>
            <a:r>
              <a:rPr lang="en-US" altLang="en-US" sz="1800" i="1" dirty="0" smtClean="0"/>
              <a:t> algorithm</a:t>
            </a:r>
            <a:r>
              <a:rPr lang="en-US" altLang="en-US" sz="1800" dirty="0" smtClean="0"/>
              <a:t>;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rewrite multiplication formula reducing recursive calls to 7 from 8.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43415" y="304800"/>
            <a:ext cx="7772400" cy="838200"/>
          </a:xfrm>
        </p:spPr>
        <p:txBody>
          <a:bodyPr/>
          <a:lstStyle/>
          <a:p>
            <a:r>
              <a:rPr lang="en-US" altLang="en-US" sz="2400" dirty="0" smtClean="0"/>
              <a:t>MATRIX MULTIPLICATION: </a:t>
            </a:r>
            <a:r>
              <a:rPr lang="en-US" altLang="en-US" sz="2400" i="1" dirty="0" smtClean="0"/>
              <a:t>new D&amp;C </a:t>
            </a:r>
            <a:r>
              <a:rPr lang="en-US" altLang="en-US" sz="2400" dirty="0" smtClean="0"/>
              <a:t>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04385" y="2362200"/>
                <a:ext cx="3429272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M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 = (A</a:t>
                </a:r>
                <a:r>
                  <a:rPr lang="en-US" sz="1800" baseline="-25000" dirty="0" smtClean="0"/>
                  <a:t>12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⊖</m:t>
                    </m:r>
                  </m:oMath>
                </a14:m>
                <a:r>
                  <a:rPr lang="en-US" sz="1800" dirty="0" smtClean="0"/>
                  <a:t> A </a:t>
                </a:r>
                <a:r>
                  <a:rPr lang="en-US" sz="1800" baseline="-25000" dirty="0" smtClean="0"/>
                  <a:t>22</a:t>
                </a:r>
                <a:r>
                  <a:rPr lang="en-US" sz="18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⨂</m:t>
                    </m:r>
                  </m:oMath>
                </a14:m>
                <a:r>
                  <a:rPr lang="en-US" sz="1800" dirty="0" smtClean="0"/>
                  <a:t> (B</a:t>
                </a:r>
                <a:r>
                  <a:rPr lang="en-US" sz="1800" baseline="-25000" dirty="0" smtClean="0"/>
                  <a:t>21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   B</a:t>
                </a:r>
                <a:r>
                  <a:rPr lang="en-US" sz="1800" baseline="-25000" dirty="0" smtClean="0"/>
                  <a:t>22</a:t>
                </a:r>
                <a:r>
                  <a:rPr lang="en-US" sz="1800" dirty="0" smtClean="0"/>
                  <a:t>)</a:t>
                </a:r>
                <a:endParaRPr lang="en-US" dirty="0"/>
              </a:p>
              <a:p>
                <a:r>
                  <a:rPr lang="en-US" sz="1800" dirty="0" smtClean="0"/>
                  <a:t>M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(A</a:t>
                </a:r>
                <a:r>
                  <a:rPr lang="en-US" sz="1800" baseline="-25000" dirty="0" smtClean="0"/>
                  <a:t>11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 A </a:t>
                </a:r>
                <a:r>
                  <a:rPr lang="en-US" sz="1800" baseline="-25000" dirty="0" smtClean="0"/>
                  <a:t>22</a:t>
                </a:r>
                <a:r>
                  <a:rPr lang="en-US" sz="18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⨂</m:t>
                    </m:r>
                  </m:oMath>
                </a14:m>
                <a:r>
                  <a:rPr lang="en-US" sz="1800" dirty="0" smtClean="0"/>
                  <a:t> (B</a:t>
                </a:r>
                <a:r>
                  <a:rPr lang="en-US" sz="1800" baseline="-25000" dirty="0"/>
                  <a:t>1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   B</a:t>
                </a:r>
                <a:r>
                  <a:rPr lang="en-US" sz="1800" baseline="-25000" dirty="0" smtClean="0"/>
                  <a:t>22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smtClean="0"/>
                  <a:t>M</a:t>
                </a:r>
                <a:r>
                  <a:rPr lang="en-US" sz="1800" baseline="-25000" dirty="0" smtClean="0"/>
                  <a:t>3</a:t>
                </a:r>
                <a:r>
                  <a:rPr lang="en-US" sz="1800" dirty="0" smtClean="0"/>
                  <a:t> = (A</a:t>
                </a:r>
                <a:r>
                  <a:rPr lang="en-US" sz="1800" baseline="-25000" dirty="0" smtClean="0"/>
                  <a:t>12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⊖</m:t>
                    </m:r>
                  </m:oMath>
                </a14:m>
                <a:r>
                  <a:rPr lang="en-US" sz="1800" dirty="0" smtClean="0"/>
                  <a:t> A </a:t>
                </a:r>
                <a:r>
                  <a:rPr lang="en-US" sz="1800" baseline="-25000" dirty="0" smtClean="0"/>
                  <a:t>21</a:t>
                </a:r>
                <a:r>
                  <a:rPr lang="en-US" sz="18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⨂</m:t>
                    </m:r>
                  </m:oMath>
                </a14:m>
                <a:r>
                  <a:rPr lang="en-US" sz="1800" dirty="0" smtClean="0"/>
                  <a:t> (B</a:t>
                </a:r>
                <a:r>
                  <a:rPr lang="en-US" sz="1800" baseline="-25000" dirty="0"/>
                  <a:t>1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   B</a:t>
                </a:r>
                <a:r>
                  <a:rPr lang="en-US" sz="1800" baseline="-25000" dirty="0"/>
                  <a:t>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smtClean="0"/>
                  <a:t>M</a:t>
                </a:r>
                <a:r>
                  <a:rPr lang="en-US" sz="1800" baseline="-25000" dirty="0"/>
                  <a:t>4</a:t>
                </a:r>
                <a:r>
                  <a:rPr lang="en-US" sz="1800" dirty="0" smtClean="0"/>
                  <a:t> = (A</a:t>
                </a:r>
                <a:r>
                  <a:rPr lang="en-US" sz="1800" baseline="-25000" dirty="0" smtClean="0"/>
                  <a:t>11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A</a:t>
                </a:r>
                <a:r>
                  <a:rPr lang="en-US" sz="1800" baseline="-25000" dirty="0" smtClean="0"/>
                  <a:t>12</a:t>
                </a:r>
                <a:r>
                  <a:rPr lang="en-US" sz="18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⨂</m:t>
                    </m:r>
                  </m:oMath>
                </a14:m>
                <a:r>
                  <a:rPr lang="en-US" sz="1800" dirty="0" smtClean="0"/>
                  <a:t> (B</a:t>
                </a:r>
                <a:r>
                  <a:rPr lang="en-US" sz="1800" baseline="-25000" dirty="0"/>
                  <a:t>2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smtClean="0"/>
                  <a:t>M</a:t>
                </a:r>
                <a:r>
                  <a:rPr lang="en-US" sz="1800" baseline="-25000" dirty="0"/>
                  <a:t>5</a:t>
                </a:r>
                <a:r>
                  <a:rPr lang="en-US" sz="1800" dirty="0" smtClean="0"/>
                  <a:t> = (A</a:t>
                </a:r>
                <a:r>
                  <a:rPr lang="en-US" sz="1800" baseline="-25000" dirty="0" smtClean="0"/>
                  <a:t>11</a:t>
                </a:r>
                <a:r>
                  <a:rPr lang="en-US" sz="18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⨂</m:t>
                    </m:r>
                  </m:oMath>
                </a14:m>
                <a:r>
                  <a:rPr lang="en-US" sz="1800" dirty="0" smtClean="0"/>
                  <a:t> (B</a:t>
                </a:r>
                <a:r>
                  <a:rPr lang="en-US" sz="1800" baseline="-25000" dirty="0" smtClean="0"/>
                  <a:t>1</a:t>
                </a:r>
                <a:r>
                  <a:rPr lang="en-US" sz="1800" baseline="-25000" dirty="0"/>
                  <a:t>2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⊖</m:t>
                    </m:r>
                  </m:oMath>
                </a14:m>
                <a:r>
                  <a:rPr lang="en-US" sz="1800" dirty="0" smtClean="0"/>
                  <a:t> B</a:t>
                </a:r>
                <a:r>
                  <a:rPr lang="en-US" sz="1800" baseline="-25000" dirty="0"/>
                  <a:t>2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smtClean="0"/>
                  <a:t>M</a:t>
                </a:r>
                <a:r>
                  <a:rPr lang="en-US" sz="1800" baseline="-25000" dirty="0"/>
                  <a:t>6</a:t>
                </a:r>
                <a:r>
                  <a:rPr lang="en-US" sz="1800" dirty="0" smtClean="0"/>
                  <a:t> = (A</a:t>
                </a:r>
                <a:r>
                  <a:rPr lang="en-US" sz="1800" baseline="-25000" dirty="0"/>
                  <a:t>2</a:t>
                </a:r>
                <a:r>
                  <a:rPr lang="en-US" sz="18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⨂</m:t>
                    </m:r>
                  </m:oMath>
                </a14:m>
                <a:r>
                  <a:rPr lang="en-US" sz="1800" dirty="0" smtClean="0"/>
                  <a:t> (B</a:t>
                </a:r>
                <a:r>
                  <a:rPr lang="en-US" sz="1800" baseline="-25000" dirty="0" smtClean="0"/>
                  <a:t>21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⊖</m:t>
                    </m:r>
                  </m:oMath>
                </a14:m>
                <a:r>
                  <a:rPr lang="en-US" sz="1800" dirty="0" smtClean="0"/>
                  <a:t> B</a:t>
                </a:r>
                <a:r>
                  <a:rPr lang="en-US" sz="1800" baseline="-25000" dirty="0" smtClean="0"/>
                  <a:t>11</a:t>
                </a:r>
                <a:r>
                  <a:rPr lang="en-US" sz="1800" dirty="0" smtClean="0"/>
                  <a:t>)</a:t>
                </a:r>
                <a:endParaRPr lang="en-US" sz="1800" dirty="0"/>
              </a:p>
              <a:p>
                <a:r>
                  <a:rPr lang="en-US" sz="1800" dirty="0" smtClean="0"/>
                  <a:t>M</a:t>
                </a:r>
                <a:r>
                  <a:rPr lang="en-US" sz="1800" baseline="-25000" dirty="0"/>
                  <a:t>7</a:t>
                </a:r>
                <a:r>
                  <a:rPr lang="en-US" sz="1800" dirty="0" smtClean="0"/>
                  <a:t> = (A</a:t>
                </a:r>
                <a:r>
                  <a:rPr lang="en-US" sz="1800" baseline="-25000" dirty="0"/>
                  <a:t>2</a:t>
                </a:r>
                <a:r>
                  <a:rPr lang="en-US" sz="18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A </a:t>
                </a:r>
                <a:r>
                  <a:rPr lang="en-US" sz="1800" baseline="-25000" dirty="0"/>
                  <a:t>2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⨂</m:t>
                    </m:r>
                  </m:oMath>
                </a14:m>
                <a:r>
                  <a:rPr lang="en-US" sz="1800" dirty="0" smtClean="0"/>
                  <a:t> (B</a:t>
                </a:r>
                <a:r>
                  <a:rPr lang="en-US" sz="1800" baseline="-25000" dirty="0" smtClean="0"/>
                  <a:t>11</a:t>
                </a:r>
                <a:r>
                  <a:rPr lang="en-US" sz="1800" dirty="0" smtClean="0"/>
                  <a:t>)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5" y="2362200"/>
                <a:ext cx="3429272" cy="2031325"/>
              </a:xfrm>
              <a:prstGeom prst="rect">
                <a:avLst/>
              </a:prstGeom>
              <a:blipFill rotWithShape="0">
                <a:blip r:embed="rId2"/>
                <a:stretch>
                  <a:fillRect l="-1601" t="-1802" r="-534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53000" y="2819400"/>
                <a:ext cx="289444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C</a:t>
                </a:r>
                <a:r>
                  <a:rPr lang="en-US" sz="1800" baseline="-25000" dirty="0" smtClean="0"/>
                  <a:t>11</a:t>
                </a:r>
                <a:r>
                  <a:rPr lang="en-US" sz="1800" dirty="0" smtClean="0"/>
                  <a:t> = M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 M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⊖</m:t>
                    </m:r>
                  </m:oMath>
                </a14:m>
                <a:r>
                  <a:rPr lang="en-US" sz="1800" dirty="0" smtClean="0"/>
                  <a:t> M</a:t>
                </a:r>
                <a:r>
                  <a:rPr lang="en-US" sz="1800" baseline="-25000" dirty="0" smtClean="0"/>
                  <a:t>4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 M</a:t>
                </a:r>
                <a:r>
                  <a:rPr lang="en-US" sz="1800" baseline="-25000" dirty="0" smtClean="0"/>
                  <a:t>6</a:t>
                </a:r>
              </a:p>
              <a:p>
                <a:r>
                  <a:rPr lang="en-US" sz="1800" dirty="0" smtClean="0"/>
                  <a:t>C</a:t>
                </a:r>
                <a:r>
                  <a:rPr lang="en-US" sz="1800" baseline="-25000" dirty="0" smtClean="0"/>
                  <a:t>12</a:t>
                </a:r>
                <a:r>
                  <a:rPr lang="en-US" sz="1800" dirty="0" smtClean="0"/>
                  <a:t> = M</a:t>
                </a:r>
                <a:r>
                  <a:rPr lang="en-US" sz="1800" baseline="-25000" dirty="0" smtClean="0"/>
                  <a:t>4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 M</a:t>
                </a:r>
                <a:r>
                  <a:rPr lang="en-US" sz="1800" baseline="-25000" dirty="0"/>
                  <a:t>5</a:t>
                </a:r>
                <a:endParaRPr lang="en-US" sz="1800" baseline="-25000" dirty="0" smtClean="0"/>
              </a:p>
              <a:p>
                <a:r>
                  <a:rPr lang="en-US" sz="1800" dirty="0" smtClean="0"/>
                  <a:t>C</a:t>
                </a:r>
                <a:r>
                  <a:rPr lang="en-US" sz="1800" baseline="-25000" dirty="0" smtClean="0"/>
                  <a:t>21</a:t>
                </a:r>
                <a:r>
                  <a:rPr lang="en-US" sz="1800" dirty="0" smtClean="0"/>
                  <a:t> = M</a:t>
                </a:r>
                <a:r>
                  <a:rPr lang="en-US" sz="1800" baseline="-25000" dirty="0"/>
                  <a:t>6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 M</a:t>
                </a:r>
                <a:r>
                  <a:rPr lang="en-US" sz="1800" baseline="-25000" dirty="0" smtClean="0"/>
                  <a:t>7</a:t>
                </a:r>
                <a:endParaRPr lang="en-US" sz="1800" dirty="0"/>
              </a:p>
              <a:p>
                <a:r>
                  <a:rPr lang="en-US" sz="1800" dirty="0" smtClean="0"/>
                  <a:t>C</a:t>
                </a:r>
                <a:r>
                  <a:rPr lang="en-US" sz="1800" baseline="-25000" dirty="0"/>
                  <a:t>2</a:t>
                </a:r>
                <a:r>
                  <a:rPr lang="en-US" sz="1800" dirty="0" smtClean="0"/>
                  <a:t> = M</a:t>
                </a:r>
                <a:r>
                  <a:rPr lang="en-US" sz="18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⊖</m:t>
                    </m:r>
                  </m:oMath>
                </a14:m>
                <a:r>
                  <a:rPr lang="en-US" sz="1800" dirty="0" smtClean="0"/>
                  <a:t>M</a:t>
                </a:r>
                <a:r>
                  <a:rPr lang="en-US" sz="1800" baseline="-25000" dirty="0"/>
                  <a:t>3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1800" dirty="0" smtClean="0"/>
                  <a:t> M</a:t>
                </a:r>
                <a:r>
                  <a:rPr lang="en-US" sz="1800" baseline="-25000" dirty="0"/>
                  <a:t>5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⊖</m:t>
                    </m:r>
                  </m:oMath>
                </a14:m>
                <a:r>
                  <a:rPr lang="en-US" sz="1800" dirty="0" smtClean="0"/>
                  <a:t>M</a:t>
                </a:r>
                <a:r>
                  <a:rPr lang="en-US" sz="1800" baseline="-25000" dirty="0" smtClean="0"/>
                  <a:t>7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819400"/>
                <a:ext cx="2894447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899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8810" y="464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i="1" kern="0" dirty="0" smtClean="0"/>
              <a:t>Complexity</a:t>
            </a:r>
            <a:endParaRPr lang="en-US" altLang="en-US" sz="1800" kern="0" dirty="0" smtClean="0"/>
          </a:p>
          <a:p>
            <a:pPr lvl="1">
              <a:lnSpc>
                <a:spcPct val="80000"/>
              </a:lnSpc>
            </a:pPr>
            <a:r>
              <a:rPr lang="en-US" altLang="en-US" sz="1800" kern="0" dirty="0" smtClean="0"/>
              <a:t>T(n) = 7T(n/2) + O(n</a:t>
            </a:r>
            <a:r>
              <a:rPr lang="en-US" altLang="en-US" sz="1800" kern="0" baseline="30000" dirty="0" smtClean="0"/>
              <a:t>2</a:t>
            </a:r>
            <a:r>
              <a:rPr lang="en-US" altLang="en-US" sz="1800" kern="0" dirty="0" smtClean="0"/>
              <a:t>) </a:t>
            </a:r>
          </a:p>
          <a:p>
            <a:pPr lvl="1">
              <a:lnSpc>
                <a:spcPct val="80000"/>
              </a:lnSpc>
            </a:pPr>
            <a:r>
              <a:rPr lang="en-US" altLang="en-US" sz="1800" kern="0" dirty="0" smtClean="0"/>
              <a:t>Solution: T(n) = O(n^</a:t>
            </a:r>
            <a:r>
              <a:rPr lang="en-US" altLang="en-US" sz="1800" kern="0" baseline="30000" dirty="0" smtClean="0"/>
              <a:t>log</a:t>
            </a:r>
            <a:r>
              <a:rPr lang="en-US" altLang="en-US" sz="1800" kern="0" baseline="-25000" dirty="0" smtClean="0"/>
              <a:t>2</a:t>
            </a:r>
            <a:r>
              <a:rPr lang="en-US" altLang="en-US" sz="1800" kern="0" baseline="30000" dirty="0" smtClean="0"/>
              <a:t>7</a:t>
            </a:r>
            <a:r>
              <a:rPr lang="en-US" altLang="en-US" sz="1800" kern="0" dirty="0" smtClean="0"/>
              <a:t>) = O(n</a:t>
            </a:r>
            <a:r>
              <a:rPr lang="en-US" altLang="en-US" sz="1800" kern="0" baseline="30000" dirty="0" smtClean="0"/>
              <a:t>2.81</a:t>
            </a:r>
            <a:r>
              <a:rPr lang="en-US" altLang="en-US" sz="1800" kern="0" dirty="0" smtClean="0"/>
              <a:t>)</a:t>
            </a:r>
            <a:endParaRPr lang="en-US" altLang="en-US" sz="2200" kern="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b="1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591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609600"/>
          </a:xfrm>
        </p:spPr>
        <p:txBody>
          <a:bodyPr/>
          <a:lstStyle/>
          <a:p>
            <a:r>
              <a:rPr lang="en-US" altLang="en-US" sz="2400" smtClean="0"/>
              <a:t>Binary Search Algorithm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i="1" dirty="0" err="1" smtClean="0"/>
              <a:t>BinSearch</a:t>
            </a:r>
            <a:r>
              <a:rPr lang="en-US" altLang="en-US" sz="2400" b="1" dirty="0" smtClean="0"/>
              <a:t> (array </a:t>
            </a:r>
            <a:r>
              <a:rPr lang="en-US" altLang="en-US" sz="2400" b="1" i="1" dirty="0" smtClean="0"/>
              <a:t>a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int</a:t>
            </a:r>
            <a:r>
              <a:rPr lang="en-US" altLang="en-US" sz="2400" b="1" dirty="0" smtClean="0"/>
              <a:t> </a:t>
            </a:r>
            <a:r>
              <a:rPr lang="en-US" altLang="en-US" sz="2400" b="1" i="1" dirty="0" smtClean="0"/>
              <a:t>start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int</a:t>
            </a:r>
            <a:r>
              <a:rPr lang="en-US" altLang="en-US" sz="2400" b="1" dirty="0" smtClean="0"/>
              <a:t> </a:t>
            </a:r>
            <a:r>
              <a:rPr lang="en-US" altLang="en-US" sz="2400" b="1" i="1" dirty="0" smtClean="0"/>
              <a:t>end</a:t>
            </a:r>
            <a:r>
              <a:rPr lang="en-US" altLang="en-US" sz="2400" b="1" dirty="0" smtClean="0"/>
              <a:t>, </a:t>
            </a:r>
            <a:r>
              <a:rPr lang="en-US" altLang="en-US" sz="2400" b="1" i="1" dirty="0" smtClean="0"/>
              <a:t>key</a:t>
            </a:r>
            <a:r>
              <a:rPr lang="en-US" altLang="en-US" sz="2400" b="1" dirty="0" smtClean="0"/>
              <a:t>)  // </a:t>
            </a:r>
            <a:r>
              <a:rPr lang="en-US" altLang="en-US" sz="2400" dirty="0" smtClean="0"/>
              <a:t>T(n)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   if </a:t>
            </a:r>
            <a:r>
              <a:rPr lang="en-US" altLang="en-US" sz="2400" b="1" i="1" dirty="0" smtClean="0"/>
              <a:t>start=end</a:t>
            </a:r>
            <a:r>
              <a:rPr lang="en-US" altLang="en-US" sz="2400" b="1" dirty="0" smtClean="0"/>
              <a:t> 		// </a:t>
            </a:r>
            <a:r>
              <a:rPr lang="en-US" altLang="en-US" sz="2400" dirty="0" smtClean="0">
                <a:sym typeface="Symbol" pitchFamily="18" charset="2"/>
              </a:rPr>
              <a:t>(1)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    if </a:t>
            </a:r>
            <a:r>
              <a:rPr lang="en-US" altLang="en-US" sz="2400" b="1" i="1" dirty="0" smtClean="0"/>
              <a:t>a[start] </a:t>
            </a:r>
            <a:r>
              <a:rPr lang="en-US" altLang="en-US" sz="2400" b="1" dirty="0" smtClean="0"/>
              <a:t>= = </a:t>
            </a:r>
            <a:r>
              <a:rPr lang="en-US" altLang="en-US" sz="2400" b="1" i="1" dirty="0" smtClean="0"/>
              <a:t>key</a:t>
            </a:r>
            <a:r>
              <a:rPr lang="en-US" altLang="en-US" sz="2400" b="1" dirty="0" smtClean="0"/>
              <a:t> then return </a:t>
            </a:r>
            <a:r>
              <a:rPr lang="en-US" altLang="en-US" sz="2400" b="1" i="1" dirty="0" smtClean="0"/>
              <a:t>start</a:t>
            </a:r>
            <a:r>
              <a:rPr lang="en-US" altLang="en-US" sz="2400" b="1" dirty="0" smtClean="0"/>
              <a:t> else return </a:t>
            </a:r>
            <a:r>
              <a:rPr lang="en-US" altLang="en-US" sz="2400" b="1" i="1" dirty="0" smtClean="0"/>
              <a:t>failure</a:t>
            </a:r>
            <a:r>
              <a:rPr lang="en-US" altLang="en-US" sz="2400" b="1" dirty="0" smtClean="0"/>
              <a:t>;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   else   		// </a:t>
            </a:r>
            <a:r>
              <a:rPr lang="en-US" altLang="en-US" sz="2400" dirty="0" smtClean="0"/>
              <a:t>start </a:t>
            </a:r>
            <a:r>
              <a:rPr lang="en-US" altLang="en-US" sz="2400" dirty="0" smtClean="0">
                <a:sym typeface="Symbol" pitchFamily="18" charset="2"/>
              </a:rPr>
              <a:t></a:t>
            </a:r>
            <a:r>
              <a:rPr lang="en-US" altLang="en-US" sz="2400" dirty="0" smtClean="0"/>
              <a:t> end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    </a:t>
            </a:r>
            <a:r>
              <a:rPr lang="en-US" altLang="en-US" sz="2400" b="1" i="1" dirty="0" smtClean="0"/>
              <a:t>center</a:t>
            </a:r>
            <a:r>
              <a:rPr lang="en-US" altLang="en-US" sz="2400" b="1" dirty="0" smtClean="0"/>
              <a:t> = (</a:t>
            </a:r>
            <a:r>
              <a:rPr lang="en-US" altLang="en-US" sz="2400" b="1" i="1" dirty="0" err="1" smtClean="0"/>
              <a:t>start+end</a:t>
            </a:r>
            <a:r>
              <a:rPr lang="en-US" altLang="en-US" sz="2400" b="1" dirty="0" smtClean="0"/>
              <a:t>)/2;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    if </a:t>
            </a:r>
            <a:r>
              <a:rPr lang="en-US" altLang="en-US" sz="2400" b="1" i="1" dirty="0" smtClean="0"/>
              <a:t>a[center]</a:t>
            </a:r>
            <a:r>
              <a:rPr lang="en-US" altLang="en-US" sz="2400" b="1" dirty="0" smtClean="0"/>
              <a:t> &lt; </a:t>
            </a:r>
            <a:r>
              <a:rPr lang="en-US" altLang="en-US" sz="2400" b="1" i="1" dirty="0" smtClean="0"/>
              <a:t>key</a:t>
            </a:r>
            <a:r>
              <a:rPr lang="en-US" altLang="en-US" sz="2400" b="1" dirty="0" smtClean="0"/>
              <a:t>  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           </a:t>
            </a:r>
            <a:r>
              <a:rPr lang="en-US" altLang="en-US" sz="2400" b="1" i="1" dirty="0" err="1" smtClean="0"/>
              <a:t>BinSearch</a:t>
            </a:r>
            <a:r>
              <a:rPr lang="en-US" altLang="en-US" sz="2400" b="1" dirty="0" smtClean="0"/>
              <a:t> (</a:t>
            </a:r>
            <a:r>
              <a:rPr lang="en-US" altLang="en-US" sz="2400" b="1" i="1" dirty="0" smtClean="0"/>
              <a:t>a</a:t>
            </a:r>
            <a:r>
              <a:rPr lang="en-US" altLang="en-US" sz="2400" b="1" dirty="0" smtClean="0"/>
              <a:t>, </a:t>
            </a:r>
            <a:r>
              <a:rPr lang="en-US" altLang="en-US" sz="2400" b="1" i="1" dirty="0" smtClean="0"/>
              <a:t>start</a:t>
            </a:r>
            <a:r>
              <a:rPr lang="en-US" altLang="en-US" sz="2400" b="1" dirty="0" smtClean="0"/>
              <a:t>, </a:t>
            </a:r>
            <a:r>
              <a:rPr lang="en-US" altLang="en-US" sz="2400" b="1" i="1" dirty="0" smtClean="0"/>
              <a:t>center</a:t>
            </a:r>
            <a:r>
              <a:rPr lang="en-US" altLang="en-US" sz="2400" b="1" dirty="0" smtClean="0"/>
              <a:t>, </a:t>
            </a:r>
            <a:r>
              <a:rPr lang="en-US" altLang="en-US" sz="2400" b="1" i="1" dirty="0" smtClean="0"/>
              <a:t>key</a:t>
            </a:r>
            <a:r>
              <a:rPr lang="en-US" altLang="en-US" sz="2400" b="1" dirty="0" smtClean="0"/>
              <a:t>) 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	    else </a:t>
            </a:r>
            <a:r>
              <a:rPr lang="en-US" altLang="en-US" sz="2400" b="1" i="1" dirty="0" err="1" smtClean="0"/>
              <a:t>BinSearch</a:t>
            </a:r>
            <a:r>
              <a:rPr lang="en-US" altLang="en-US" sz="2400" b="1" dirty="0" smtClean="0"/>
              <a:t> (</a:t>
            </a:r>
            <a:r>
              <a:rPr lang="en-US" altLang="en-US" sz="2400" b="1" i="1" dirty="0" smtClean="0"/>
              <a:t>a</a:t>
            </a:r>
            <a:r>
              <a:rPr lang="en-US" altLang="en-US" sz="2400" b="1" dirty="0" smtClean="0"/>
              <a:t>, </a:t>
            </a:r>
            <a:r>
              <a:rPr lang="en-US" altLang="en-US" sz="2400" b="1" i="1" dirty="0" smtClean="0"/>
              <a:t>center</a:t>
            </a:r>
            <a:r>
              <a:rPr lang="en-US" altLang="en-US" sz="2400" b="1" dirty="0" smtClean="0"/>
              <a:t>+1, </a:t>
            </a:r>
            <a:r>
              <a:rPr lang="en-US" altLang="en-US" sz="2400" b="1" i="1" dirty="0" smtClean="0"/>
              <a:t>end</a:t>
            </a:r>
            <a:r>
              <a:rPr lang="en-US" altLang="en-US" sz="2400" b="1" dirty="0" smtClean="0"/>
              <a:t>, </a:t>
            </a:r>
            <a:r>
              <a:rPr lang="en-US" altLang="en-US" sz="2400" b="1" i="1" dirty="0" smtClean="0"/>
              <a:t>key</a:t>
            </a:r>
            <a:r>
              <a:rPr lang="en-US" altLang="en-US" sz="2400" b="1" dirty="0" smtClean="0"/>
              <a:t>);   //</a:t>
            </a:r>
            <a:r>
              <a:rPr lang="en-US" altLang="en-US" sz="2000" dirty="0" smtClean="0"/>
              <a:t>only 1*T(n/2)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    end if;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End </a:t>
            </a:r>
            <a:r>
              <a:rPr lang="en-US" altLang="en-US" sz="2400" b="1" i="1" dirty="0" err="1" smtClean="0"/>
              <a:t>BinSearch</a:t>
            </a:r>
            <a:r>
              <a:rPr lang="en-US" altLang="en-US" sz="2400" b="1" dirty="0" smtClean="0"/>
              <a:t>.  </a:t>
            </a:r>
            <a:r>
              <a:rPr lang="en-US" altLang="en-US" sz="2400" dirty="0" smtClean="0"/>
              <a:t>// T(n) = O(1) + 1*T(n/2) = O(log n)</a:t>
            </a: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2895600" cy="533400"/>
          </a:xfrm>
        </p:spPr>
        <p:txBody>
          <a:bodyPr/>
          <a:lstStyle/>
          <a:p>
            <a:r>
              <a:rPr lang="en-US" altLang="en-US" sz="2400" b="1" smtClean="0"/>
              <a:t>MSQS Algorithm 3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76200"/>
            <a:ext cx="39624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7580313" y="6172200"/>
            <a:ext cx="1550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Weiss, textbook, 1999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228600" y="1371600"/>
            <a:ext cx="38163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u="sng"/>
              <a:t>Complexity</a:t>
            </a:r>
            <a:r>
              <a:rPr lang="en-US" altLang="en-US" sz="1600" i="1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/>
              <a:t>T(n)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/>
              <a:t>two recursive calls //lines 15-16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/>
              <a:t>+ O(n) loop //lines 18-31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/>
              <a:t>T(n) = 2T(n/2) + O(n)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/>
              <a:t>T(1) = 1  //lines 8-12, 34-35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u="sng"/>
              <a:t>Solve</a:t>
            </a:r>
            <a:r>
              <a:rPr lang="en-US" altLang="en-US" sz="1600" i="1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/>
              <a:t> a=2, b=2, i=1</a:t>
            </a:r>
          </a:p>
          <a:p>
            <a:r>
              <a:rPr lang="en-US" altLang="en-US" sz="1600" b="1" i="1"/>
              <a:t>a = b</a:t>
            </a:r>
            <a:r>
              <a:rPr lang="en-US" altLang="en-US" sz="1600" b="1" i="1" baseline="30000"/>
              <a:t>i</a:t>
            </a:r>
            <a:r>
              <a:rPr lang="en-US" altLang="en-US" sz="1600" b="1" i="1"/>
              <a:t>,  the solution is  T(n) = O(n</a:t>
            </a:r>
            <a:r>
              <a:rPr lang="en-US" altLang="en-US" sz="1600" b="1" i="1" baseline="30000"/>
              <a:t>i</a:t>
            </a:r>
            <a:r>
              <a:rPr lang="en-US" altLang="en-US" sz="1600" b="1" i="1"/>
              <a:t> log</a:t>
            </a:r>
            <a:r>
              <a:rPr lang="en-US" altLang="en-US" sz="1600" b="1" i="1" baseline="-25000"/>
              <a:t>b</a:t>
            </a:r>
            <a:r>
              <a:rPr lang="en-US" altLang="en-US" sz="1600" b="1" i="1"/>
              <a:t> n);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/>
              <a:t>T(n) = O(n log 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2400" i="1" smtClean="0"/>
              <a:t>Sorting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7772400" cy="4953000"/>
          </a:xfrm>
        </p:spPr>
        <p:txBody>
          <a:bodyPr/>
          <a:lstStyle/>
          <a:p>
            <a:r>
              <a:rPr lang="en-US" altLang="en-US" sz="2400" b="1" i="1" smtClean="0"/>
              <a:t>Early Easy ones with O(n</a:t>
            </a:r>
            <a:r>
              <a:rPr lang="en-US" altLang="en-US" sz="2400" b="1" i="1" baseline="30000" smtClean="0"/>
              <a:t>2</a:t>
            </a:r>
            <a:r>
              <a:rPr lang="en-US" altLang="en-US" sz="2400" b="1" i="1" smtClean="0"/>
              <a:t>):</a:t>
            </a:r>
          </a:p>
          <a:p>
            <a:pPr lvl="1"/>
            <a:r>
              <a:rPr lang="en-US" altLang="en-US" sz="1600" b="1" i="1" smtClean="0"/>
              <a:t>Bubble sort</a:t>
            </a:r>
          </a:p>
          <a:p>
            <a:pPr lvl="1"/>
            <a:r>
              <a:rPr lang="en-US" altLang="en-US" sz="1600" b="1" i="1" smtClean="0"/>
              <a:t>Insertion sort</a:t>
            </a:r>
          </a:p>
          <a:p>
            <a:r>
              <a:rPr lang="en-US" altLang="en-US" sz="2400" b="1" i="1" smtClean="0"/>
              <a:t>First O(n log n) algorithm:</a:t>
            </a:r>
          </a:p>
          <a:p>
            <a:pPr lvl="1"/>
            <a:r>
              <a:rPr lang="en-US" altLang="en-US" sz="1600" b="1" i="1" smtClean="0"/>
              <a:t>Shell sort: Theoretical</a:t>
            </a:r>
          </a:p>
          <a:p>
            <a:pPr lvl="2"/>
            <a:r>
              <a:rPr lang="en-US" altLang="en-US" sz="1200" b="1" i="1" smtClean="0"/>
              <a:t>Based on Insertion sort</a:t>
            </a:r>
          </a:p>
          <a:p>
            <a:r>
              <a:rPr lang="en-US" altLang="en-US" sz="2400" b="1" i="1" smtClean="0"/>
              <a:t>Then came “practical” O(n log n) algorithm</a:t>
            </a:r>
          </a:p>
          <a:p>
            <a:pPr lvl="1"/>
            <a:r>
              <a:rPr lang="en-US" altLang="en-US" sz="2000" b="1" i="1" smtClean="0"/>
              <a:t>Heap sort</a:t>
            </a:r>
          </a:p>
          <a:p>
            <a:pPr lvl="1"/>
            <a:r>
              <a:rPr lang="en-US" altLang="en-US" sz="2000" b="1" i="1" smtClean="0"/>
              <a:t>Merge sort</a:t>
            </a:r>
          </a:p>
          <a:p>
            <a:pPr lvl="1"/>
            <a:r>
              <a:rPr lang="en-US" altLang="en-US" sz="2000" b="1" i="1" smtClean="0"/>
              <a:t>Quick sort</a:t>
            </a:r>
          </a:p>
          <a:p>
            <a:r>
              <a:rPr lang="en-US" altLang="en-US" sz="2400" b="1" i="1" smtClean="0"/>
              <a:t>These are “comparison based” sorts</a:t>
            </a:r>
          </a:p>
          <a:p>
            <a:r>
              <a:rPr lang="en-US" altLang="en-US" sz="2400" b="1" i="1" smtClean="0"/>
              <a:t>For given additional information one can have linear algorithm: Count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algn="l"/>
            <a:r>
              <a:rPr lang="en-US" altLang="en-US" sz="2400" i="1" smtClean="0"/>
              <a:t>MERGESORT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7772400" cy="5334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Algorithm 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ergesort</a:t>
            </a:r>
            <a:r>
              <a:rPr lang="en-US" sz="2000" b="1" dirty="0" smtClean="0"/>
              <a:t> (A, l, r)</a:t>
            </a:r>
          </a:p>
          <a:p>
            <a:pPr marL="0" indent="0"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		// </a:t>
            </a:r>
            <a:r>
              <a:rPr lang="en-US" sz="2000" b="1" i="1" dirty="0" smtClean="0"/>
              <a:t>Complexity: T(n)</a:t>
            </a:r>
          </a:p>
          <a:p>
            <a:pPr>
              <a:defRPr/>
            </a:pPr>
            <a:r>
              <a:rPr lang="en-US" sz="2000" b="1" dirty="0" smtClean="0"/>
              <a:t>(1)	if only one element in </a:t>
            </a:r>
            <a:r>
              <a:rPr lang="en-US" sz="2000" b="1" i="1" dirty="0" smtClean="0"/>
              <a:t>A</a:t>
            </a:r>
            <a:r>
              <a:rPr lang="en-US" sz="2000" b="1" dirty="0" smtClean="0"/>
              <a:t>  then return it;  </a:t>
            </a:r>
          </a:p>
          <a:p>
            <a:pPr>
              <a:defRPr/>
            </a:pPr>
            <a:r>
              <a:rPr lang="en-US" sz="2000" b="1" dirty="0" smtClean="0"/>
              <a:t>         // recursion termination</a:t>
            </a:r>
          </a:p>
          <a:p>
            <a:pPr>
              <a:defRPr/>
            </a:pPr>
            <a:r>
              <a:rPr lang="en-US" sz="2000" b="1" dirty="0" smtClean="0"/>
              <a:t>(2)	</a:t>
            </a:r>
            <a:r>
              <a:rPr lang="en-US" sz="2000" b="1" i="1" dirty="0" smtClean="0"/>
              <a:t>c</a:t>
            </a:r>
            <a:r>
              <a:rPr lang="en-US" sz="2000" b="1" dirty="0" smtClean="0"/>
              <a:t> = floor((r+ l)/2);  // center of the array</a:t>
            </a:r>
          </a:p>
          <a:p>
            <a:pPr>
              <a:defRPr/>
            </a:pPr>
            <a:r>
              <a:rPr lang="en-US" sz="2000" b="1" dirty="0" smtClean="0"/>
              <a:t>(3)	</a:t>
            </a:r>
            <a:r>
              <a:rPr lang="en-US" sz="2000" b="1" dirty="0" err="1" smtClean="0"/>
              <a:t>Mergesort</a:t>
            </a:r>
            <a:r>
              <a:rPr lang="en-US" sz="2000" b="1" dirty="0" smtClean="0"/>
              <a:t> (A, l, c);     // </a:t>
            </a:r>
            <a:r>
              <a:rPr lang="en-US" sz="2000" b="1" i="1" dirty="0" smtClean="0"/>
              <a:t>Complexity: T(n/2), for half of input</a:t>
            </a:r>
            <a:endParaRPr lang="en-US" sz="2000" b="1" dirty="0" smtClean="0"/>
          </a:p>
          <a:p>
            <a:pPr marL="0" indent="0">
              <a:buFontTx/>
              <a:buNone/>
              <a:defRPr/>
            </a:pPr>
            <a:r>
              <a:rPr lang="en-US" sz="2000" b="1" dirty="0" smtClean="0"/>
              <a:t>			// recursion terminates when only 1 element</a:t>
            </a:r>
          </a:p>
          <a:p>
            <a:pPr>
              <a:defRPr/>
            </a:pPr>
            <a:r>
              <a:rPr lang="en-US" sz="2000" b="1" dirty="0" smtClean="0"/>
              <a:t>(4) 	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ergesort</a:t>
            </a:r>
            <a:r>
              <a:rPr lang="en-US" sz="2000" b="1" dirty="0" smtClean="0"/>
              <a:t> (A, c+1, r);</a:t>
            </a:r>
          </a:p>
          <a:p>
            <a:pPr>
              <a:defRPr/>
            </a:pPr>
            <a:r>
              <a:rPr lang="en-US" sz="2000" b="1" dirty="0" smtClean="0"/>
              <a:t>(5) 	Merge (A, l, c, r);   // shown in next slide,  </a:t>
            </a:r>
            <a:r>
              <a:rPr lang="en-US" sz="2000" b="1" i="1" dirty="0" smtClean="0"/>
              <a:t>O(n)</a:t>
            </a:r>
          </a:p>
          <a:p>
            <a:pPr>
              <a:defRPr/>
            </a:pPr>
            <a:r>
              <a:rPr lang="en-US" sz="2000" b="1" dirty="0" smtClean="0"/>
              <a:t>End algorithm.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i="1" dirty="0" smtClean="0"/>
              <a:t>T(n) = 2*T(n/2) + O(n)</a:t>
            </a:r>
          </a:p>
          <a:p>
            <a:pPr>
              <a:defRPr/>
            </a:pPr>
            <a:r>
              <a:rPr lang="en-US" sz="2000" b="1" i="1" dirty="0" smtClean="0"/>
              <a:t>By Master’s theorem: a=2, b=2,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=1;  </a:t>
            </a:r>
            <a:endParaRPr lang="en-US" sz="1600" b="1" i="1" dirty="0"/>
          </a:p>
          <a:p>
            <a:pPr marL="0" indent="0">
              <a:buFontTx/>
              <a:buNone/>
              <a:defRPr/>
            </a:pPr>
            <a:r>
              <a:rPr lang="en-US" sz="2000" b="1" i="1" dirty="0" smtClean="0"/>
              <a:t>		Case a=b</a:t>
            </a:r>
            <a:r>
              <a:rPr lang="en-US" sz="2000" b="1" i="1" baseline="30000" dirty="0" smtClean="0"/>
              <a:t>i</a:t>
            </a:r>
            <a:r>
              <a:rPr lang="en-US" sz="2000" b="1" i="1" dirty="0" smtClean="0"/>
              <a:t>: T(n) = O( n log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algn="l"/>
            <a:r>
              <a:rPr lang="en-US" altLang="en-US" sz="2400" i="1" smtClean="0"/>
              <a:t>MERGE ALGORITHM: </a:t>
            </a:r>
            <a:br>
              <a:rPr lang="en-US" altLang="en-US" sz="2400" i="1" smtClean="0"/>
            </a:br>
            <a:r>
              <a:rPr lang="en-US" altLang="en-US" sz="2400" i="1" smtClean="0"/>
              <a:t>		O(n) time,    but 2n space – still O(n)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1 13 24 26       2 15 16 38 40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*                     </a:t>
            </a:r>
            <a:r>
              <a:rPr lang="en-US" sz="900" b="1" dirty="0" smtClean="0"/>
              <a:t> </a:t>
            </a:r>
            <a:r>
              <a:rPr lang="en-US" sz="900" b="1" dirty="0"/>
              <a:t>*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1 13 24 26       2 15 16 38 40         1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    *                  *                             *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1 13 24 26       2 15 16 38  40        1  2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     *                      *                            *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1 13 24 26       2 15 16 38  40        1  2  13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         *                  *                                  *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1 13 24 26       2 15 16 38  40        1  2  13  15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         *                       *                                   *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1 13 24 26       2 15 16 38  40         1  2  13  15  16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          *                           *                                    *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1 13 24 26       2 15 16 38  40         1  2  13  15  16  24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               *                      *                                          *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1 13 24 26       2 15 16 38  40         1  2  13  15  16  24  26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                  *                   *                                                *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1 13 24 26       2 15 16 38  40         1  2  13  15  16  24  26  38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                  *                      *                                                  *     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1 13 24 26       2 15 16 38  40         1  2  13  15  16  24  26  38  40</a:t>
            </a:r>
          </a:p>
          <a:p>
            <a:pPr marL="0" indent="0">
              <a:buFontTx/>
              <a:buNone/>
              <a:defRPr/>
            </a:pPr>
            <a:r>
              <a:rPr lang="en-US" sz="900" b="1" dirty="0"/>
              <a:t>                  *                           *                                                   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000" b="1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192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altLang="en-US" sz="1800" b="1" i="1" dirty="0" smtClean="0"/>
              <a:t>Algorithm </a:t>
            </a:r>
            <a:r>
              <a:rPr lang="en-US" altLang="en-US" sz="1800" b="1" i="1" dirty="0" err="1" smtClean="0"/>
              <a:t>QuickSort</a:t>
            </a:r>
            <a:r>
              <a:rPr lang="en-US" altLang="en-US" sz="1800" b="1" i="1" dirty="0" smtClean="0"/>
              <a:t> (A, l, r)</a:t>
            </a:r>
          </a:p>
          <a:p>
            <a:pPr>
              <a:defRPr/>
            </a:pPr>
            <a:r>
              <a:rPr lang="en-US" altLang="en-US" sz="1800" b="1" i="1" dirty="0" smtClean="0"/>
              <a:t>(1)	if l = = r  then return A[l];</a:t>
            </a:r>
          </a:p>
          <a:p>
            <a:pPr>
              <a:defRPr/>
            </a:pPr>
            <a:r>
              <a:rPr lang="en-US" altLang="en-US" sz="1800" b="1" i="1" dirty="0" smtClean="0"/>
              <a:t>(1)	Choose a pivot  p  from the list; 	// many different ways, 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 i="1" dirty="0"/>
              <a:t>	</a:t>
            </a:r>
            <a:r>
              <a:rPr lang="en-US" altLang="en-US" sz="1800" b="1" i="1" dirty="0" smtClean="0"/>
              <a:t>	// typically median of first, last, and middle elements</a:t>
            </a:r>
          </a:p>
          <a:p>
            <a:pPr>
              <a:defRPr/>
            </a:pPr>
            <a:r>
              <a:rPr lang="en-US" altLang="en-US" sz="1800" b="1" i="1" dirty="0" smtClean="0"/>
              <a:t>(2)	[A, m] = </a:t>
            </a:r>
            <a:r>
              <a:rPr lang="en-US" altLang="en-US" sz="1800" b="1" i="1" dirty="0" err="1" smtClean="0"/>
              <a:t>QuickPartition</a:t>
            </a:r>
            <a:r>
              <a:rPr lang="en-US" altLang="en-US" sz="1800" b="1" i="1" dirty="0" smtClean="0"/>
              <a:t>(A, l, r,  p);	// O(n),  m is new index of pivot</a:t>
            </a:r>
          </a:p>
          <a:p>
            <a:pPr>
              <a:defRPr/>
            </a:pPr>
            <a:r>
              <a:rPr lang="en-US" altLang="en-US" sz="1800" b="1" i="1" dirty="0" smtClean="0"/>
              <a:t>(3)	A = </a:t>
            </a:r>
            <a:r>
              <a:rPr lang="en-US" altLang="en-US" sz="1800" b="1" i="1" dirty="0" err="1" smtClean="0"/>
              <a:t>QuickSort</a:t>
            </a:r>
            <a:r>
              <a:rPr lang="en-US" altLang="en-US" sz="1800" b="1" i="1" dirty="0" smtClean="0"/>
              <a:t>(A, l, m-1);</a:t>
            </a:r>
          </a:p>
          <a:p>
            <a:pPr>
              <a:defRPr/>
            </a:pPr>
            <a:r>
              <a:rPr lang="en-US" altLang="en-US" sz="1800" b="1" i="1" dirty="0" smtClean="0"/>
              <a:t>(4)	A = </a:t>
            </a:r>
            <a:r>
              <a:rPr lang="en-US" altLang="en-US" sz="1800" b="1" i="1" dirty="0" err="1" smtClean="0"/>
              <a:t>QuickSort</a:t>
            </a:r>
            <a:r>
              <a:rPr lang="en-US" altLang="en-US" sz="1800" b="1" i="1" dirty="0" smtClean="0"/>
              <a:t>(A, m+1, r);		// note: inline algorithm</a:t>
            </a:r>
          </a:p>
          <a:p>
            <a:pPr>
              <a:defRPr/>
            </a:pPr>
            <a:r>
              <a:rPr lang="en-US" altLang="en-US" sz="1800" b="1" i="1" dirty="0" smtClean="0"/>
              <a:t>(5)	return  A;</a:t>
            </a:r>
          </a:p>
          <a:p>
            <a:pPr>
              <a:defRPr/>
            </a:pPr>
            <a:r>
              <a:rPr lang="en-US" altLang="en-US" sz="1800" b="1" i="1" dirty="0" smtClean="0"/>
              <a:t>End Algorithm</a:t>
            </a:r>
          </a:p>
          <a:p>
            <a:pPr>
              <a:defRPr/>
            </a:pPr>
            <a:endParaRPr lang="en-US" altLang="en-US" sz="1800" b="1" i="1" dirty="0"/>
          </a:p>
          <a:p>
            <a:pPr>
              <a:defRPr/>
            </a:pPr>
            <a:r>
              <a:rPr lang="en-US" altLang="en-US" sz="1800" b="1" i="1" dirty="0" smtClean="0"/>
              <a:t>Complexity:   Space = same as input, no extra space needed</a:t>
            </a:r>
          </a:p>
          <a:p>
            <a:pPr>
              <a:defRPr/>
            </a:pPr>
            <a:r>
              <a:rPr lang="en-US" altLang="en-US" sz="1800" b="1" i="1" dirty="0" smtClean="0"/>
              <a:t>Time Complexity is tricky:  T(n) = 2 T(n / ?)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 i="1" dirty="0"/>
              <a:t>	</a:t>
            </a:r>
            <a:r>
              <a:rPr lang="en-US" altLang="en-US" sz="1800" b="1" i="1" dirty="0" smtClean="0"/>
              <a:t>				+  O(n)  for </a:t>
            </a:r>
            <a:r>
              <a:rPr lang="en-US" altLang="en-US" sz="1800" b="1" i="1" dirty="0" err="1" smtClean="0"/>
              <a:t>QuickPartition</a:t>
            </a:r>
            <a:endParaRPr lang="en-US" altLang="en-US" sz="1800" b="1" i="1" dirty="0" smtClean="0"/>
          </a:p>
          <a:p>
            <a:pPr marL="0" indent="0">
              <a:buFontTx/>
              <a:buNone/>
              <a:defRPr/>
            </a:pPr>
            <a:endParaRPr lang="en-US" altLang="en-US" sz="600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l"/>
            <a:r>
              <a:rPr lang="en-US" altLang="en-US" sz="2400" i="1" dirty="0" smtClean="0"/>
              <a:t>QUICKSORT</a:t>
            </a:r>
            <a:endParaRPr lang="en-US" altLang="en-US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7772400" cy="533400"/>
          </a:xfrm>
        </p:spPr>
        <p:txBody>
          <a:bodyPr/>
          <a:lstStyle/>
          <a:p>
            <a:pPr algn="l"/>
            <a:r>
              <a:rPr lang="en-US" altLang="en-US" sz="2400" i="1" dirty="0" err="1" smtClean="0"/>
              <a:t>QuickPartition</a:t>
            </a:r>
            <a:endParaRPr lang="en-US" altLang="en-US" sz="2400" i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57200"/>
            <a:ext cx="7772400" cy="6172200"/>
          </a:xfrm>
        </p:spPr>
        <p:txBody>
          <a:bodyPr/>
          <a:lstStyle/>
          <a:p>
            <a:r>
              <a:rPr lang="en-US" altLang="en-US" sz="1200" b="1" dirty="0" smtClean="0"/>
              <a:t> </a:t>
            </a:r>
          </a:p>
          <a:p>
            <a:r>
              <a:rPr lang="en-US" altLang="en-US" sz="1200" b="1" dirty="0" smtClean="0"/>
              <a:t>	</a:t>
            </a:r>
            <a:r>
              <a:rPr lang="en-US" altLang="en-US" sz="1400" b="1" dirty="0" smtClean="0"/>
              <a:t>8  1  4  9  0  3  5  2  7  6	Starting picture: </a:t>
            </a:r>
            <a:r>
              <a:rPr lang="en-US" altLang="en-US" sz="1400" b="1" i="1" dirty="0" smtClean="0"/>
              <a:t>Pivot picked up as 6.</a:t>
            </a:r>
          </a:p>
          <a:p>
            <a:r>
              <a:rPr lang="en-US" altLang="en-US" sz="1400" b="1" dirty="0" smtClean="0"/>
              <a:t>	^                              *</a:t>
            </a:r>
          </a:p>
          <a:p>
            <a:r>
              <a:rPr lang="en-US" altLang="en-US" sz="1400" b="1" dirty="0" smtClean="0"/>
              <a:t>					8&gt;pivot: stop,  pivot&lt;7: move left…</a:t>
            </a:r>
          </a:p>
          <a:p>
            <a:r>
              <a:rPr lang="en-US" altLang="en-US" sz="1400" b="1" dirty="0" smtClean="0"/>
              <a:t>	8  1  4  9  0  3  5  2  7  6	Both the </a:t>
            </a:r>
            <a:r>
              <a:rPr lang="en-US" altLang="en-US" sz="1400" b="1" dirty="0" err="1" smtClean="0"/>
              <a:t>ptrs</a:t>
            </a:r>
            <a:r>
              <a:rPr lang="en-US" altLang="en-US" sz="1400" b="1" dirty="0" smtClean="0"/>
              <a:t> stopped, exchange(2, 8) &amp; move </a:t>
            </a:r>
            <a:r>
              <a:rPr lang="en-US" altLang="en-US" sz="1400" b="1" dirty="0" err="1" smtClean="0"/>
              <a:t>ptr</a:t>
            </a:r>
            <a:r>
              <a:rPr lang="en-US" altLang="en-US" sz="1400" b="1" dirty="0" smtClean="0"/>
              <a:t> </a:t>
            </a:r>
          </a:p>
          <a:p>
            <a:r>
              <a:rPr lang="en-US" altLang="en-US" sz="1400" b="1" dirty="0" smtClean="0"/>
              <a:t>	^                          *</a:t>
            </a:r>
          </a:p>
          <a:p>
            <a:r>
              <a:rPr lang="en-US" altLang="en-US" sz="1400" b="1" dirty="0" smtClean="0"/>
              <a:t> </a:t>
            </a:r>
          </a:p>
          <a:p>
            <a:r>
              <a:rPr lang="en-US" altLang="en-US" sz="1400" b="1" dirty="0" smtClean="0"/>
              <a:t>	2  1  4  9  0  3  5  8  7  6</a:t>
            </a:r>
          </a:p>
          <a:p>
            <a:r>
              <a:rPr lang="en-US" altLang="en-US" sz="1400" b="1" dirty="0" smtClean="0"/>
              <a:t>                 ^                  *</a:t>
            </a:r>
          </a:p>
          <a:p>
            <a:r>
              <a:rPr lang="en-US" altLang="en-US" sz="1400" b="1" dirty="0" smtClean="0"/>
              <a:t> </a:t>
            </a:r>
          </a:p>
          <a:p>
            <a:r>
              <a:rPr lang="en-US" altLang="en-US" sz="1400" b="1" dirty="0" smtClean="0"/>
              <a:t>	2  1  4  9  0  3  5  8  7  6</a:t>
            </a:r>
          </a:p>
          <a:p>
            <a:r>
              <a:rPr lang="en-US" altLang="en-US" sz="1400" b="1" dirty="0" smtClean="0"/>
              <a:t>                     ^              *</a:t>
            </a:r>
          </a:p>
          <a:p>
            <a:r>
              <a:rPr lang="en-US" altLang="en-US" sz="1400" b="1" dirty="0" smtClean="0"/>
              <a:t> </a:t>
            </a:r>
            <a:r>
              <a:rPr lang="en-US" altLang="en-US" sz="1400" b="1" dirty="0"/>
              <a:t>	2  1  4  9  0  3  5  8  7  6</a:t>
            </a:r>
          </a:p>
          <a:p>
            <a:r>
              <a:rPr lang="en-US" altLang="en-US" sz="1400" b="1" dirty="0"/>
              <a:t>                     </a:t>
            </a:r>
            <a:r>
              <a:rPr lang="en-US" altLang="en-US" sz="1400" b="1" dirty="0" smtClean="0"/>
              <a:t>   ^          *</a:t>
            </a:r>
          </a:p>
          <a:p>
            <a:r>
              <a:rPr lang="en-US" altLang="en-US" sz="1400" b="1" dirty="0" smtClean="0"/>
              <a:t>	2  1  4  5  0  3  9  8  7  6	</a:t>
            </a:r>
          </a:p>
          <a:p>
            <a:r>
              <a:rPr lang="en-US" altLang="en-US" sz="1400" b="1" dirty="0" smtClean="0"/>
              <a:t>                             ^  *</a:t>
            </a:r>
          </a:p>
          <a:p>
            <a:r>
              <a:rPr lang="en-US" altLang="en-US" sz="1400" b="1" dirty="0" smtClean="0"/>
              <a:t>			Right </a:t>
            </a:r>
            <a:r>
              <a:rPr lang="en-US" altLang="en-US" sz="1400" b="1" dirty="0" err="1" smtClean="0"/>
              <a:t>ptr</a:t>
            </a:r>
            <a:r>
              <a:rPr lang="en-US" altLang="en-US" sz="1400" b="1" dirty="0" smtClean="0"/>
              <a:t> stopped at 3 waiting for Left to stop, but </a:t>
            </a:r>
          </a:p>
          <a:p>
            <a:r>
              <a:rPr lang="en-US" altLang="en-US" sz="1400" b="1" dirty="0" smtClean="0"/>
              <a:t>	2  1  4  5  0  3  9  8  7  6	Left stopped right of Right, so, break loop, and</a:t>
            </a:r>
          </a:p>
          <a:p>
            <a:r>
              <a:rPr lang="en-US" altLang="en-US" sz="1400" b="1" dirty="0" smtClean="0"/>
              <a:t>                                 *  ^</a:t>
            </a:r>
          </a:p>
          <a:p>
            <a:r>
              <a:rPr lang="en-US" altLang="en-US" sz="1400" b="1" dirty="0" smtClean="0"/>
              <a:t> </a:t>
            </a:r>
          </a:p>
          <a:p>
            <a:r>
              <a:rPr lang="en-US" altLang="en-US" sz="1400" b="1" dirty="0" smtClean="0"/>
              <a:t>	2  1  4  5  0  3  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6</a:t>
            </a:r>
            <a:r>
              <a:rPr lang="en-US" altLang="en-US" sz="1400" b="1" dirty="0" smtClean="0"/>
              <a:t>  8  7  9	// last swap Left with pivot, 6 and 9</a:t>
            </a:r>
          </a:p>
          <a:p>
            <a:endParaRPr lang="en-US" altLang="en-US" sz="1400" b="1" dirty="0" smtClean="0"/>
          </a:p>
          <a:p>
            <a:r>
              <a:rPr lang="en-US" altLang="en-US" sz="1400" b="1" dirty="0" smtClean="0"/>
              <a:t>That was </a:t>
            </a:r>
            <a:r>
              <a:rPr lang="en-US" altLang="en-US" sz="1400" b="1" i="1" dirty="0" err="1" smtClean="0"/>
              <a:t>QuickPartition</a:t>
            </a:r>
            <a:r>
              <a:rPr lang="en-US" altLang="en-US" sz="1400" b="1" i="1" dirty="0" smtClean="0"/>
              <a:t>(list, 6)</a:t>
            </a:r>
            <a:r>
              <a:rPr lang="en-US" altLang="en-US" sz="1400" b="1" dirty="0" smtClean="0"/>
              <a:t>                                      </a:t>
            </a:r>
          </a:p>
          <a:p>
            <a:r>
              <a:rPr lang="en-US" altLang="en-US" sz="1400" b="1" dirty="0" smtClean="0"/>
              <a:t>Then, again     </a:t>
            </a:r>
            <a:r>
              <a:rPr lang="en-US" altLang="en-US" sz="1400" b="1" i="1" dirty="0" err="1" smtClean="0"/>
              <a:t>QuickSort</a:t>
            </a:r>
            <a:r>
              <a:rPr lang="en-US" altLang="en-US" sz="1400" b="1" i="1" dirty="0" smtClean="0"/>
              <a:t>(2 1 4 5 0 3) </a:t>
            </a:r>
            <a:r>
              <a:rPr lang="en-US" altLang="en-US" sz="1400" b="1" dirty="0" smtClean="0"/>
              <a:t>and </a:t>
            </a:r>
            <a:r>
              <a:rPr lang="en-US" altLang="en-US" sz="1400" b="1" i="1" dirty="0" err="1" smtClean="0"/>
              <a:t>QuickSort</a:t>
            </a:r>
            <a:r>
              <a:rPr lang="en-US" altLang="en-US" sz="1400" b="1" i="1" dirty="0" smtClean="0"/>
              <a:t>(8 7 9)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762000"/>
            <a:ext cx="7772400" cy="5638800"/>
          </a:xfrm>
        </p:spPr>
        <p:txBody>
          <a:bodyPr/>
          <a:lstStyle/>
          <a:p>
            <a:pPr>
              <a:defRPr/>
            </a:pPr>
            <a:r>
              <a:rPr lang="en-US" altLang="en-US" sz="1800" dirty="0" smtClean="0"/>
              <a:t>Assume, pivot is chosen ALWAYS at the end of the input list:</a:t>
            </a:r>
          </a:p>
          <a:p>
            <a:pPr lvl="1">
              <a:defRPr/>
            </a:pPr>
            <a:r>
              <a:rPr lang="en-US" sz="1400" b="1" dirty="0" err="1" smtClean="0"/>
              <a:t>QuickSort</a:t>
            </a:r>
            <a:r>
              <a:rPr lang="en-US" sz="1400" b="1" dirty="0" smtClean="0"/>
              <a:t>([8  1  4  9  0  3  5  2  7  6]);	Starting picture: Pivot picked up as 6.</a:t>
            </a:r>
          </a:p>
          <a:p>
            <a:pPr lvl="1">
              <a:defRPr/>
            </a:pPr>
            <a:r>
              <a:rPr lang="en-US" altLang="en-US" sz="1400" b="1" dirty="0" err="1" smtClean="0"/>
              <a:t>QuickPartition</a:t>
            </a:r>
            <a:r>
              <a:rPr lang="en-US" altLang="en-US" sz="1400" b="1" dirty="0" smtClean="0"/>
              <a:t> returns</a:t>
            </a:r>
            <a:r>
              <a:rPr lang="en-US" altLang="en-US" sz="1400" dirty="0" smtClean="0"/>
              <a:t>: </a:t>
            </a:r>
            <a:r>
              <a:rPr lang="en-US" sz="1400" b="1" dirty="0" smtClean="0"/>
              <a:t>2  1  4  5  0  3  </a:t>
            </a:r>
            <a:r>
              <a:rPr lang="en-US" sz="1400" b="1" dirty="0" smtClean="0">
                <a:solidFill>
                  <a:srgbClr val="FF0000"/>
                </a:solidFill>
              </a:rPr>
              <a:t>6</a:t>
            </a:r>
            <a:r>
              <a:rPr lang="en-US" sz="1400" b="1" dirty="0" smtClean="0"/>
              <a:t>  8  7  9; </a:t>
            </a:r>
          </a:p>
          <a:p>
            <a:pPr lvl="1">
              <a:defRPr/>
            </a:pPr>
            <a:r>
              <a:rPr lang="en-US" sz="1400" b="1" dirty="0" smtClean="0"/>
              <a:t>Then,    </a:t>
            </a:r>
            <a:r>
              <a:rPr lang="en-US" sz="1400" b="1" dirty="0" err="1" smtClean="0"/>
              <a:t>QuickSort</a:t>
            </a:r>
            <a:r>
              <a:rPr lang="en-US" sz="1400" b="1" dirty="0" smtClean="0"/>
              <a:t>(2 1 4 5 0 3) and </a:t>
            </a:r>
            <a:r>
              <a:rPr lang="en-US" sz="1400" b="1" dirty="0" err="1" smtClean="0"/>
              <a:t>QuickSort</a:t>
            </a:r>
            <a:r>
              <a:rPr lang="en-US" sz="1400" b="1" dirty="0" smtClean="0"/>
              <a:t>(8 7 9).</a:t>
            </a:r>
          </a:p>
          <a:p>
            <a:pPr lvl="1">
              <a:defRPr/>
            </a:pPr>
            <a:r>
              <a:rPr lang="en-US" sz="1400" b="1" dirty="0" smtClean="0"/>
              <a:t>Next in each of those calls,  </a:t>
            </a:r>
            <a:r>
              <a:rPr lang="en-US" sz="1400" b="1" dirty="0" err="1" smtClean="0"/>
              <a:t>QuickPartition</a:t>
            </a:r>
            <a:r>
              <a:rPr lang="en-US" sz="1400" b="1" dirty="0" smtClean="0"/>
              <a:t>([2 1 4 5 0 3], </a:t>
            </a:r>
            <a:r>
              <a:rPr lang="en-US" sz="1600" b="1" dirty="0" smtClean="0"/>
              <a:t>3</a:t>
            </a:r>
            <a:r>
              <a:rPr lang="en-US" sz="1400" b="1" dirty="0" smtClean="0"/>
              <a:t>),  &amp; </a:t>
            </a:r>
            <a:r>
              <a:rPr lang="en-US" sz="1400" b="1" dirty="0" err="1" smtClean="0"/>
              <a:t>QuickPartition</a:t>
            </a:r>
            <a:r>
              <a:rPr lang="en-US" sz="1400" b="1" dirty="0" smtClean="0"/>
              <a:t>([8 7 9], </a:t>
            </a:r>
            <a:r>
              <a:rPr lang="en-US" sz="1600" b="1" dirty="0" smtClean="0"/>
              <a:t>9</a:t>
            </a:r>
            <a:r>
              <a:rPr lang="en-US" sz="1400" b="1" dirty="0" smtClean="0"/>
              <a:t>)</a:t>
            </a:r>
          </a:p>
          <a:p>
            <a:pPr lvl="1">
              <a:defRPr/>
            </a:pPr>
            <a:r>
              <a:rPr lang="en-US" altLang="en-US" sz="1400" b="1" dirty="0" smtClean="0"/>
              <a:t>And so on</a:t>
            </a:r>
            <a:r>
              <a:rPr lang="en-US" altLang="en-US" sz="1400" dirty="0" smtClean="0"/>
              <a:t>…</a:t>
            </a:r>
          </a:p>
          <a:p>
            <a:pPr>
              <a:defRPr/>
            </a:pPr>
            <a:r>
              <a:rPr lang="en-US" altLang="en-US" sz="1800" dirty="0" smtClean="0"/>
              <a:t>Now, assume the list is already sorted:</a:t>
            </a:r>
          </a:p>
          <a:p>
            <a:pPr lvl="1">
              <a:defRPr/>
            </a:pPr>
            <a:r>
              <a:rPr lang="en-US" sz="1400" b="1" dirty="0" err="1" smtClean="0"/>
              <a:t>QuickSort</a:t>
            </a:r>
            <a:r>
              <a:rPr lang="en-US" sz="1400" b="1" dirty="0" smtClean="0"/>
              <a:t>([0  1  2  3  4  6  7  8  9]);	Starting picture: Pivot picked up as </a:t>
            </a:r>
            <a:r>
              <a:rPr lang="en-US" sz="1600" b="1" i="1" dirty="0" smtClean="0"/>
              <a:t>9</a:t>
            </a:r>
            <a:r>
              <a:rPr lang="en-US" sz="1400" b="1" dirty="0" smtClean="0"/>
              <a:t>.</a:t>
            </a:r>
          </a:p>
          <a:p>
            <a:pPr lvl="1">
              <a:defRPr/>
            </a:pPr>
            <a:r>
              <a:rPr lang="en-US" altLang="en-US" sz="1400" dirty="0" err="1" smtClean="0"/>
              <a:t>QuickPartition</a:t>
            </a:r>
            <a:r>
              <a:rPr lang="en-US" altLang="en-US" sz="1400" dirty="0" smtClean="0"/>
              <a:t> returns: </a:t>
            </a:r>
            <a:r>
              <a:rPr lang="en-US" sz="1400" b="1" dirty="0" smtClean="0"/>
              <a:t>0  1  2  3  4  6  7  8  9; </a:t>
            </a:r>
          </a:p>
          <a:p>
            <a:pPr lvl="1">
              <a:defRPr/>
            </a:pPr>
            <a:r>
              <a:rPr lang="en-US" sz="1400" b="1" dirty="0" smtClean="0"/>
              <a:t>Then,    </a:t>
            </a:r>
            <a:r>
              <a:rPr lang="en-US" sz="1400" b="1" dirty="0" err="1" smtClean="0"/>
              <a:t>QuickSort</a:t>
            </a:r>
            <a:r>
              <a:rPr lang="en-US" sz="1400" b="1" dirty="0" smtClean="0"/>
              <a:t>(0  1  2  3  4  6  7  8) and </a:t>
            </a:r>
            <a:r>
              <a:rPr lang="en-US" sz="1400" b="1" dirty="0" err="1" smtClean="0"/>
              <a:t>QuickSort</a:t>
            </a:r>
            <a:r>
              <a:rPr lang="en-US" sz="1400" b="1" i="1" dirty="0" smtClean="0"/>
              <a:t>(empty)</a:t>
            </a:r>
          </a:p>
          <a:p>
            <a:pPr lvl="1">
              <a:defRPr/>
            </a:pPr>
            <a:r>
              <a:rPr lang="en-US" altLang="en-US" sz="1400" b="1" dirty="0" smtClean="0"/>
              <a:t>And so on…</a:t>
            </a:r>
          </a:p>
          <a:p>
            <a:pPr>
              <a:defRPr/>
            </a:pPr>
            <a:endParaRPr lang="en-US" altLang="en-US" sz="1800" dirty="0" smtClean="0"/>
          </a:p>
          <a:p>
            <a:pPr>
              <a:defRPr/>
            </a:pPr>
            <a:r>
              <a:rPr lang="en-US" altLang="en-US" sz="1800" dirty="0" smtClean="0"/>
              <a:t>Complexity:  </a:t>
            </a:r>
          </a:p>
          <a:p>
            <a:pPr>
              <a:defRPr/>
            </a:pPr>
            <a:r>
              <a:rPr lang="en-US" altLang="en-US" sz="1800" dirty="0" smtClean="0"/>
              <a:t>T(n) = n + (n-1) + (n-2) +…+2+1   // coming from the </a:t>
            </a:r>
            <a:r>
              <a:rPr lang="en-US" altLang="en-US" sz="1800" i="1" dirty="0" err="1" smtClean="0"/>
              <a:t>QuickPartition</a:t>
            </a:r>
            <a:r>
              <a:rPr lang="en-US" altLang="en-US" sz="1800" dirty="0" smtClean="0"/>
              <a:t> calls</a:t>
            </a:r>
          </a:p>
          <a:p>
            <a:pPr marL="0" indent="0">
              <a:buFontTx/>
              <a:buNone/>
              <a:defRPr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=  n(n+1)/2 = O(n</a:t>
            </a:r>
            <a:r>
              <a:rPr lang="en-US" altLang="en-US" sz="1800" baseline="30000" dirty="0" smtClean="0"/>
              <a:t>2</a:t>
            </a:r>
            <a:r>
              <a:rPr lang="en-US" altLang="en-US" sz="1800" dirty="0" smtClean="0"/>
              <a:t>)</a:t>
            </a:r>
          </a:p>
          <a:p>
            <a:pPr>
              <a:defRPr/>
            </a:pPr>
            <a:r>
              <a:rPr lang="en-US" altLang="en-US" sz="1800" dirty="0" smtClean="0"/>
              <a:t>Insertion sort on sorted list is O(n)!!  </a:t>
            </a:r>
            <a:endParaRPr lang="en-US" altLang="en-US" sz="1800" dirty="0"/>
          </a:p>
          <a:p>
            <a:pPr>
              <a:defRPr/>
            </a:pPr>
            <a:endParaRPr lang="en-US" altLang="en-US" sz="1800" dirty="0" smtClean="0"/>
          </a:p>
          <a:p>
            <a:pPr>
              <a:defRPr/>
            </a:pPr>
            <a:r>
              <a:rPr lang="en-US" altLang="en-US" sz="1800" dirty="0" smtClean="0"/>
              <a:t>Similar situation if (1) pivot is the first element, </a:t>
            </a:r>
            <a:r>
              <a:rPr lang="en-US" altLang="en-US" sz="1800" i="1" dirty="0" smtClean="0"/>
              <a:t>and</a:t>
            </a:r>
            <a:r>
              <a:rPr lang="en-US" altLang="en-US" sz="1800" dirty="0" smtClean="0"/>
              <a:t> (2) input is reverse sorted.</a:t>
            </a:r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i="1" dirty="0" smtClean="0"/>
              <a:t>What is the best choice of pivot?</a:t>
            </a:r>
            <a:endParaRPr lang="en-US" altLang="en-US" sz="1800" i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algn="l"/>
            <a:r>
              <a:rPr lang="en-US" altLang="en-US" sz="2400" i="1" smtClean="0"/>
              <a:t>QUICKSORT  ANALYSIS</a:t>
            </a:r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algn="l"/>
            <a:r>
              <a:rPr lang="en-US" altLang="en-US" sz="2400" i="1" smtClean="0"/>
              <a:t>QUICKSORT  ANALYSIS</a:t>
            </a:r>
            <a:endParaRPr lang="en-US" altLang="en-US" sz="2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r>
              <a:rPr lang="en-US" altLang="en-US" sz="1600" b="1" i="1" dirty="0" smtClean="0"/>
              <a:t>Best choice for </a:t>
            </a:r>
            <a:r>
              <a:rPr lang="en-US" altLang="en-US" sz="1600" b="1" i="1" dirty="0" err="1" smtClean="0"/>
              <a:t>QuickSort</a:t>
            </a:r>
            <a:r>
              <a:rPr lang="en-US" altLang="en-US" sz="1600" b="1" i="1" dirty="0" smtClean="0"/>
              <a:t> is if the list is split in the middle after partition: m = (r-l)/2</a:t>
            </a:r>
          </a:p>
          <a:p>
            <a:endParaRPr lang="en-US" altLang="en-US" sz="1600" b="1" i="1" dirty="0" smtClean="0"/>
          </a:p>
          <a:p>
            <a:r>
              <a:rPr lang="en-US" altLang="en-US" sz="1600" b="1" i="1" dirty="0" smtClean="0"/>
              <a:t>T(n) = 2T(n/2) + O(n)</a:t>
            </a:r>
          </a:p>
          <a:p>
            <a:r>
              <a:rPr lang="en-US" altLang="en-US" sz="1600" b="1" i="1" dirty="0" smtClean="0"/>
              <a:t>Same as </a:t>
            </a:r>
            <a:r>
              <a:rPr lang="en-US" altLang="en-US" sz="1600" b="1" i="1" dirty="0" err="1" smtClean="0"/>
              <a:t>MergeSort</a:t>
            </a:r>
            <a:endParaRPr lang="en-US" altLang="en-US" sz="1600" b="1" i="1" dirty="0" smtClean="0"/>
          </a:p>
          <a:p>
            <a:r>
              <a:rPr lang="en-US" altLang="en-US" sz="1600" b="1" i="1" dirty="0" smtClean="0"/>
              <a:t>T(n) = O(n log n) by Master’s Theorem</a:t>
            </a:r>
          </a:p>
          <a:p>
            <a:endParaRPr lang="en-US" altLang="en-US" sz="1600" b="1" i="1" dirty="0" smtClean="0"/>
          </a:p>
          <a:p>
            <a:r>
              <a:rPr lang="en-US" altLang="en-US" sz="1600" b="1" i="1" dirty="0" smtClean="0"/>
              <a:t>But such a choice of pivot is impossible!!</a:t>
            </a:r>
          </a:p>
          <a:p>
            <a:endParaRPr lang="en-US" altLang="en-US" sz="1600" b="1" i="1" dirty="0" smtClean="0"/>
          </a:p>
          <a:p>
            <a:r>
              <a:rPr lang="en-US" altLang="en-US" sz="1600" b="1" i="1" dirty="0" smtClean="0"/>
              <a:t>Hence, </a:t>
            </a:r>
          </a:p>
          <a:p>
            <a:pPr lvl="1"/>
            <a:r>
              <a:rPr lang="en-US" altLang="en-US" sz="1400" b="1" i="1" dirty="0" smtClean="0"/>
              <a:t>the choice of pivot is a random element from the list, </a:t>
            </a:r>
          </a:p>
          <a:p>
            <a:pPr lvl="1"/>
            <a:r>
              <a:rPr lang="en-US" altLang="en-US" sz="1400" b="1" i="1" dirty="0" smtClean="0"/>
              <a:t>Or, most popular: select some random elements and choose the median value, </a:t>
            </a:r>
          </a:p>
          <a:p>
            <a:pPr lvl="1"/>
            <a:r>
              <a:rPr lang="en-US" altLang="en-US" sz="1400" b="1" i="1" dirty="0" smtClean="0"/>
              <a:t>Or, chose the first, last, middle of the list and take median of three,</a:t>
            </a:r>
          </a:p>
          <a:p>
            <a:pPr lvl="1"/>
            <a:r>
              <a:rPr lang="en-US" altLang="en-US" sz="1400" b="1" i="1" dirty="0" smtClean="0"/>
              <a:t>Or, …</a:t>
            </a:r>
            <a:endParaRPr lang="en-US" altLang="en-US" sz="1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81600" y="5105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n</a:t>
            </a:r>
            <a:endParaRPr lang="en-US" sz="11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63864" y="5486400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n</a:t>
            </a:r>
            <a:r>
              <a:rPr lang="en-US" sz="1100" b="1" i="1" dirty="0" smtClean="0"/>
              <a:t>-1</a:t>
            </a:r>
            <a:endParaRPr lang="en-US" sz="11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44096" y="5812795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n-2</a:t>
            </a:r>
            <a:endParaRPr lang="en-US" sz="11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647700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1</a:t>
            </a:r>
            <a:endParaRPr lang="en-US" sz="1100" b="1" i="1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444814" y="5367010"/>
            <a:ext cx="117786" cy="130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764410" y="5714999"/>
            <a:ext cx="117786" cy="130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106542" y="6024890"/>
            <a:ext cx="117786" cy="130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265707" y="6196693"/>
            <a:ext cx="117786" cy="130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418107" y="6344003"/>
            <a:ext cx="117786" cy="130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082299" y="5116286"/>
            <a:ext cx="2127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Embarrassing Case of Quicksort: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9610</TotalTime>
  <Words>1155</Words>
  <Application>Microsoft Office PowerPoint</Application>
  <PresentationFormat>On-screen Show (4:3)</PresentationFormat>
  <Paragraphs>362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Symbol</vt:lpstr>
      <vt:lpstr>Times New Roman</vt:lpstr>
      <vt:lpstr>Default Design</vt:lpstr>
      <vt:lpstr>DIVIDE &amp; CONQUR ALGORITHMS</vt:lpstr>
      <vt:lpstr>MSQS Algorithm 3</vt:lpstr>
      <vt:lpstr>Sorting Algorithms</vt:lpstr>
      <vt:lpstr>MERGESORT</vt:lpstr>
      <vt:lpstr>MERGE ALGORITHM:    O(n) time,    but 2n space – still O(n)</vt:lpstr>
      <vt:lpstr>QUICKSORT</vt:lpstr>
      <vt:lpstr>QuickPartition</vt:lpstr>
      <vt:lpstr>QUICKSORT  ANALYSIS</vt:lpstr>
      <vt:lpstr>QUICKSORT  ANALYSIS</vt:lpstr>
      <vt:lpstr>QUICKSORT  ANALYSIS</vt:lpstr>
      <vt:lpstr>PowerPoint Presentation</vt:lpstr>
      <vt:lpstr>GOING BEYOND COMPARISON SORT:  COUNT SORT</vt:lpstr>
      <vt:lpstr>INTEGER MULTIPLICATION</vt:lpstr>
      <vt:lpstr>RECURSIVE INTEGERS MULT: Divide &amp; conQuer STRATEGY</vt:lpstr>
      <vt:lpstr>INTEGERS MULT: IMPROVED D&amp;C</vt:lpstr>
      <vt:lpstr>MATRIX MULTIPLICATION:</vt:lpstr>
      <vt:lpstr>MATRIX MULTIPLICATION: D&amp;C STRATEGY</vt:lpstr>
      <vt:lpstr>MATRIX MULTIPLICATION: new D&amp;C STRATEGY</vt:lpstr>
      <vt:lpstr>Binary Search Algorithm</vt:lpstr>
    </vt:vector>
  </TitlesOfParts>
  <Company>Personal - Jackson State Univ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 TYPES</dc:title>
  <dc:creator>Debasis Mitra</dc:creator>
  <cp:lastModifiedBy>Debasis Mitra</cp:lastModifiedBy>
  <cp:revision>613</cp:revision>
  <cp:lastPrinted>2011-09-13T18:36:22Z</cp:lastPrinted>
  <dcterms:created xsi:type="dcterms:W3CDTF">1999-10-20T17:20:32Z</dcterms:created>
  <dcterms:modified xsi:type="dcterms:W3CDTF">2015-08-24T19:03:31Z</dcterms:modified>
</cp:coreProperties>
</file>